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0" r:id="rId6"/>
    <p:sldId id="263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sèle Desjardins" initials="GD" lastIdx="1" clrIdx="0">
    <p:extLst>
      <p:ext uri="{19B8F6BF-5375-455C-9EA6-DF929625EA0E}">
        <p15:presenceInfo xmlns:p15="http://schemas.microsoft.com/office/powerpoint/2012/main" userId="S::desjarg@umoncton.ca::2483b105-acfc-4edf-95b4-d8abc261b0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249" autoAdjust="0"/>
  </p:normalViewPr>
  <p:slideViewPr>
    <p:cSldViewPr snapToGrid="0">
      <p:cViewPr varScale="1">
        <p:scale>
          <a:sx n="64" d="100"/>
          <a:sy n="64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4C9C04-3759-47C9-BFD7-F954E41F4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D350FF-E3B2-4039-8392-7810D133F4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4C43C2-8225-4C38-AB80-1B3A17B28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4070-1EA7-4B00-A29E-28A5E8EE1881}" type="datetimeFigureOut">
              <a:rPr lang="fr-CA" smtClean="0"/>
              <a:t>2020-11-17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50E06F-EA6B-43D9-9C4C-EC0D08EA5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76E65A-4F2A-4936-A3EE-F8D020433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D392-4D7E-40B8-A4D0-F278A76518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503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A223C2-CE75-420A-800B-4B7CDED39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8A641A-DCD9-4480-BDA8-99279143D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56AC05-53B7-4168-B87A-445335BA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4070-1EA7-4B00-A29E-28A5E8EE1881}" type="datetimeFigureOut">
              <a:rPr lang="fr-CA" smtClean="0"/>
              <a:t>2020-11-17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367C01-F358-43B9-B65A-01413A2BE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603D63-A348-48F3-A48A-3870A67F5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D392-4D7E-40B8-A4D0-F278A76518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07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4908713-0007-4FBB-B314-B5ECDB939C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A0DDD2-C557-401D-90A9-E0C3BEC06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1038C1-4103-4FD5-B93F-92EB5230A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4070-1EA7-4B00-A29E-28A5E8EE1881}" type="datetimeFigureOut">
              <a:rPr lang="fr-CA" smtClean="0"/>
              <a:t>2020-11-17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E06142-4BB7-426F-84FF-83D9A5046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23B3AA-154F-4EDC-87C6-AE75B075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D392-4D7E-40B8-A4D0-F278A76518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77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A67C7D-CA67-4A67-A70A-60EFE63D7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21F54D-22E8-4B73-B495-989E92DD5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0A03BE-4637-4B8D-856C-1E07DC918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4070-1EA7-4B00-A29E-28A5E8EE1881}" type="datetimeFigureOut">
              <a:rPr lang="fr-CA" smtClean="0"/>
              <a:t>2020-11-17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D555CE-777B-4CC3-B0D0-B3875569C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F8BDAF-BDBE-4CEF-B41A-C94B220C6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D392-4D7E-40B8-A4D0-F278A76518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64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868E8-0C52-4277-B087-848EFE61B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E51509-C1E4-4EE7-9386-5323EA612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1A8C20-5D72-46B1-8AD5-08740352B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4070-1EA7-4B00-A29E-28A5E8EE1881}" type="datetimeFigureOut">
              <a:rPr lang="fr-CA" smtClean="0"/>
              <a:t>2020-11-17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0BAE1D-94C5-4083-A7F4-BCBA960CA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4A67B-F3A1-405F-84E0-D264CCF80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D392-4D7E-40B8-A4D0-F278A76518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366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89B1E0-A411-4BE3-8F58-80023168A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D2B086-FFD2-401E-92E9-7DC46405D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6AA598-3005-4DB7-8759-6EA6DD0B0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D3258E-249B-489B-B429-6861339F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4070-1EA7-4B00-A29E-28A5E8EE1881}" type="datetimeFigureOut">
              <a:rPr lang="fr-CA" smtClean="0"/>
              <a:t>2020-11-17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1F0EAD-488E-4A0B-B160-4E2318537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C54435-9E92-4402-8BC4-F1285D85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D392-4D7E-40B8-A4D0-F278A76518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201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42ADF-F942-4856-9644-5757AED6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0639A4-8F44-4109-A8C2-818BFED5F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A92AF2-59ED-4B1B-8BEF-62290C225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F9DF8FA-B26C-48D0-A655-408D16A9C1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CBB909E-6206-4449-8EDE-BECDCA0BF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55C98CB-22D0-4A39-92CE-181A30993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4070-1EA7-4B00-A29E-28A5E8EE1881}" type="datetimeFigureOut">
              <a:rPr lang="fr-CA" smtClean="0"/>
              <a:t>2020-11-17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ECFC941-FDBC-4CC8-AF19-F3588C69C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E7D8992-CF08-47D4-8DEA-82A78D001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D392-4D7E-40B8-A4D0-F278A76518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174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5E32F9-9C0D-4027-8EDA-102400126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64CE153-8D65-4D39-8E20-F7D844902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4070-1EA7-4B00-A29E-28A5E8EE1881}" type="datetimeFigureOut">
              <a:rPr lang="fr-CA" smtClean="0"/>
              <a:t>2020-11-17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1E74B7-A18D-4EBF-82D1-37B53D29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69C9D4-6675-4D73-A2CF-6A53FDE78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D392-4D7E-40B8-A4D0-F278A76518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737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DF9A558-A61C-4241-8212-C9907EA55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4070-1EA7-4B00-A29E-28A5E8EE1881}" type="datetimeFigureOut">
              <a:rPr lang="fr-CA" smtClean="0"/>
              <a:t>2020-11-17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66411A-FD08-4DBF-B877-1C986B312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5F07D6-C360-4DDD-BDFD-6C4D2D62B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D392-4D7E-40B8-A4D0-F278A76518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806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885965-FCF1-4042-B196-DA39297A6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825FC1-283F-45AB-A244-8FB21D28F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913E4E-D144-48AC-8575-EA8AEE78B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B1ECCB-250D-4079-A794-F09385D2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4070-1EA7-4B00-A29E-28A5E8EE1881}" type="datetimeFigureOut">
              <a:rPr lang="fr-CA" smtClean="0"/>
              <a:t>2020-11-17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CD0D79-1DED-4F8D-BD26-9463A3EC8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B634C4-046F-467E-B708-165DCAED4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D392-4D7E-40B8-A4D0-F278A76518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633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0B35E-E6E3-4D85-915C-4CD1570BD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3CA19E0-C781-46C6-9ADD-4D3E7EBF1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6601D0-F06E-4761-8969-7DA9CE145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7B6B32-3A57-4FF3-9844-945191759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4070-1EA7-4B00-A29E-28A5E8EE1881}" type="datetimeFigureOut">
              <a:rPr lang="fr-CA" smtClean="0"/>
              <a:t>2020-11-17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3DA0E5-A722-4695-8F61-52F88CF46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0B93B6-0E33-45F0-AFF2-E1D0EE89E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D392-4D7E-40B8-A4D0-F278A76518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330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7542E12-A9F6-4ECD-A2E9-56163501A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964171-D55A-4BF6-AD27-54CE94A7B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F9CE46-7068-4AA3-8260-BF2448F5EB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F4070-1EA7-4B00-A29E-28A5E8EE1881}" type="datetimeFigureOut">
              <a:rPr lang="fr-CA" smtClean="0"/>
              <a:t>2020-11-17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1615BB-E16D-46B3-B228-D2E792E69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625845-4D84-4605-9496-0DE525DED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AD392-4D7E-40B8-A4D0-F278A76518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542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studystrategizesucceed/chapter/mastering-your-memor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Warning_icon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.m.wikipedia.org/wiki/Datei:Wei%C3%9Fes_3d_M%C3%A4nnchen_beim_lesen.jpg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yedmondsnews.com/2018/04/live-in-edmonds-what-do-you-call-yourself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ofjourde.wordpress.com/2007/04/19/une-methode-de-prise-de-note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xabay.com/en/boys-studying-children-student-1844435/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ivilengineerthoughts003.blogspot.com/2013/08/may-i-always-build.html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scissor-pn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xygen480-actions-view-calendar-day.sv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0B1165-0B6F-4B1A-9BC5-D3E2990C0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1923" y="569230"/>
            <a:ext cx="9208153" cy="170223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fr-CA" sz="8000" dirty="0"/>
              <a:t>Étudier efficacement</a:t>
            </a:r>
          </a:p>
        </p:txBody>
      </p:sp>
      <p:pic>
        <p:nvPicPr>
          <p:cNvPr id="10" name="Image 9" descr="Image représentant les étapes de la mémoire : encoder, emmagasiner et récupérer">
            <a:extLst>
              <a:ext uri="{FF2B5EF4-FFF2-40B4-BE49-F238E27FC236}">
                <a16:creationId xmlns:a16="http://schemas.microsoft.com/office/drawing/2014/main" id="{F0228995-BFC4-4EBF-A6A3-39026D7EAB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3322"/>
          <a:stretch/>
        </p:blipFill>
        <p:spPr>
          <a:xfrm>
            <a:off x="2931441" y="2714990"/>
            <a:ext cx="6329116" cy="367261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A83C1F0-8B3F-48FF-940D-08EE2235E2C0}"/>
              </a:ext>
            </a:extLst>
          </p:cNvPr>
          <p:cNvSpPr txBox="1"/>
          <p:nvPr/>
        </p:nvSpPr>
        <p:spPr>
          <a:xfrm>
            <a:off x="3687802" y="4031135"/>
            <a:ext cx="10691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Encoder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E56E1BF-806D-4FA9-88C9-F27D30BDF6C6}"/>
              </a:ext>
            </a:extLst>
          </p:cNvPr>
          <p:cNvSpPr txBox="1"/>
          <p:nvPr/>
        </p:nvSpPr>
        <p:spPr>
          <a:xfrm>
            <a:off x="4845691" y="3872509"/>
            <a:ext cx="15333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Emmagasiner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C910C62-6A45-49D9-997E-BB0BF45DCFCD}"/>
              </a:ext>
            </a:extLst>
          </p:cNvPr>
          <p:cNvSpPr txBox="1"/>
          <p:nvPr/>
        </p:nvSpPr>
        <p:spPr>
          <a:xfrm>
            <a:off x="6467815" y="3631025"/>
            <a:ext cx="128839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sz="2000" dirty="0"/>
              <a:t>Récupérer</a:t>
            </a:r>
          </a:p>
        </p:txBody>
      </p:sp>
    </p:spTree>
    <p:extLst>
      <p:ext uri="{BB962C8B-B14F-4D97-AF65-F5344CB8AC3E}">
        <p14:creationId xmlns:p14="http://schemas.microsoft.com/office/powerpoint/2010/main" val="24944884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advTm="1000">
        <p159:morph option="byObject"/>
      </p:transition>
    </mc:Choice>
    <mc:Fallback xmlns="">
      <p:transition advTm="1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2F7A0C-D1E8-4701-A958-F46EE3220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217" y="365125"/>
            <a:ext cx="11529709" cy="13255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/>
            <a:r>
              <a:rPr lang="fr-CA" sz="6000"/>
              <a:t>Attention! Lire n’est pas suffisant.</a:t>
            </a:r>
            <a:endParaRPr lang="fr-CA" sz="6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732736-6994-4377-B921-4C4E9EA84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218" y="1939466"/>
            <a:ext cx="11529709" cy="47479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fr-CA" sz="3200" spc="100" dirty="0"/>
              <a:t>Relire ses notes plusieurs fois donne l’impression de connaitre la matière parce qu’elle est familière.</a:t>
            </a:r>
          </a:p>
          <a:p>
            <a:pPr>
              <a:lnSpc>
                <a:spcPct val="160000"/>
              </a:lnSpc>
            </a:pPr>
            <a:r>
              <a:rPr lang="fr-CA" sz="3200" spc="100" dirty="0"/>
              <a:t>Pendant l’évaluation, on peut avoir de la difficulté à répondre aux questions parce que la matière n’est pas suffisamment stockée dans la mémoire.</a:t>
            </a:r>
          </a:p>
          <a:p>
            <a:pPr>
              <a:lnSpc>
                <a:spcPct val="160000"/>
              </a:lnSpc>
            </a:pPr>
            <a:endParaRPr lang="fr-CA" sz="3200" spc="100" dirty="0"/>
          </a:p>
        </p:txBody>
      </p:sp>
      <p:pic>
        <p:nvPicPr>
          <p:cNvPr id="8" name="Image 7" descr="symbole «Attention!»">
            <a:extLst>
              <a:ext uri="{FF2B5EF4-FFF2-40B4-BE49-F238E27FC236}">
                <a16:creationId xmlns:a16="http://schemas.microsoft.com/office/drawing/2014/main" id="{3356C6BA-D128-4474-B9CA-5DF7DBE35E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2152" y="659920"/>
            <a:ext cx="828685" cy="735971"/>
          </a:xfrm>
          <a:prstGeom prst="rect">
            <a:avLst/>
          </a:prstGeom>
        </p:spPr>
      </p:pic>
      <p:pic>
        <p:nvPicPr>
          <p:cNvPr id="11" name="Image 10" descr="image d'un personnage qui étudier">
            <a:extLst>
              <a:ext uri="{FF2B5EF4-FFF2-40B4-BE49-F238E27FC236}">
                <a16:creationId xmlns:a16="http://schemas.microsoft.com/office/drawing/2014/main" id="{08EFF1ED-7AA6-45AA-B565-48AEC473F1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719930" y="5049868"/>
            <a:ext cx="1176997" cy="16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60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000"/>
    </mc:Choice>
    <mc:Fallback xmlns="">
      <p:transition spd="slow" advTm="1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F7E39-AC4B-456C-8401-C154EC485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114" y="365125"/>
            <a:ext cx="10706686" cy="111347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CA" sz="4800" b="1" dirty="0"/>
              <a:t> Étudier plus efficacement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D5E493-D8EE-4D03-B0D7-BA7E7D565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114" y="1690688"/>
            <a:ext cx="10706686" cy="493496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CA" sz="3200" spc="100" dirty="0"/>
              <a:t>Il est important de vérifier régulièrement ce qu’on a retenu des cours. Il est suggéré de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eriod"/>
            </a:pPr>
            <a:r>
              <a:rPr lang="fr-CA" sz="3200" dirty="0"/>
              <a:t>Se tester soi-même (en cachant ses notes)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eriod"/>
            </a:pPr>
            <a:r>
              <a:rPr lang="fr-CA" sz="3200" dirty="0"/>
              <a:t>Vérifier et construire sa compréhension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eriod"/>
            </a:pPr>
            <a:r>
              <a:rPr lang="fr-CA" sz="3200" dirty="0"/>
              <a:t>Découper ses sessions d’étude en blocs ciblés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eriod"/>
            </a:pPr>
            <a:r>
              <a:rPr lang="fr-CA" sz="3200" dirty="0"/>
              <a:t>Espacer progressivement ses sessions d’étude pour vérifier ce qui est resté dans la mémoire</a:t>
            </a:r>
          </a:p>
        </p:txBody>
      </p:sp>
      <p:pic>
        <p:nvPicPr>
          <p:cNvPr id="12" name="Image 11" descr="personnage devant un gros point d'interrogation">
            <a:extLst>
              <a:ext uri="{FF2B5EF4-FFF2-40B4-BE49-F238E27FC236}">
                <a16:creationId xmlns:a16="http://schemas.microsoft.com/office/drawing/2014/main" id="{2E18F5D0-9292-4305-996C-E702F9D96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88902" y="2296551"/>
            <a:ext cx="2080846" cy="226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40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9047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B38642C-62C4-4E31-A5D3-BB1DD8CA3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583" cy="6858478"/>
          </a:xfrm>
          <a:custGeom>
            <a:avLst/>
            <a:gdLst>
              <a:gd name="connsiteX0" fmla="*/ 0 w 8663583"/>
              <a:gd name="connsiteY0" fmla="*/ 0 h 6858478"/>
              <a:gd name="connsiteX1" fmla="*/ 480486 w 8663583"/>
              <a:gd name="connsiteY1" fmla="*/ 0 h 6858478"/>
              <a:gd name="connsiteX2" fmla="*/ 4415403 w 8663583"/>
              <a:gd name="connsiteY2" fmla="*/ 0 h 6858478"/>
              <a:gd name="connsiteX3" fmla="*/ 5481631 w 8663583"/>
              <a:gd name="connsiteY3" fmla="*/ 0 h 6858478"/>
              <a:gd name="connsiteX4" fmla="*/ 5487208 w 8663583"/>
              <a:gd name="connsiteY4" fmla="*/ 0 h 6858478"/>
              <a:gd name="connsiteX5" fmla="*/ 8663583 w 8663583"/>
              <a:gd name="connsiteY5" fmla="*/ 6858478 h 6858478"/>
              <a:gd name="connsiteX6" fmla="*/ 1239028 w 8663583"/>
              <a:gd name="connsiteY6" fmla="*/ 6858478 h 6858478"/>
              <a:gd name="connsiteX7" fmla="*/ 1239288 w 8663583"/>
              <a:gd name="connsiteY7" fmla="*/ 6857916 h 6858478"/>
              <a:gd name="connsiteX8" fmla="*/ 480486 w 8663583"/>
              <a:gd name="connsiteY8" fmla="*/ 6857916 h 6858478"/>
              <a:gd name="connsiteX9" fmla="*/ 480486 w 8663583"/>
              <a:gd name="connsiteY9" fmla="*/ 6858000 h 6858478"/>
              <a:gd name="connsiteX10" fmla="*/ 0 w 8663583"/>
              <a:gd name="connsiteY10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3583" h="6858478">
                <a:moveTo>
                  <a:pt x="0" y="0"/>
                </a:moveTo>
                <a:lnTo>
                  <a:pt x="480486" y="0"/>
                </a:lnTo>
                <a:lnTo>
                  <a:pt x="4415403" y="0"/>
                </a:lnTo>
                <a:lnTo>
                  <a:pt x="5481631" y="0"/>
                </a:lnTo>
                <a:lnTo>
                  <a:pt x="5487208" y="0"/>
                </a:lnTo>
                <a:lnTo>
                  <a:pt x="8663583" y="6858478"/>
                </a:lnTo>
                <a:lnTo>
                  <a:pt x="1239028" y="6858478"/>
                </a:lnTo>
                <a:lnTo>
                  <a:pt x="1239288" y="6857916"/>
                </a:lnTo>
                <a:lnTo>
                  <a:pt x="480486" y="6857916"/>
                </a:lnTo>
                <a:lnTo>
                  <a:pt x="4804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9F66240-8C38-4069-A5C9-2D3FCD97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234957" cy="6858478"/>
          </a:xfrm>
          <a:custGeom>
            <a:avLst/>
            <a:gdLst>
              <a:gd name="connsiteX0" fmla="*/ 156905 w 8234957"/>
              <a:gd name="connsiteY0" fmla="*/ 0 h 6858478"/>
              <a:gd name="connsiteX1" fmla="*/ 3986777 w 8234957"/>
              <a:gd name="connsiteY1" fmla="*/ 0 h 6858478"/>
              <a:gd name="connsiteX2" fmla="*/ 5053005 w 8234957"/>
              <a:gd name="connsiteY2" fmla="*/ 0 h 6858478"/>
              <a:gd name="connsiteX3" fmla="*/ 5058582 w 8234957"/>
              <a:gd name="connsiteY3" fmla="*/ 0 h 6858478"/>
              <a:gd name="connsiteX4" fmla="*/ 8234957 w 8234957"/>
              <a:gd name="connsiteY4" fmla="*/ 6858478 h 6858478"/>
              <a:gd name="connsiteX5" fmla="*/ 810402 w 8234957"/>
              <a:gd name="connsiteY5" fmla="*/ 6858478 h 6858478"/>
              <a:gd name="connsiteX6" fmla="*/ 810662 w 8234957"/>
              <a:gd name="connsiteY6" fmla="*/ 6857916 h 6858478"/>
              <a:gd name="connsiteX7" fmla="*/ 156905 w 8234957"/>
              <a:gd name="connsiteY7" fmla="*/ 6857916 h 6858478"/>
              <a:gd name="connsiteX8" fmla="*/ 156905 w 8234957"/>
              <a:gd name="connsiteY8" fmla="*/ 6858478 h 6858478"/>
              <a:gd name="connsiteX9" fmla="*/ 0 w 8234957"/>
              <a:gd name="connsiteY9" fmla="*/ 6858478 h 6858478"/>
              <a:gd name="connsiteX10" fmla="*/ 0 w 8234957"/>
              <a:gd name="connsiteY10" fmla="*/ 479 h 6858478"/>
              <a:gd name="connsiteX11" fmla="*/ 156905 w 8234957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4957" h="6858478">
                <a:moveTo>
                  <a:pt x="156905" y="0"/>
                </a:moveTo>
                <a:lnTo>
                  <a:pt x="3986777" y="0"/>
                </a:lnTo>
                <a:lnTo>
                  <a:pt x="5053005" y="0"/>
                </a:lnTo>
                <a:lnTo>
                  <a:pt x="5058582" y="0"/>
                </a:lnTo>
                <a:lnTo>
                  <a:pt x="8234957" y="6858478"/>
                </a:lnTo>
                <a:lnTo>
                  <a:pt x="810402" y="6858478"/>
                </a:lnTo>
                <a:lnTo>
                  <a:pt x="810662" y="6857916"/>
                </a:lnTo>
                <a:lnTo>
                  <a:pt x="156905" y="6857916"/>
                </a:lnTo>
                <a:lnTo>
                  <a:pt x="156905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15690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827FD71-BCB5-41C5-B3DF-28F9CC603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34" y="365125"/>
            <a:ext cx="4908019" cy="1325563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/>
              <a:t>Se </a:t>
            </a:r>
            <a:r>
              <a:rPr lang="fr-CA" sz="4000" b="1" dirty="0"/>
              <a:t>tester soi-même </a:t>
            </a:r>
            <a:br>
              <a:rPr lang="fr-CA" sz="4000" b="1" dirty="0"/>
            </a:br>
            <a:r>
              <a:rPr lang="fr-CA" sz="3100" b="1" dirty="0"/>
              <a:t>(pratique de récupération)</a:t>
            </a:r>
            <a:endParaRPr lang="fr-CA" sz="3100" dirty="0"/>
          </a:p>
        </p:txBody>
      </p:sp>
      <p:pic>
        <p:nvPicPr>
          <p:cNvPr id="10" name="Espace réservé du contenu 4" descr="Une image de la méthode de Cornell . Les mots clés sont dans la marge et on cache les notes prises en classe pour voir si on se souvient des concepts et des notions.">
            <a:extLst>
              <a:ext uri="{FF2B5EF4-FFF2-40B4-BE49-F238E27FC236}">
                <a16:creationId xmlns:a16="http://schemas.microsoft.com/office/drawing/2014/main" id="{F561BD43-B76D-4844-A211-3CDEBE561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2441" y="2213299"/>
            <a:ext cx="5631432" cy="44246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 4" descr="Image d'un personnage qui redit ce qui est dans ses notes">
            <a:extLst>
              <a:ext uri="{FF2B5EF4-FFF2-40B4-BE49-F238E27FC236}">
                <a16:creationId xmlns:a16="http://schemas.microsoft.com/office/drawing/2014/main" id="{36AB2777-BF23-4CDF-B8EC-AEF21239D2A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9807" r="4" b="5133"/>
          <a:stretch/>
        </p:blipFill>
        <p:spPr>
          <a:xfrm>
            <a:off x="8527846" y="3729394"/>
            <a:ext cx="3234075" cy="2414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4A0F875-50CB-4514-B1C0-3B75AD99571F}"/>
              </a:ext>
            </a:extLst>
          </p:cNvPr>
          <p:cNvSpPr/>
          <p:nvPr/>
        </p:nvSpPr>
        <p:spPr>
          <a:xfrm>
            <a:off x="7346410" y="256156"/>
            <a:ext cx="42797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200" dirty="0">
                <a:solidFill>
                  <a:schemeClr val="bg1"/>
                </a:solidFill>
              </a:rPr>
              <a:t>On peut vérifier au fur et à </a:t>
            </a:r>
            <a:r>
              <a:rPr lang="fr-CA" sz="3200">
                <a:solidFill>
                  <a:schemeClr val="bg1"/>
                </a:solidFill>
              </a:rPr>
              <a:t>mesure ce </a:t>
            </a:r>
            <a:r>
              <a:rPr lang="fr-CA" sz="3200" dirty="0">
                <a:solidFill>
                  <a:schemeClr val="bg1"/>
                </a:solidFill>
              </a:rPr>
              <a:t>qu’on a retenu en cachant ses notes et en tentant de les dire dans ses mots.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C3083E-D7A7-445D-A37D-76C3C254C72F}"/>
              </a:ext>
            </a:extLst>
          </p:cNvPr>
          <p:cNvSpPr/>
          <p:nvPr/>
        </p:nvSpPr>
        <p:spPr>
          <a:xfrm>
            <a:off x="9258873" y="5766039"/>
            <a:ext cx="267303" cy="377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7E770B7-48B1-4E3C-A7C8-B8FD7478B31C}"/>
              </a:ext>
            </a:extLst>
          </p:cNvPr>
          <p:cNvSpPr txBox="1"/>
          <p:nvPr/>
        </p:nvSpPr>
        <p:spPr>
          <a:xfrm>
            <a:off x="3349833" y="4275623"/>
            <a:ext cx="221541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sz="2000" dirty="0"/>
              <a:t>Feuille blanche cachant la section de prise de notes</a:t>
            </a:r>
          </a:p>
        </p:txBody>
      </p:sp>
    </p:spTree>
    <p:extLst>
      <p:ext uri="{BB962C8B-B14F-4D97-AF65-F5344CB8AC3E}">
        <p14:creationId xmlns:p14="http://schemas.microsoft.com/office/powerpoint/2010/main" val="377049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9047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B38642C-62C4-4E31-A5D3-BB1DD8CA3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583" cy="6858478"/>
          </a:xfrm>
          <a:custGeom>
            <a:avLst/>
            <a:gdLst>
              <a:gd name="connsiteX0" fmla="*/ 0 w 8663583"/>
              <a:gd name="connsiteY0" fmla="*/ 0 h 6858478"/>
              <a:gd name="connsiteX1" fmla="*/ 480486 w 8663583"/>
              <a:gd name="connsiteY1" fmla="*/ 0 h 6858478"/>
              <a:gd name="connsiteX2" fmla="*/ 4415403 w 8663583"/>
              <a:gd name="connsiteY2" fmla="*/ 0 h 6858478"/>
              <a:gd name="connsiteX3" fmla="*/ 5481631 w 8663583"/>
              <a:gd name="connsiteY3" fmla="*/ 0 h 6858478"/>
              <a:gd name="connsiteX4" fmla="*/ 5487208 w 8663583"/>
              <a:gd name="connsiteY4" fmla="*/ 0 h 6858478"/>
              <a:gd name="connsiteX5" fmla="*/ 8663583 w 8663583"/>
              <a:gd name="connsiteY5" fmla="*/ 6858478 h 6858478"/>
              <a:gd name="connsiteX6" fmla="*/ 1239028 w 8663583"/>
              <a:gd name="connsiteY6" fmla="*/ 6858478 h 6858478"/>
              <a:gd name="connsiteX7" fmla="*/ 1239288 w 8663583"/>
              <a:gd name="connsiteY7" fmla="*/ 6857916 h 6858478"/>
              <a:gd name="connsiteX8" fmla="*/ 480486 w 8663583"/>
              <a:gd name="connsiteY8" fmla="*/ 6857916 h 6858478"/>
              <a:gd name="connsiteX9" fmla="*/ 480486 w 8663583"/>
              <a:gd name="connsiteY9" fmla="*/ 6858000 h 6858478"/>
              <a:gd name="connsiteX10" fmla="*/ 0 w 8663583"/>
              <a:gd name="connsiteY10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3583" h="6858478">
                <a:moveTo>
                  <a:pt x="0" y="0"/>
                </a:moveTo>
                <a:lnTo>
                  <a:pt x="480486" y="0"/>
                </a:lnTo>
                <a:lnTo>
                  <a:pt x="4415403" y="0"/>
                </a:lnTo>
                <a:lnTo>
                  <a:pt x="5481631" y="0"/>
                </a:lnTo>
                <a:lnTo>
                  <a:pt x="5487208" y="0"/>
                </a:lnTo>
                <a:lnTo>
                  <a:pt x="8663583" y="6858478"/>
                </a:lnTo>
                <a:lnTo>
                  <a:pt x="1239028" y="6858478"/>
                </a:lnTo>
                <a:lnTo>
                  <a:pt x="1239288" y="6857916"/>
                </a:lnTo>
                <a:lnTo>
                  <a:pt x="480486" y="6857916"/>
                </a:lnTo>
                <a:lnTo>
                  <a:pt x="4804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9F66240-8C38-4069-A5C9-2D3FCD97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234957" cy="6858478"/>
          </a:xfrm>
          <a:custGeom>
            <a:avLst/>
            <a:gdLst>
              <a:gd name="connsiteX0" fmla="*/ 156905 w 8234957"/>
              <a:gd name="connsiteY0" fmla="*/ 0 h 6858478"/>
              <a:gd name="connsiteX1" fmla="*/ 3986777 w 8234957"/>
              <a:gd name="connsiteY1" fmla="*/ 0 h 6858478"/>
              <a:gd name="connsiteX2" fmla="*/ 5053005 w 8234957"/>
              <a:gd name="connsiteY2" fmla="*/ 0 h 6858478"/>
              <a:gd name="connsiteX3" fmla="*/ 5058582 w 8234957"/>
              <a:gd name="connsiteY3" fmla="*/ 0 h 6858478"/>
              <a:gd name="connsiteX4" fmla="*/ 8234957 w 8234957"/>
              <a:gd name="connsiteY4" fmla="*/ 6858478 h 6858478"/>
              <a:gd name="connsiteX5" fmla="*/ 810402 w 8234957"/>
              <a:gd name="connsiteY5" fmla="*/ 6858478 h 6858478"/>
              <a:gd name="connsiteX6" fmla="*/ 810662 w 8234957"/>
              <a:gd name="connsiteY6" fmla="*/ 6857916 h 6858478"/>
              <a:gd name="connsiteX7" fmla="*/ 156905 w 8234957"/>
              <a:gd name="connsiteY7" fmla="*/ 6857916 h 6858478"/>
              <a:gd name="connsiteX8" fmla="*/ 156905 w 8234957"/>
              <a:gd name="connsiteY8" fmla="*/ 6858478 h 6858478"/>
              <a:gd name="connsiteX9" fmla="*/ 0 w 8234957"/>
              <a:gd name="connsiteY9" fmla="*/ 6858478 h 6858478"/>
              <a:gd name="connsiteX10" fmla="*/ 0 w 8234957"/>
              <a:gd name="connsiteY10" fmla="*/ 479 h 6858478"/>
              <a:gd name="connsiteX11" fmla="*/ 156905 w 8234957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4957" h="6858478">
                <a:moveTo>
                  <a:pt x="156905" y="0"/>
                </a:moveTo>
                <a:lnTo>
                  <a:pt x="3986777" y="0"/>
                </a:lnTo>
                <a:lnTo>
                  <a:pt x="5053005" y="0"/>
                </a:lnTo>
                <a:lnTo>
                  <a:pt x="5058582" y="0"/>
                </a:lnTo>
                <a:lnTo>
                  <a:pt x="8234957" y="6858478"/>
                </a:lnTo>
                <a:lnTo>
                  <a:pt x="810402" y="6858478"/>
                </a:lnTo>
                <a:lnTo>
                  <a:pt x="810662" y="6857916"/>
                </a:lnTo>
                <a:lnTo>
                  <a:pt x="156905" y="6857916"/>
                </a:lnTo>
                <a:lnTo>
                  <a:pt x="156905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15690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827FD71-BCB5-41C5-B3DF-28F9CC603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34" y="365125"/>
            <a:ext cx="4908019" cy="1325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fr-CA" sz="4000" b="1" dirty="0"/>
              <a:t>Construire sa compréhension</a:t>
            </a:r>
            <a:endParaRPr lang="fr-CA" sz="31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A0F875-50CB-4514-B1C0-3B75AD99571F}"/>
              </a:ext>
            </a:extLst>
          </p:cNvPr>
          <p:cNvSpPr/>
          <p:nvPr/>
        </p:nvSpPr>
        <p:spPr>
          <a:xfrm>
            <a:off x="7346410" y="256156"/>
            <a:ext cx="42797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3200" dirty="0">
                <a:solidFill>
                  <a:schemeClr val="bg1"/>
                </a:solidFill>
              </a:rPr>
              <a:t>La mémoire ne reproduit pas l’information; elle la reconstruit.</a:t>
            </a:r>
          </a:p>
        </p:txBody>
      </p:sp>
      <p:pic>
        <p:nvPicPr>
          <p:cNvPr id="4" name="Image 3" descr="Image d'un personnage qui construit une brique à la fois">
            <a:extLst>
              <a:ext uri="{FF2B5EF4-FFF2-40B4-BE49-F238E27FC236}">
                <a16:creationId xmlns:a16="http://schemas.microsoft.com/office/drawing/2014/main" id="{B8E81B9C-720C-41A5-8E8F-E992A0AFD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540364" y="2989048"/>
            <a:ext cx="2579461" cy="257946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EADD86E-EB0A-426A-B922-CC56DAE2536C}"/>
              </a:ext>
            </a:extLst>
          </p:cNvPr>
          <p:cNvSpPr txBox="1"/>
          <p:nvPr/>
        </p:nvSpPr>
        <p:spPr>
          <a:xfrm>
            <a:off x="489410" y="2152189"/>
            <a:ext cx="55512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/>
              <a:t>Il est important de lire et de noter en se posant des </a:t>
            </a:r>
            <a:r>
              <a:rPr lang="fr-CA" sz="3600" b="1" dirty="0"/>
              <a:t>questions</a:t>
            </a:r>
            <a:r>
              <a:rPr lang="fr-CA" sz="3600" dirty="0"/>
              <a:t> afin de </a:t>
            </a:r>
            <a:r>
              <a:rPr lang="fr-FR" sz="3600" b="1" dirty="0"/>
              <a:t>générer et de construire sa propre compréhension d’un sujet.</a:t>
            </a:r>
          </a:p>
          <a:p>
            <a:endParaRPr lang="fr-FR" sz="3600" b="1" dirty="0"/>
          </a:p>
          <a:p>
            <a:endParaRPr lang="fr-CA" sz="3600" b="1" dirty="0"/>
          </a:p>
          <a:p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244207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9047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B38642C-62C4-4E31-A5D3-BB1DD8CA3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583" cy="6858478"/>
          </a:xfrm>
          <a:custGeom>
            <a:avLst/>
            <a:gdLst>
              <a:gd name="connsiteX0" fmla="*/ 0 w 8663583"/>
              <a:gd name="connsiteY0" fmla="*/ 0 h 6858478"/>
              <a:gd name="connsiteX1" fmla="*/ 480486 w 8663583"/>
              <a:gd name="connsiteY1" fmla="*/ 0 h 6858478"/>
              <a:gd name="connsiteX2" fmla="*/ 4415403 w 8663583"/>
              <a:gd name="connsiteY2" fmla="*/ 0 h 6858478"/>
              <a:gd name="connsiteX3" fmla="*/ 5481631 w 8663583"/>
              <a:gd name="connsiteY3" fmla="*/ 0 h 6858478"/>
              <a:gd name="connsiteX4" fmla="*/ 5487208 w 8663583"/>
              <a:gd name="connsiteY4" fmla="*/ 0 h 6858478"/>
              <a:gd name="connsiteX5" fmla="*/ 8663583 w 8663583"/>
              <a:gd name="connsiteY5" fmla="*/ 6858478 h 6858478"/>
              <a:gd name="connsiteX6" fmla="*/ 1239028 w 8663583"/>
              <a:gd name="connsiteY6" fmla="*/ 6858478 h 6858478"/>
              <a:gd name="connsiteX7" fmla="*/ 1239288 w 8663583"/>
              <a:gd name="connsiteY7" fmla="*/ 6857916 h 6858478"/>
              <a:gd name="connsiteX8" fmla="*/ 480486 w 8663583"/>
              <a:gd name="connsiteY8" fmla="*/ 6857916 h 6858478"/>
              <a:gd name="connsiteX9" fmla="*/ 480486 w 8663583"/>
              <a:gd name="connsiteY9" fmla="*/ 6858000 h 6858478"/>
              <a:gd name="connsiteX10" fmla="*/ 0 w 8663583"/>
              <a:gd name="connsiteY10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3583" h="6858478">
                <a:moveTo>
                  <a:pt x="0" y="0"/>
                </a:moveTo>
                <a:lnTo>
                  <a:pt x="480486" y="0"/>
                </a:lnTo>
                <a:lnTo>
                  <a:pt x="4415403" y="0"/>
                </a:lnTo>
                <a:lnTo>
                  <a:pt x="5481631" y="0"/>
                </a:lnTo>
                <a:lnTo>
                  <a:pt x="5487208" y="0"/>
                </a:lnTo>
                <a:lnTo>
                  <a:pt x="8663583" y="6858478"/>
                </a:lnTo>
                <a:lnTo>
                  <a:pt x="1239028" y="6858478"/>
                </a:lnTo>
                <a:lnTo>
                  <a:pt x="1239288" y="6857916"/>
                </a:lnTo>
                <a:lnTo>
                  <a:pt x="480486" y="6857916"/>
                </a:lnTo>
                <a:lnTo>
                  <a:pt x="4804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9F66240-8C38-4069-A5C9-2D3FCD97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234957" cy="6858478"/>
          </a:xfrm>
          <a:custGeom>
            <a:avLst/>
            <a:gdLst>
              <a:gd name="connsiteX0" fmla="*/ 156905 w 8234957"/>
              <a:gd name="connsiteY0" fmla="*/ 0 h 6858478"/>
              <a:gd name="connsiteX1" fmla="*/ 3986777 w 8234957"/>
              <a:gd name="connsiteY1" fmla="*/ 0 h 6858478"/>
              <a:gd name="connsiteX2" fmla="*/ 5053005 w 8234957"/>
              <a:gd name="connsiteY2" fmla="*/ 0 h 6858478"/>
              <a:gd name="connsiteX3" fmla="*/ 5058582 w 8234957"/>
              <a:gd name="connsiteY3" fmla="*/ 0 h 6858478"/>
              <a:gd name="connsiteX4" fmla="*/ 8234957 w 8234957"/>
              <a:gd name="connsiteY4" fmla="*/ 6858478 h 6858478"/>
              <a:gd name="connsiteX5" fmla="*/ 810402 w 8234957"/>
              <a:gd name="connsiteY5" fmla="*/ 6858478 h 6858478"/>
              <a:gd name="connsiteX6" fmla="*/ 810662 w 8234957"/>
              <a:gd name="connsiteY6" fmla="*/ 6857916 h 6858478"/>
              <a:gd name="connsiteX7" fmla="*/ 156905 w 8234957"/>
              <a:gd name="connsiteY7" fmla="*/ 6857916 h 6858478"/>
              <a:gd name="connsiteX8" fmla="*/ 156905 w 8234957"/>
              <a:gd name="connsiteY8" fmla="*/ 6858478 h 6858478"/>
              <a:gd name="connsiteX9" fmla="*/ 0 w 8234957"/>
              <a:gd name="connsiteY9" fmla="*/ 6858478 h 6858478"/>
              <a:gd name="connsiteX10" fmla="*/ 0 w 8234957"/>
              <a:gd name="connsiteY10" fmla="*/ 479 h 6858478"/>
              <a:gd name="connsiteX11" fmla="*/ 156905 w 8234957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4957" h="6858478">
                <a:moveTo>
                  <a:pt x="156905" y="0"/>
                </a:moveTo>
                <a:lnTo>
                  <a:pt x="3986777" y="0"/>
                </a:lnTo>
                <a:lnTo>
                  <a:pt x="5053005" y="0"/>
                </a:lnTo>
                <a:lnTo>
                  <a:pt x="5058582" y="0"/>
                </a:lnTo>
                <a:lnTo>
                  <a:pt x="8234957" y="6858478"/>
                </a:lnTo>
                <a:lnTo>
                  <a:pt x="810402" y="6858478"/>
                </a:lnTo>
                <a:lnTo>
                  <a:pt x="810662" y="6857916"/>
                </a:lnTo>
                <a:lnTo>
                  <a:pt x="156905" y="6857916"/>
                </a:lnTo>
                <a:lnTo>
                  <a:pt x="156905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15690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827FD71-BCB5-41C5-B3DF-28F9CC603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34" y="365125"/>
            <a:ext cx="4908019" cy="1736049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fr-CA" sz="4000" b="1" dirty="0"/>
              <a:t>Découper ses périodes d’étude</a:t>
            </a:r>
            <a:endParaRPr lang="fr-CA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A0F875-50CB-4514-B1C0-3B75AD99571F}"/>
              </a:ext>
            </a:extLst>
          </p:cNvPr>
          <p:cNvSpPr/>
          <p:nvPr/>
        </p:nvSpPr>
        <p:spPr>
          <a:xfrm>
            <a:off x="7132320" y="365125"/>
            <a:ext cx="452301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200" dirty="0">
                <a:solidFill>
                  <a:schemeClr val="bg1"/>
                </a:solidFill>
              </a:rPr>
              <a:t>Découper ses sessions d’étude pour ne pas surcharger sa mémoire et son attention.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D289779-055E-49E5-8C61-7C8C4E051C40}"/>
              </a:ext>
            </a:extLst>
          </p:cNvPr>
          <p:cNvSpPr txBox="1"/>
          <p:nvPr/>
        </p:nvSpPr>
        <p:spPr>
          <a:xfrm>
            <a:off x="971778" y="2241838"/>
            <a:ext cx="490801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Il est préférable de découper ses périodes d’étude en une série de séances plus courtes. </a:t>
            </a:r>
          </a:p>
          <a:p>
            <a:endParaRPr lang="fr-FR" sz="3200" dirty="0"/>
          </a:p>
          <a:p>
            <a:r>
              <a:rPr lang="fr-FR" sz="3200" i="1" dirty="0"/>
              <a:t>Il est aussi important de chercher à se rappeler sans recourir à un support.</a:t>
            </a:r>
            <a:endParaRPr lang="fr-CA" sz="3200" i="1" dirty="0"/>
          </a:p>
        </p:txBody>
      </p:sp>
      <p:pic>
        <p:nvPicPr>
          <p:cNvPr id="5" name="Image 4" descr="Image représentant une paire de ciseaux">
            <a:extLst>
              <a:ext uri="{FF2B5EF4-FFF2-40B4-BE49-F238E27FC236}">
                <a16:creationId xmlns:a16="http://schemas.microsoft.com/office/drawing/2014/main" id="{E4454715-580C-4FA0-92FE-3B4BE4AD09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781822" y="3200639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55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9047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B38642C-62C4-4E31-A5D3-BB1DD8CA3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583" cy="6858478"/>
          </a:xfrm>
          <a:custGeom>
            <a:avLst/>
            <a:gdLst>
              <a:gd name="connsiteX0" fmla="*/ 0 w 8663583"/>
              <a:gd name="connsiteY0" fmla="*/ 0 h 6858478"/>
              <a:gd name="connsiteX1" fmla="*/ 480486 w 8663583"/>
              <a:gd name="connsiteY1" fmla="*/ 0 h 6858478"/>
              <a:gd name="connsiteX2" fmla="*/ 4415403 w 8663583"/>
              <a:gd name="connsiteY2" fmla="*/ 0 h 6858478"/>
              <a:gd name="connsiteX3" fmla="*/ 5481631 w 8663583"/>
              <a:gd name="connsiteY3" fmla="*/ 0 h 6858478"/>
              <a:gd name="connsiteX4" fmla="*/ 5487208 w 8663583"/>
              <a:gd name="connsiteY4" fmla="*/ 0 h 6858478"/>
              <a:gd name="connsiteX5" fmla="*/ 8663583 w 8663583"/>
              <a:gd name="connsiteY5" fmla="*/ 6858478 h 6858478"/>
              <a:gd name="connsiteX6" fmla="*/ 1239028 w 8663583"/>
              <a:gd name="connsiteY6" fmla="*/ 6858478 h 6858478"/>
              <a:gd name="connsiteX7" fmla="*/ 1239288 w 8663583"/>
              <a:gd name="connsiteY7" fmla="*/ 6857916 h 6858478"/>
              <a:gd name="connsiteX8" fmla="*/ 480486 w 8663583"/>
              <a:gd name="connsiteY8" fmla="*/ 6857916 h 6858478"/>
              <a:gd name="connsiteX9" fmla="*/ 480486 w 8663583"/>
              <a:gd name="connsiteY9" fmla="*/ 6858000 h 6858478"/>
              <a:gd name="connsiteX10" fmla="*/ 0 w 8663583"/>
              <a:gd name="connsiteY10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3583" h="6858478">
                <a:moveTo>
                  <a:pt x="0" y="0"/>
                </a:moveTo>
                <a:lnTo>
                  <a:pt x="480486" y="0"/>
                </a:lnTo>
                <a:lnTo>
                  <a:pt x="4415403" y="0"/>
                </a:lnTo>
                <a:lnTo>
                  <a:pt x="5481631" y="0"/>
                </a:lnTo>
                <a:lnTo>
                  <a:pt x="5487208" y="0"/>
                </a:lnTo>
                <a:lnTo>
                  <a:pt x="8663583" y="6858478"/>
                </a:lnTo>
                <a:lnTo>
                  <a:pt x="1239028" y="6858478"/>
                </a:lnTo>
                <a:lnTo>
                  <a:pt x="1239288" y="6857916"/>
                </a:lnTo>
                <a:lnTo>
                  <a:pt x="480486" y="6857916"/>
                </a:lnTo>
                <a:lnTo>
                  <a:pt x="4804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9F66240-8C38-4069-A5C9-2D3FCD97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234957" cy="6858478"/>
          </a:xfrm>
          <a:custGeom>
            <a:avLst/>
            <a:gdLst>
              <a:gd name="connsiteX0" fmla="*/ 156905 w 8234957"/>
              <a:gd name="connsiteY0" fmla="*/ 0 h 6858478"/>
              <a:gd name="connsiteX1" fmla="*/ 3986777 w 8234957"/>
              <a:gd name="connsiteY1" fmla="*/ 0 h 6858478"/>
              <a:gd name="connsiteX2" fmla="*/ 5053005 w 8234957"/>
              <a:gd name="connsiteY2" fmla="*/ 0 h 6858478"/>
              <a:gd name="connsiteX3" fmla="*/ 5058582 w 8234957"/>
              <a:gd name="connsiteY3" fmla="*/ 0 h 6858478"/>
              <a:gd name="connsiteX4" fmla="*/ 8234957 w 8234957"/>
              <a:gd name="connsiteY4" fmla="*/ 6858478 h 6858478"/>
              <a:gd name="connsiteX5" fmla="*/ 810402 w 8234957"/>
              <a:gd name="connsiteY5" fmla="*/ 6858478 h 6858478"/>
              <a:gd name="connsiteX6" fmla="*/ 810662 w 8234957"/>
              <a:gd name="connsiteY6" fmla="*/ 6857916 h 6858478"/>
              <a:gd name="connsiteX7" fmla="*/ 156905 w 8234957"/>
              <a:gd name="connsiteY7" fmla="*/ 6857916 h 6858478"/>
              <a:gd name="connsiteX8" fmla="*/ 156905 w 8234957"/>
              <a:gd name="connsiteY8" fmla="*/ 6858478 h 6858478"/>
              <a:gd name="connsiteX9" fmla="*/ 0 w 8234957"/>
              <a:gd name="connsiteY9" fmla="*/ 6858478 h 6858478"/>
              <a:gd name="connsiteX10" fmla="*/ 0 w 8234957"/>
              <a:gd name="connsiteY10" fmla="*/ 479 h 6858478"/>
              <a:gd name="connsiteX11" fmla="*/ 156905 w 8234957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4957" h="6858478">
                <a:moveTo>
                  <a:pt x="156905" y="0"/>
                </a:moveTo>
                <a:lnTo>
                  <a:pt x="3986777" y="0"/>
                </a:lnTo>
                <a:lnTo>
                  <a:pt x="5053005" y="0"/>
                </a:lnTo>
                <a:lnTo>
                  <a:pt x="5058582" y="0"/>
                </a:lnTo>
                <a:lnTo>
                  <a:pt x="8234957" y="6858478"/>
                </a:lnTo>
                <a:lnTo>
                  <a:pt x="810402" y="6858478"/>
                </a:lnTo>
                <a:lnTo>
                  <a:pt x="810662" y="6857916"/>
                </a:lnTo>
                <a:lnTo>
                  <a:pt x="156905" y="6857916"/>
                </a:lnTo>
                <a:lnTo>
                  <a:pt x="156905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15690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827FD71-BCB5-41C5-B3DF-28F9CC603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34" y="365125"/>
            <a:ext cx="4908019" cy="1736049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fr-CA" sz="4000" b="1" dirty="0"/>
              <a:t>Espacer progressivement les révisions</a:t>
            </a:r>
            <a:endParaRPr lang="fr-CA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A0F875-50CB-4514-B1C0-3B75AD99571F}"/>
              </a:ext>
            </a:extLst>
          </p:cNvPr>
          <p:cNvSpPr/>
          <p:nvPr/>
        </p:nvSpPr>
        <p:spPr>
          <a:xfrm>
            <a:off x="7375557" y="365125"/>
            <a:ext cx="42797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200" dirty="0">
                <a:solidFill>
                  <a:schemeClr val="bg1"/>
                </a:solidFill>
              </a:rPr>
              <a:t>Espacer ses révisions permet de faire passer dans la mémoire à long terme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D289779-055E-49E5-8C61-7C8C4E051C40}"/>
              </a:ext>
            </a:extLst>
          </p:cNvPr>
          <p:cNvSpPr txBox="1"/>
          <p:nvPr/>
        </p:nvSpPr>
        <p:spPr>
          <a:xfrm>
            <a:off x="739302" y="2529191"/>
            <a:ext cx="49080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/>
              <a:t>Pour mémoriser un cours de façon durable, voici le schéma conseillé: </a:t>
            </a:r>
          </a:p>
          <a:p>
            <a:pPr marL="457200" indent="-457200">
              <a:buFontTx/>
              <a:buChar char="-"/>
            </a:pPr>
            <a:r>
              <a:rPr lang="fr-CA" sz="3200" dirty="0"/>
              <a:t>le jour même,</a:t>
            </a:r>
          </a:p>
          <a:p>
            <a:pPr marL="457200" indent="-457200">
              <a:buFontTx/>
              <a:buChar char="-"/>
            </a:pPr>
            <a:r>
              <a:rPr lang="fr-CA" sz="3200" dirty="0"/>
              <a:t>le lendemain,</a:t>
            </a:r>
          </a:p>
          <a:p>
            <a:pPr marL="457200" indent="-457200">
              <a:buFontTx/>
              <a:buChar char="-"/>
            </a:pPr>
            <a:r>
              <a:rPr lang="fr-CA" sz="3200" dirty="0"/>
              <a:t>quatre jours plus tard et</a:t>
            </a:r>
          </a:p>
          <a:p>
            <a:pPr marL="457200" indent="-457200">
              <a:buFontTx/>
              <a:buChar char="-"/>
            </a:pPr>
            <a:r>
              <a:rPr lang="fr-CA" sz="3200" dirty="0"/>
              <a:t>une semaine plus tard.</a:t>
            </a:r>
          </a:p>
        </p:txBody>
      </p:sp>
      <p:pic>
        <p:nvPicPr>
          <p:cNvPr id="6" name="Image 5" descr="Un calendrier avec quatre dates encadrées">
            <a:extLst>
              <a:ext uri="{FF2B5EF4-FFF2-40B4-BE49-F238E27FC236}">
                <a16:creationId xmlns:a16="http://schemas.microsoft.com/office/drawing/2014/main" id="{B2D22A7F-25F2-414F-9555-9D175A359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482072" y="2559393"/>
            <a:ext cx="3420374" cy="342037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9CD70CA-B172-4E5D-84F7-22F38D561D72}"/>
              </a:ext>
            </a:extLst>
          </p:cNvPr>
          <p:cNvSpPr/>
          <p:nvPr/>
        </p:nvSpPr>
        <p:spPr>
          <a:xfrm>
            <a:off x="10356394" y="4486888"/>
            <a:ext cx="299524" cy="33536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A6C8B6-AB76-4879-B6FF-3E35812A0F36}"/>
              </a:ext>
            </a:extLst>
          </p:cNvPr>
          <p:cNvSpPr/>
          <p:nvPr/>
        </p:nvSpPr>
        <p:spPr>
          <a:xfrm>
            <a:off x="9379013" y="4822253"/>
            <a:ext cx="299524" cy="33536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1B594A-DA94-413E-AC29-E4B82B3FCFB6}"/>
              </a:ext>
            </a:extLst>
          </p:cNvPr>
          <p:cNvSpPr/>
          <p:nvPr/>
        </p:nvSpPr>
        <p:spPr>
          <a:xfrm>
            <a:off x="9401361" y="5233327"/>
            <a:ext cx="277176" cy="33536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18A0A7-0DA1-4827-B1AB-6C4E84ECDFC5}"/>
              </a:ext>
            </a:extLst>
          </p:cNvPr>
          <p:cNvSpPr/>
          <p:nvPr/>
        </p:nvSpPr>
        <p:spPr>
          <a:xfrm>
            <a:off x="10009695" y="4486887"/>
            <a:ext cx="299524" cy="33536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185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288</Words>
  <Application>Microsoft Office PowerPoint</Application>
  <PresentationFormat>Grand écran</PresentationFormat>
  <Paragraphs>32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Étudier efficacement</vt:lpstr>
      <vt:lpstr>Attention! Lire n’est pas suffisant.</vt:lpstr>
      <vt:lpstr> Étudier plus efficacement</vt:lpstr>
      <vt:lpstr>Se tester soi-même  (pratique de récupération)</vt:lpstr>
      <vt:lpstr>Construire sa compréhension</vt:lpstr>
      <vt:lpstr>Découper ses périodes d’étude</vt:lpstr>
      <vt:lpstr>Espacer progressivement les révisions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Étudier efficacement</dc:title>
  <dc:creator>Gisèle Desjardins</dc:creator>
  <cp:lastModifiedBy>Gisèle Desjardins</cp:lastModifiedBy>
  <cp:revision>38</cp:revision>
  <dcterms:created xsi:type="dcterms:W3CDTF">2020-09-08T15:00:07Z</dcterms:created>
  <dcterms:modified xsi:type="dcterms:W3CDTF">2020-11-17T15:12:41Z</dcterms:modified>
</cp:coreProperties>
</file>