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5" r:id="rId4"/>
    <p:sldId id="258" r:id="rId5"/>
    <p:sldId id="260" r:id="rId6"/>
    <p:sldId id="263" r:id="rId7"/>
    <p:sldId id="261" r:id="rId8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Gisèle Desjardins" initials="GD" lastIdx="1" clrIdx="0">
    <p:extLst>
      <p:ext uri="{19B8F6BF-5375-455C-9EA6-DF929625EA0E}">
        <p15:presenceInfo xmlns:p15="http://schemas.microsoft.com/office/powerpoint/2012/main" userId="S::desjarg@umoncton.ca::2483b105-acfc-4edf-95b4-d8abc261b03e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985" autoAdjust="0"/>
    <p:restoredTop sz="94249" autoAdjust="0"/>
  </p:normalViewPr>
  <p:slideViewPr>
    <p:cSldViewPr snapToGrid="0">
      <p:cViewPr varScale="1">
        <p:scale>
          <a:sx n="64" d="100"/>
          <a:sy n="64" d="100"/>
        </p:scale>
        <p:origin x="10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commentAuthors" Target="commentAuthor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34C9C04-3759-47C9-BFD7-F954E41F434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F2D350FF-E3B2-4039-8392-7810D133F4E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fr-CA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84C43C2-8225-4C38-AB80-1B3A17B283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CF4070-1EA7-4B00-A29E-28A5E8EE1881}" type="datetimeFigureOut">
              <a:rPr lang="fr-CA" smtClean="0"/>
              <a:t>2020-11-17</a:t>
            </a:fld>
            <a:endParaRPr lang="fr-CA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C50E06F-EA6B-43D9-9C4C-EC0D08EA55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176E65A-4F2A-4936-A3EE-F8D020433A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AD392-4D7E-40B8-A4D0-F278A76518F6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9450361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AA223C2-CE75-420A-800B-4B7CDED399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F38A641A-DCD9-4480-BDA8-99279143DEB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556AC05-53B7-4168-B87A-445335BA39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CF4070-1EA7-4B00-A29E-28A5E8EE1881}" type="datetimeFigureOut">
              <a:rPr lang="fr-CA" smtClean="0"/>
              <a:t>2020-11-17</a:t>
            </a:fld>
            <a:endParaRPr lang="fr-CA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E367C01-F358-43B9-B65A-01413A2BE6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1603D63-A348-48F3-A48A-3870A67F52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AD392-4D7E-40B8-A4D0-F278A76518F6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5007495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34908713-0007-4FBB-B314-B5ECDB939C0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D5A0DDD2-C557-401D-90A9-E0C3BEC06F2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11038C1-4103-4FD5-B93F-92EB5230AE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CF4070-1EA7-4B00-A29E-28A5E8EE1881}" type="datetimeFigureOut">
              <a:rPr lang="fr-CA" smtClean="0"/>
              <a:t>2020-11-17</a:t>
            </a:fld>
            <a:endParaRPr lang="fr-CA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2E06142-4BB7-426F-84FF-83D9A5046E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823B3AA-154F-4EDC-87C6-AE75B0757A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AD392-4D7E-40B8-A4D0-F278A76518F6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407730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2A67C7D-CA67-4A67-A70A-60EFE63D7F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821F54D-22E8-4B73-B495-989E92DD5E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D0A03BE-4637-4B8D-856C-1E07DC918B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CF4070-1EA7-4B00-A29E-28A5E8EE1881}" type="datetimeFigureOut">
              <a:rPr lang="fr-CA" smtClean="0"/>
              <a:t>2020-11-17</a:t>
            </a:fld>
            <a:endParaRPr lang="fr-CA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7D555CE-777B-4CC3-B0D0-B3875569CC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AF8BDAF-BDBE-4CEF-B41A-C94B220C6B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AD392-4D7E-40B8-A4D0-F278A76518F6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846499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29868E8-0C52-4277-B087-848EFE61BB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E0E51509-C1E4-4EE7-9386-5323EA6129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71A8C20-5D72-46B1-8AD5-08740352B1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CF4070-1EA7-4B00-A29E-28A5E8EE1881}" type="datetimeFigureOut">
              <a:rPr lang="fr-CA" smtClean="0"/>
              <a:t>2020-11-17</a:t>
            </a:fld>
            <a:endParaRPr lang="fr-CA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20BAE1D-94C5-4083-A7F4-BCBA960CA2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5C4A67B-F3A1-405F-84E0-D264CCF80B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AD392-4D7E-40B8-A4D0-F278A76518F6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40636684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489B1E0-A411-4BE3-8F58-80023168A8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CD2B086-FFD2-401E-92E9-7DC46405D6E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846AA598-3005-4DB7-8759-6EA6DD0B013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86D3258E-249B-489B-B429-6861339FFC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CF4070-1EA7-4B00-A29E-28A5E8EE1881}" type="datetimeFigureOut">
              <a:rPr lang="fr-CA" smtClean="0"/>
              <a:t>2020-11-17</a:t>
            </a:fld>
            <a:endParaRPr lang="fr-CA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961F0EAD-488E-4A0B-B160-4E23185375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9EC54435-9E92-4402-8BC4-F1285D85C7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AD392-4D7E-40B8-A4D0-F278A76518F6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1120154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8842ADF-F942-4856-9644-5757AED68D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280639A4-8F44-4109-A8C2-818BFED5FED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60A92AF2-59ED-4B1B-8BEF-62290C2254E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2F9DF8FA-B26C-48D0-A655-408D16A9C1E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DCBB909E-6206-4449-8EDE-BECDCA0BF75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055C98CB-22D0-4A39-92CE-181A309932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CF4070-1EA7-4B00-A29E-28A5E8EE1881}" type="datetimeFigureOut">
              <a:rPr lang="fr-CA" smtClean="0"/>
              <a:t>2020-11-17</a:t>
            </a:fld>
            <a:endParaRPr lang="fr-CA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7ECFC941-FDBC-4CC8-AF19-F3588C69C2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BE7D8992-CF08-47D4-8DEA-82A78D001E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AD392-4D7E-40B8-A4D0-F278A76518F6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6217463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B5E32F9-9C0D-4027-8EDA-1024001262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C64CE153-8D65-4D39-8E20-F7D8449022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CF4070-1EA7-4B00-A29E-28A5E8EE1881}" type="datetimeFigureOut">
              <a:rPr lang="fr-CA" smtClean="0"/>
              <a:t>2020-11-17</a:t>
            </a:fld>
            <a:endParaRPr lang="fr-CA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ED1E74B7-A18D-4EBF-82D1-37B53D29F6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D569C9D4-6675-4D73-A2CF-6A53FDE78D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AD392-4D7E-40B8-A4D0-F278A76518F6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7773731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CDF9A558-A61C-4241-8212-C9907EA556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CF4070-1EA7-4B00-A29E-28A5E8EE1881}" type="datetimeFigureOut">
              <a:rPr lang="fr-CA" smtClean="0"/>
              <a:t>2020-11-17</a:t>
            </a:fld>
            <a:endParaRPr lang="fr-CA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4666411A-FD08-4DBF-B877-1C986B3126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BB5F07D6-C360-4DDD-BDFD-6C4D2D62B6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AD392-4D7E-40B8-A4D0-F278A76518F6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8480660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C885965-FCF1-4042-B196-DA39297A63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4825FC1-283F-45AB-A244-8FB21D28FC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D6913E4E-D144-48AC-8575-EA8AEE78BCF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23B1ECCB-250D-4079-A794-F09385D250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CF4070-1EA7-4B00-A29E-28A5E8EE1881}" type="datetimeFigureOut">
              <a:rPr lang="fr-CA" smtClean="0"/>
              <a:t>2020-11-17</a:t>
            </a:fld>
            <a:endParaRPr lang="fr-CA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6ACD0D79-1DED-4F8D-BD26-9463A3EC83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3CB634C4-046F-467E-B708-165DCAED4F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AD392-4D7E-40B8-A4D0-F278A76518F6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9763331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C00B35E-E6E3-4D85-915C-4CD1570BDA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53CA19E0-C781-46C6-9ADD-4D3E7EBF1A4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CA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436601D0-F06E-4761-8969-7DA9CE1451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267B6B32-3A57-4FF3-9844-945191759D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CF4070-1EA7-4B00-A29E-28A5E8EE1881}" type="datetimeFigureOut">
              <a:rPr lang="fr-CA" smtClean="0"/>
              <a:t>2020-11-17</a:t>
            </a:fld>
            <a:endParaRPr lang="fr-CA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353DA0E5-A722-4695-8F61-52F88CF46C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7B0B93B6-0E33-45F0-AFF2-E1D0EE89EB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AD392-4D7E-40B8-A4D0-F278A76518F6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7733052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E7542E12-A9F6-4ECD-A2E9-56163501A3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D964171-D55A-4BF6-AD27-54CE94A7B44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9F9CE46-7068-4AA3-8260-BF2448F5EBE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CF4070-1EA7-4B00-A29E-28A5E8EE1881}" type="datetimeFigureOut">
              <a:rPr lang="fr-CA" smtClean="0"/>
              <a:t>2020-11-17</a:t>
            </a:fld>
            <a:endParaRPr lang="fr-CA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41615BB-E16D-46B3-B228-D2E792E69E6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CA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C625845-4D84-4605-9496-0DE525DED22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1AD392-4D7E-40B8-A4D0-F278A76518F6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2454269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ecampusontario.pressbooks.pub/studystrategizesucceed/chapter/mastering-your-memory/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commons.wikimedia.org/wiki/File:Warning_icon.svg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de.m.wikipedia.org/wiki/Datei:Wei%C3%9Fes_3d_M%C3%A4nnchen_beim_lesen.jpg" TargetMode="External"/><Relationship Id="rId4" Type="http://schemas.openxmlformats.org/officeDocument/2006/relationships/image" Target="../media/image3.jp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myedmondsnews.com/2018/04/live-in-edmonds-what-do-you-call-yourself/" TargetMode="External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profjourde.wordpress.com/2007/04/19/une-methode-de-prise-de-notes/" TargetMode="Externa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pixabay.com/en/boys-studying-children-student-1844435/" TargetMode="External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civilengineerthoughts003.blogspot.com/2013/08/may-i-always-build.html" TargetMode="External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pngall.com/scissor-png" TargetMode="External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commons.wikimedia.org/wiki/File:Oxygen480-actions-view-calendar-day.svg" TargetMode="External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C0B1165-0B6F-4B1A-9BC5-D3E2990C056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91923" y="569230"/>
            <a:ext cx="9208153" cy="1702232"/>
          </a:xfrm>
          <a:solidFill>
            <a:schemeClr val="bg2">
              <a:lumMod val="90000"/>
            </a:schemeClr>
          </a:solidFill>
        </p:spPr>
        <p:txBody>
          <a:bodyPr>
            <a:normAutofit/>
          </a:bodyPr>
          <a:lstStyle/>
          <a:p>
            <a:r>
              <a:rPr lang="fr-CA" sz="8000" dirty="0"/>
              <a:t>Étudier efficacement</a:t>
            </a:r>
          </a:p>
        </p:txBody>
      </p:sp>
      <p:pic>
        <p:nvPicPr>
          <p:cNvPr id="10" name="Image 9" descr="Image représentant les étapes de la mémoire : encoder, emmagasiner et récupérer">
            <a:extLst>
              <a:ext uri="{FF2B5EF4-FFF2-40B4-BE49-F238E27FC236}">
                <a16:creationId xmlns:a16="http://schemas.microsoft.com/office/drawing/2014/main" id="{F0228995-BFC4-4EBF-A6A3-39026D7EABE4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rcRect t="13322"/>
          <a:stretch/>
        </p:blipFill>
        <p:spPr>
          <a:xfrm>
            <a:off x="2931441" y="2714990"/>
            <a:ext cx="6329116" cy="3672611"/>
          </a:xfrm>
          <a:prstGeom prst="rect">
            <a:avLst/>
          </a:prstGeom>
        </p:spPr>
      </p:pic>
      <p:sp>
        <p:nvSpPr>
          <p:cNvPr id="12" name="ZoneTexte 11">
            <a:extLst>
              <a:ext uri="{FF2B5EF4-FFF2-40B4-BE49-F238E27FC236}">
                <a16:creationId xmlns:a16="http://schemas.microsoft.com/office/drawing/2014/main" id="{CA83C1F0-8B3F-48FF-940D-08EE2235E2C0}"/>
              </a:ext>
            </a:extLst>
          </p:cNvPr>
          <p:cNvSpPr txBox="1"/>
          <p:nvPr/>
        </p:nvSpPr>
        <p:spPr>
          <a:xfrm>
            <a:off x="3687802" y="4031135"/>
            <a:ext cx="1069145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fr-CA" dirty="0"/>
              <a:t>Encoder</a:t>
            </a:r>
          </a:p>
        </p:txBody>
      </p:sp>
      <p:sp>
        <p:nvSpPr>
          <p:cNvPr id="15" name="ZoneTexte 14">
            <a:extLst>
              <a:ext uri="{FF2B5EF4-FFF2-40B4-BE49-F238E27FC236}">
                <a16:creationId xmlns:a16="http://schemas.microsoft.com/office/drawing/2014/main" id="{FE56E1BF-806D-4FA9-88C9-F27D30BDF6C6}"/>
              </a:ext>
            </a:extLst>
          </p:cNvPr>
          <p:cNvSpPr txBox="1"/>
          <p:nvPr/>
        </p:nvSpPr>
        <p:spPr>
          <a:xfrm>
            <a:off x="4845691" y="3872509"/>
            <a:ext cx="1533380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fr-CA" dirty="0"/>
              <a:t>Emmagasiner</a:t>
            </a:r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4C910C62-6A45-49D9-997E-BB0BF45DCFCD}"/>
              </a:ext>
            </a:extLst>
          </p:cNvPr>
          <p:cNvSpPr txBox="1"/>
          <p:nvPr/>
        </p:nvSpPr>
        <p:spPr>
          <a:xfrm>
            <a:off x="6467815" y="3631025"/>
            <a:ext cx="1288393" cy="40011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fr-CA" sz="2000" dirty="0"/>
              <a:t>Récupérer</a:t>
            </a:r>
          </a:p>
        </p:txBody>
      </p:sp>
    </p:spTree>
    <p:extLst>
      <p:ext uri="{BB962C8B-B14F-4D97-AF65-F5344CB8AC3E}">
        <p14:creationId xmlns:p14="http://schemas.microsoft.com/office/powerpoint/2010/main" val="2494488493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advTm="1000">
        <p159:morph option="byObject"/>
      </p:transition>
    </mc:Choice>
    <mc:Fallback xmlns="">
      <p:transition advTm="1000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32F7A0C-D1E8-4701-A958-F46EE32209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7217" y="365125"/>
            <a:ext cx="11529709" cy="1325563"/>
          </a:xfrm>
          <a:solidFill>
            <a:schemeClr val="bg1"/>
          </a:solidFill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algn="r"/>
            <a:r>
              <a:rPr lang="fr-CA" sz="6000"/>
              <a:t>Attention! Lire n’est pas suffisant.</a:t>
            </a:r>
            <a:endParaRPr lang="fr-CA" sz="6000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F732736-6994-4377-B921-4C4E9EA84F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7218" y="1939466"/>
            <a:ext cx="11529709" cy="4747963"/>
          </a:xfrm>
          <a:solidFill>
            <a:schemeClr val="bg1"/>
          </a:solidFill>
          <a:ln>
            <a:solidFill>
              <a:schemeClr val="tx1"/>
            </a:solidFill>
          </a:ln>
        </p:spPr>
        <p:txBody>
          <a:bodyPr>
            <a:noAutofit/>
          </a:bodyPr>
          <a:lstStyle/>
          <a:p>
            <a:pPr>
              <a:lnSpc>
                <a:spcPct val="160000"/>
              </a:lnSpc>
            </a:pPr>
            <a:r>
              <a:rPr lang="fr-CA" sz="3200" spc="100" dirty="0"/>
              <a:t>Relire ses notes plusieurs fois donne l’impression de connaitre la matière parce qu’elle est familière.</a:t>
            </a:r>
          </a:p>
          <a:p>
            <a:pPr>
              <a:lnSpc>
                <a:spcPct val="160000"/>
              </a:lnSpc>
            </a:pPr>
            <a:r>
              <a:rPr lang="fr-CA" sz="3200" spc="100" dirty="0"/>
              <a:t>Pendant l’évaluation, on peut avoir de la difficulté à répondre aux questions parce que la matière n’est pas suffisamment stockée dans la mémoire.</a:t>
            </a:r>
          </a:p>
          <a:p>
            <a:pPr>
              <a:lnSpc>
                <a:spcPct val="160000"/>
              </a:lnSpc>
            </a:pPr>
            <a:endParaRPr lang="fr-CA" sz="3200" spc="100" dirty="0"/>
          </a:p>
        </p:txBody>
      </p:sp>
      <p:pic>
        <p:nvPicPr>
          <p:cNvPr id="8" name="Image 7" descr="symbole «Attention!»">
            <a:extLst>
              <a:ext uri="{FF2B5EF4-FFF2-40B4-BE49-F238E27FC236}">
                <a16:creationId xmlns:a16="http://schemas.microsoft.com/office/drawing/2014/main" id="{3356C6BA-D128-4474-B9CA-5DF7DBE35EE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592152" y="659920"/>
            <a:ext cx="828685" cy="735971"/>
          </a:xfrm>
          <a:prstGeom prst="rect">
            <a:avLst/>
          </a:prstGeom>
        </p:spPr>
      </p:pic>
      <p:pic>
        <p:nvPicPr>
          <p:cNvPr id="11" name="Image 10" descr="image d'un personnage qui étudier">
            <a:extLst>
              <a:ext uri="{FF2B5EF4-FFF2-40B4-BE49-F238E27FC236}">
                <a16:creationId xmlns:a16="http://schemas.microsoft.com/office/drawing/2014/main" id="{08EFF1ED-7AA6-45AA-B565-48AEC473F14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5"/>
              </a:ext>
            </a:extLst>
          </a:blip>
          <a:stretch>
            <a:fillRect/>
          </a:stretch>
        </p:blipFill>
        <p:spPr>
          <a:xfrm>
            <a:off x="10719930" y="5049868"/>
            <a:ext cx="1176997" cy="16375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76037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 advTm="1000"/>
    </mc:Choice>
    <mc:Fallback xmlns="">
      <p:transition spd="slow" advTm="1000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88F7E39-AC4B-456C-8401-C154EC4853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7114" y="365125"/>
            <a:ext cx="10706686" cy="1113479"/>
          </a:xfrm>
          <a:solidFill>
            <a:schemeClr val="bg1"/>
          </a:solidFill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r>
              <a:rPr lang="fr-CA" sz="4800" b="1" dirty="0"/>
              <a:t> Étudier plus efficacement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ED5E493-D8EE-4D03-B0D7-BA7E7D5658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7114" y="1690688"/>
            <a:ext cx="10706686" cy="4934964"/>
          </a:xfrm>
          <a:solidFill>
            <a:schemeClr val="bg1"/>
          </a:solidFill>
          <a:ln>
            <a:solidFill>
              <a:schemeClr val="tx1"/>
            </a:solidFill>
          </a:ln>
        </p:spPr>
        <p:txBody>
          <a:bodyPr>
            <a:normAutofit fontScale="92500" lnSpcReduction="10000"/>
          </a:bodyPr>
          <a:lstStyle/>
          <a:p>
            <a:pPr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fr-CA" sz="3200" spc="100" dirty="0"/>
              <a:t>Il est important de vérifier régulièrement ce qu’on a retenu des cours. Il est suggéré de</a:t>
            </a:r>
          </a:p>
          <a:p>
            <a:pPr marL="1428750" lvl="2" indent="-514350">
              <a:lnSpc>
                <a:spcPct val="150000"/>
              </a:lnSpc>
              <a:buFont typeface="+mj-lt"/>
              <a:buAutoNum type="arabicPeriod"/>
            </a:pPr>
            <a:r>
              <a:rPr lang="fr-CA" sz="3200" dirty="0"/>
              <a:t>Se tester soi-même (en cachant ses notes)</a:t>
            </a:r>
          </a:p>
          <a:p>
            <a:pPr marL="1428750" lvl="2" indent="-514350">
              <a:lnSpc>
                <a:spcPct val="150000"/>
              </a:lnSpc>
              <a:buFont typeface="+mj-lt"/>
              <a:buAutoNum type="arabicPeriod"/>
            </a:pPr>
            <a:r>
              <a:rPr lang="fr-CA" sz="3200" dirty="0"/>
              <a:t>Vérifier et construire sa compréhension</a:t>
            </a:r>
          </a:p>
          <a:p>
            <a:pPr marL="1428750" lvl="2" indent="-514350">
              <a:lnSpc>
                <a:spcPct val="150000"/>
              </a:lnSpc>
              <a:buFont typeface="+mj-lt"/>
              <a:buAutoNum type="arabicPeriod"/>
            </a:pPr>
            <a:r>
              <a:rPr lang="fr-CA" sz="3200" dirty="0"/>
              <a:t>Découper ses sessions d’étude en blocs ciblés</a:t>
            </a:r>
          </a:p>
          <a:p>
            <a:pPr marL="1428750" lvl="2" indent="-514350">
              <a:lnSpc>
                <a:spcPct val="150000"/>
              </a:lnSpc>
              <a:buFont typeface="+mj-lt"/>
              <a:buAutoNum type="arabicPeriod"/>
            </a:pPr>
            <a:r>
              <a:rPr lang="fr-CA" sz="3200" dirty="0"/>
              <a:t>Espacer progressivement ses sessions d’étude pour vérifier ce qui est resté dans la mémoire</a:t>
            </a:r>
          </a:p>
        </p:txBody>
      </p:sp>
      <p:pic>
        <p:nvPicPr>
          <p:cNvPr id="12" name="Image 11" descr="personnage devant un gros point d'interrogation">
            <a:extLst>
              <a:ext uri="{FF2B5EF4-FFF2-40B4-BE49-F238E27FC236}">
                <a16:creationId xmlns:a16="http://schemas.microsoft.com/office/drawing/2014/main" id="{2E18F5D0-9292-4305-996C-E702F9D96EF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9088902" y="2296551"/>
            <a:ext cx="2080846" cy="22648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04057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00"/>
    </mc:Choice>
    <mc:Fallback xmlns="">
      <p:transition spd="slow" advTm="1000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>
            <a:extLst>
              <a:ext uri="{FF2B5EF4-FFF2-40B4-BE49-F238E27FC236}">
                <a16:creationId xmlns:a16="http://schemas.microsoft.com/office/drawing/2014/main" id="{68A4132F-DEC6-4332-A00C-A11AD4519B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24" y="0"/>
            <a:ext cx="1219047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Freeform: Shape 20">
            <a:extLst>
              <a:ext uri="{FF2B5EF4-FFF2-40B4-BE49-F238E27FC236}">
                <a16:creationId xmlns:a16="http://schemas.microsoft.com/office/drawing/2014/main" id="{9B38642C-62C4-4E31-A5D3-BB1DD8CA394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8663583" cy="6858478"/>
          </a:xfrm>
          <a:custGeom>
            <a:avLst/>
            <a:gdLst>
              <a:gd name="connsiteX0" fmla="*/ 0 w 8663583"/>
              <a:gd name="connsiteY0" fmla="*/ 0 h 6858478"/>
              <a:gd name="connsiteX1" fmla="*/ 480486 w 8663583"/>
              <a:gd name="connsiteY1" fmla="*/ 0 h 6858478"/>
              <a:gd name="connsiteX2" fmla="*/ 4415403 w 8663583"/>
              <a:gd name="connsiteY2" fmla="*/ 0 h 6858478"/>
              <a:gd name="connsiteX3" fmla="*/ 5481631 w 8663583"/>
              <a:gd name="connsiteY3" fmla="*/ 0 h 6858478"/>
              <a:gd name="connsiteX4" fmla="*/ 5487208 w 8663583"/>
              <a:gd name="connsiteY4" fmla="*/ 0 h 6858478"/>
              <a:gd name="connsiteX5" fmla="*/ 8663583 w 8663583"/>
              <a:gd name="connsiteY5" fmla="*/ 6858478 h 6858478"/>
              <a:gd name="connsiteX6" fmla="*/ 1239028 w 8663583"/>
              <a:gd name="connsiteY6" fmla="*/ 6858478 h 6858478"/>
              <a:gd name="connsiteX7" fmla="*/ 1239288 w 8663583"/>
              <a:gd name="connsiteY7" fmla="*/ 6857916 h 6858478"/>
              <a:gd name="connsiteX8" fmla="*/ 480486 w 8663583"/>
              <a:gd name="connsiteY8" fmla="*/ 6857916 h 6858478"/>
              <a:gd name="connsiteX9" fmla="*/ 480486 w 8663583"/>
              <a:gd name="connsiteY9" fmla="*/ 6858000 h 6858478"/>
              <a:gd name="connsiteX10" fmla="*/ 0 w 8663583"/>
              <a:gd name="connsiteY10" fmla="*/ 6858000 h 68584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8663583" h="6858478">
                <a:moveTo>
                  <a:pt x="0" y="0"/>
                </a:moveTo>
                <a:lnTo>
                  <a:pt x="480486" y="0"/>
                </a:lnTo>
                <a:lnTo>
                  <a:pt x="4415403" y="0"/>
                </a:lnTo>
                <a:lnTo>
                  <a:pt x="5481631" y="0"/>
                </a:lnTo>
                <a:lnTo>
                  <a:pt x="5487208" y="0"/>
                </a:lnTo>
                <a:lnTo>
                  <a:pt x="8663583" y="6858478"/>
                </a:lnTo>
                <a:lnTo>
                  <a:pt x="1239028" y="6858478"/>
                </a:lnTo>
                <a:lnTo>
                  <a:pt x="1239288" y="6857916"/>
                </a:lnTo>
                <a:lnTo>
                  <a:pt x="480486" y="6857916"/>
                </a:lnTo>
                <a:lnTo>
                  <a:pt x="480486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>
              <a:lumMod val="85000"/>
              <a:lumOff val="1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A9F66240-8C38-4069-A5C9-2D3FCD97ED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8234957" cy="6858478"/>
          </a:xfrm>
          <a:custGeom>
            <a:avLst/>
            <a:gdLst>
              <a:gd name="connsiteX0" fmla="*/ 156905 w 8234957"/>
              <a:gd name="connsiteY0" fmla="*/ 0 h 6858478"/>
              <a:gd name="connsiteX1" fmla="*/ 3986777 w 8234957"/>
              <a:gd name="connsiteY1" fmla="*/ 0 h 6858478"/>
              <a:gd name="connsiteX2" fmla="*/ 5053005 w 8234957"/>
              <a:gd name="connsiteY2" fmla="*/ 0 h 6858478"/>
              <a:gd name="connsiteX3" fmla="*/ 5058582 w 8234957"/>
              <a:gd name="connsiteY3" fmla="*/ 0 h 6858478"/>
              <a:gd name="connsiteX4" fmla="*/ 8234957 w 8234957"/>
              <a:gd name="connsiteY4" fmla="*/ 6858478 h 6858478"/>
              <a:gd name="connsiteX5" fmla="*/ 810402 w 8234957"/>
              <a:gd name="connsiteY5" fmla="*/ 6858478 h 6858478"/>
              <a:gd name="connsiteX6" fmla="*/ 810662 w 8234957"/>
              <a:gd name="connsiteY6" fmla="*/ 6857916 h 6858478"/>
              <a:gd name="connsiteX7" fmla="*/ 156905 w 8234957"/>
              <a:gd name="connsiteY7" fmla="*/ 6857916 h 6858478"/>
              <a:gd name="connsiteX8" fmla="*/ 156905 w 8234957"/>
              <a:gd name="connsiteY8" fmla="*/ 6858478 h 6858478"/>
              <a:gd name="connsiteX9" fmla="*/ 0 w 8234957"/>
              <a:gd name="connsiteY9" fmla="*/ 6858478 h 6858478"/>
              <a:gd name="connsiteX10" fmla="*/ 0 w 8234957"/>
              <a:gd name="connsiteY10" fmla="*/ 479 h 6858478"/>
              <a:gd name="connsiteX11" fmla="*/ 156905 w 8234957"/>
              <a:gd name="connsiteY11" fmla="*/ 479 h 68584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8234957" h="6858478">
                <a:moveTo>
                  <a:pt x="156905" y="0"/>
                </a:moveTo>
                <a:lnTo>
                  <a:pt x="3986777" y="0"/>
                </a:lnTo>
                <a:lnTo>
                  <a:pt x="5053005" y="0"/>
                </a:lnTo>
                <a:lnTo>
                  <a:pt x="5058582" y="0"/>
                </a:lnTo>
                <a:lnTo>
                  <a:pt x="8234957" y="6858478"/>
                </a:lnTo>
                <a:lnTo>
                  <a:pt x="810402" y="6858478"/>
                </a:lnTo>
                <a:lnTo>
                  <a:pt x="810662" y="6857916"/>
                </a:lnTo>
                <a:lnTo>
                  <a:pt x="156905" y="6857916"/>
                </a:lnTo>
                <a:lnTo>
                  <a:pt x="156905" y="6858478"/>
                </a:lnTo>
                <a:lnTo>
                  <a:pt x="0" y="6858478"/>
                </a:lnTo>
                <a:lnTo>
                  <a:pt x="0" y="479"/>
                </a:lnTo>
                <a:lnTo>
                  <a:pt x="156905" y="479"/>
                </a:lnTo>
                <a:close/>
              </a:path>
            </a:pathLst>
          </a:cu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4827FD71-BCB5-41C5-B3DF-28F9CC6036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534" y="365125"/>
            <a:ext cx="4908019" cy="1325563"/>
          </a:xfrm>
        </p:spPr>
        <p:txBody>
          <a:bodyPr>
            <a:normAutofit fontScale="90000"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b="1" dirty="0"/>
              <a:t>Se </a:t>
            </a:r>
            <a:r>
              <a:rPr lang="fr-CA" sz="4000" b="1" dirty="0"/>
              <a:t>tester soi-même </a:t>
            </a:r>
            <a:br>
              <a:rPr lang="fr-CA" sz="4000" b="1" dirty="0"/>
            </a:br>
            <a:r>
              <a:rPr lang="fr-CA" sz="3100" b="1" dirty="0"/>
              <a:t>(pratique de récupération)</a:t>
            </a:r>
            <a:endParaRPr lang="fr-CA" sz="3100" dirty="0"/>
          </a:p>
        </p:txBody>
      </p:sp>
      <p:pic>
        <p:nvPicPr>
          <p:cNvPr id="10" name="Espace réservé du contenu 4" descr="Une image de la méthode de Cornell . Les mots clés sont dans la marge et on cache les notes prises en classe pour voir si on se souvient des concepts et des notions.">
            <a:extLst>
              <a:ext uri="{FF2B5EF4-FFF2-40B4-BE49-F238E27FC236}">
                <a16:creationId xmlns:a16="http://schemas.microsoft.com/office/drawing/2014/main" id="{F561BD43-B76D-4844-A211-3CDEBE56100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302441" y="2213299"/>
            <a:ext cx="5631432" cy="4424695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5" name="Image 4" descr="Image d'un personnage qui redit ce qui est dans ses notes">
            <a:extLst>
              <a:ext uri="{FF2B5EF4-FFF2-40B4-BE49-F238E27FC236}">
                <a16:creationId xmlns:a16="http://schemas.microsoft.com/office/drawing/2014/main" id="{36AB2777-BF23-4CDF-B8EC-AEF21239D2A8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5"/>
              </a:ext>
            </a:extLst>
          </a:blip>
          <a:srcRect t="9807" r="4" b="5133"/>
          <a:stretch/>
        </p:blipFill>
        <p:spPr>
          <a:xfrm>
            <a:off x="8527846" y="3729394"/>
            <a:ext cx="3234075" cy="2414016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84A0F875-50CB-4514-B1C0-3B75AD99571F}"/>
              </a:ext>
            </a:extLst>
          </p:cNvPr>
          <p:cNvSpPr/>
          <p:nvPr/>
        </p:nvSpPr>
        <p:spPr>
          <a:xfrm>
            <a:off x="7346410" y="256156"/>
            <a:ext cx="4279774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CA" sz="3200" dirty="0">
                <a:solidFill>
                  <a:schemeClr val="bg1"/>
                </a:solidFill>
              </a:rPr>
              <a:t>On peut vérifier au fur et à </a:t>
            </a:r>
            <a:r>
              <a:rPr lang="fr-CA" sz="3200">
                <a:solidFill>
                  <a:schemeClr val="bg1"/>
                </a:solidFill>
              </a:rPr>
              <a:t>mesure ce </a:t>
            </a:r>
            <a:r>
              <a:rPr lang="fr-CA" sz="3200" dirty="0">
                <a:solidFill>
                  <a:schemeClr val="bg1"/>
                </a:solidFill>
              </a:rPr>
              <a:t>qu’on a retenu en cachant ses notes et en tentant de les dire dans ses mots.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89C3083E-D7A7-445D-A37D-76C3C254C72F}"/>
              </a:ext>
            </a:extLst>
          </p:cNvPr>
          <p:cNvSpPr/>
          <p:nvPr/>
        </p:nvSpPr>
        <p:spPr>
          <a:xfrm>
            <a:off x="9258873" y="5766039"/>
            <a:ext cx="267303" cy="37737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/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67E770B7-48B1-4E3C-A7C8-B8FD7478B31C}"/>
              </a:ext>
            </a:extLst>
          </p:cNvPr>
          <p:cNvSpPr txBox="1"/>
          <p:nvPr/>
        </p:nvSpPr>
        <p:spPr>
          <a:xfrm>
            <a:off x="3349833" y="4275623"/>
            <a:ext cx="2215412" cy="1015663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fr-CA" sz="2000" dirty="0"/>
              <a:t>Feuille blanche cachant la section de prise de notes</a:t>
            </a:r>
          </a:p>
        </p:txBody>
      </p:sp>
    </p:spTree>
    <p:extLst>
      <p:ext uri="{BB962C8B-B14F-4D97-AF65-F5344CB8AC3E}">
        <p14:creationId xmlns:p14="http://schemas.microsoft.com/office/powerpoint/2010/main" val="37704917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"/>
    </mc:Choice>
    <mc:Fallback xmlns="">
      <p:transition spd="slow" advTm="2000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>
            <a:extLst>
              <a:ext uri="{FF2B5EF4-FFF2-40B4-BE49-F238E27FC236}">
                <a16:creationId xmlns:a16="http://schemas.microsoft.com/office/drawing/2014/main" id="{68A4132F-DEC6-4332-A00C-A11AD4519B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24" y="0"/>
            <a:ext cx="1219047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Freeform: Shape 20">
            <a:extLst>
              <a:ext uri="{FF2B5EF4-FFF2-40B4-BE49-F238E27FC236}">
                <a16:creationId xmlns:a16="http://schemas.microsoft.com/office/drawing/2014/main" id="{9B38642C-62C4-4E31-A5D3-BB1DD8CA394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8663583" cy="6858478"/>
          </a:xfrm>
          <a:custGeom>
            <a:avLst/>
            <a:gdLst>
              <a:gd name="connsiteX0" fmla="*/ 0 w 8663583"/>
              <a:gd name="connsiteY0" fmla="*/ 0 h 6858478"/>
              <a:gd name="connsiteX1" fmla="*/ 480486 w 8663583"/>
              <a:gd name="connsiteY1" fmla="*/ 0 h 6858478"/>
              <a:gd name="connsiteX2" fmla="*/ 4415403 w 8663583"/>
              <a:gd name="connsiteY2" fmla="*/ 0 h 6858478"/>
              <a:gd name="connsiteX3" fmla="*/ 5481631 w 8663583"/>
              <a:gd name="connsiteY3" fmla="*/ 0 h 6858478"/>
              <a:gd name="connsiteX4" fmla="*/ 5487208 w 8663583"/>
              <a:gd name="connsiteY4" fmla="*/ 0 h 6858478"/>
              <a:gd name="connsiteX5" fmla="*/ 8663583 w 8663583"/>
              <a:gd name="connsiteY5" fmla="*/ 6858478 h 6858478"/>
              <a:gd name="connsiteX6" fmla="*/ 1239028 w 8663583"/>
              <a:gd name="connsiteY6" fmla="*/ 6858478 h 6858478"/>
              <a:gd name="connsiteX7" fmla="*/ 1239288 w 8663583"/>
              <a:gd name="connsiteY7" fmla="*/ 6857916 h 6858478"/>
              <a:gd name="connsiteX8" fmla="*/ 480486 w 8663583"/>
              <a:gd name="connsiteY8" fmla="*/ 6857916 h 6858478"/>
              <a:gd name="connsiteX9" fmla="*/ 480486 w 8663583"/>
              <a:gd name="connsiteY9" fmla="*/ 6858000 h 6858478"/>
              <a:gd name="connsiteX10" fmla="*/ 0 w 8663583"/>
              <a:gd name="connsiteY10" fmla="*/ 6858000 h 68584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8663583" h="6858478">
                <a:moveTo>
                  <a:pt x="0" y="0"/>
                </a:moveTo>
                <a:lnTo>
                  <a:pt x="480486" y="0"/>
                </a:lnTo>
                <a:lnTo>
                  <a:pt x="4415403" y="0"/>
                </a:lnTo>
                <a:lnTo>
                  <a:pt x="5481631" y="0"/>
                </a:lnTo>
                <a:lnTo>
                  <a:pt x="5487208" y="0"/>
                </a:lnTo>
                <a:lnTo>
                  <a:pt x="8663583" y="6858478"/>
                </a:lnTo>
                <a:lnTo>
                  <a:pt x="1239028" y="6858478"/>
                </a:lnTo>
                <a:lnTo>
                  <a:pt x="1239288" y="6857916"/>
                </a:lnTo>
                <a:lnTo>
                  <a:pt x="480486" y="6857916"/>
                </a:lnTo>
                <a:lnTo>
                  <a:pt x="480486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>
              <a:lumMod val="85000"/>
              <a:lumOff val="1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A9F66240-8C38-4069-A5C9-2D3FCD97ED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8234957" cy="6858478"/>
          </a:xfrm>
          <a:custGeom>
            <a:avLst/>
            <a:gdLst>
              <a:gd name="connsiteX0" fmla="*/ 156905 w 8234957"/>
              <a:gd name="connsiteY0" fmla="*/ 0 h 6858478"/>
              <a:gd name="connsiteX1" fmla="*/ 3986777 w 8234957"/>
              <a:gd name="connsiteY1" fmla="*/ 0 h 6858478"/>
              <a:gd name="connsiteX2" fmla="*/ 5053005 w 8234957"/>
              <a:gd name="connsiteY2" fmla="*/ 0 h 6858478"/>
              <a:gd name="connsiteX3" fmla="*/ 5058582 w 8234957"/>
              <a:gd name="connsiteY3" fmla="*/ 0 h 6858478"/>
              <a:gd name="connsiteX4" fmla="*/ 8234957 w 8234957"/>
              <a:gd name="connsiteY4" fmla="*/ 6858478 h 6858478"/>
              <a:gd name="connsiteX5" fmla="*/ 810402 w 8234957"/>
              <a:gd name="connsiteY5" fmla="*/ 6858478 h 6858478"/>
              <a:gd name="connsiteX6" fmla="*/ 810662 w 8234957"/>
              <a:gd name="connsiteY6" fmla="*/ 6857916 h 6858478"/>
              <a:gd name="connsiteX7" fmla="*/ 156905 w 8234957"/>
              <a:gd name="connsiteY7" fmla="*/ 6857916 h 6858478"/>
              <a:gd name="connsiteX8" fmla="*/ 156905 w 8234957"/>
              <a:gd name="connsiteY8" fmla="*/ 6858478 h 6858478"/>
              <a:gd name="connsiteX9" fmla="*/ 0 w 8234957"/>
              <a:gd name="connsiteY9" fmla="*/ 6858478 h 6858478"/>
              <a:gd name="connsiteX10" fmla="*/ 0 w 8234957"/>
              <a:gd name="connsiteY10" fmla="*/ 479 h 6858478"/>
              <a:gd name="connsiteX11" fmla="*/ 156905 w 8234957"/>
              <a:gd name="connsiteY11" fmla="*/ 479 h 68584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8234957" h="6858478">
                <a:moveTo>
                  <a:pt x="156905" y="0"/>
                </a:moveTo>
                <a:lnTo>
                  <a:pt x="3986777" y="0"/>
                </a:lnTo>
                <a:lnTo>
                  <a:pt x="5053005" y="0"/>
                </a:lnTo>
                <a:lnTo>
                  <a:pt x="5058582" y="0"/>
                </a:lnTo>
                <a:lnTo>
                  <a:pt x="8234957" y="6858478"/>
                </a:lnTo>
                <a:lnTo>
                  <a:pt x="810402" y="6858478"/>
                </a:lnTo>
                <a:lnTo>
                  <a:pt x="810662" y="6857916"/>
                </a:lnTo>
                <a:lnTo>
                  <a:pt x="156905" y="6857916"/>
                </a:lnTo>
                <a:lnTo>
                  <a:pt x="156905" y="6858478"/>
                </a:lnTo>
                <a:lnTo>
                  <a:pt x="0" y="6858478"/>
                </a:lnTo>
                <a:lnTo>
                  <a:pt x="0" y="479"/>
                </a:lnTo>
                <a:lnTo>
                  <a:pt x="156905" y="479"/>
                </a:lnTo>
                <a:close/>
              </a:path>
            </a:pathLst>
          </a:cu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4827FD71-BCB5-41C5-B3DF-28F9CC6036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534" y="365125"/>
            <a:ext cx="4908019" cy="13255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 startAt="2"/>
            </a:pPr>
            <a:r>
              <a:rPr lang="fr-CA" sz="4000" b="1" dirty="0"/>
              <a:t>Construire sa compréhension</a:t>
            </a:r>
            <a:endParaRPr lang="fr-CA" sz="3100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84A0F875-50CB-4514-B1C0-3B75AD99571F}"/>
              </a:ext>
            </a:extLst>
          </p:cNvPr>
          <p:cNvSpPr/>
          <p:nvPr/>
        </p:nvSpPr>
        <p:spPr>
          <a:xfrm>
            <a:off x="7346410" y="256156"/>
            <a:ext cx="4279774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CA" sz="3200" dirty="0">
                <a:solidFill>
                  <a:schemeClr val="bg1"/>
                </a:solidFill>
              </a:rPr>
              <a:t>La mémoire ne reproduit pas l’information; elle la reconstruit.</a:t>
            </a:r>
          </a:p>
        </p:txBody>
      </p:sp>
      <p:pic>
        <p:nvPicPr>
          <p:cNvPr id="4" name="Image 3" descr="Image d'un personnage qui construit une brique à la fois">
            <a:extLst>
              <a:ext uri="{FF2B5EF4-FFF2-40B4-BE49-F238E27FC236}">
                <a16:creationId xmlns:a16="http://schemas.microsoft.com/office/drawing/2014/main" id="{B8E81B9C-720C-41A5-8E8F-E992A0AFD62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8540364" y="2989048"/>
            <a:ext cx="2579461" cy="2579461"/>
          </a:xfrm>
          <a:prstGeom prst="rect">
            <a:avLst/>
          </a:prstGeom>
        </p:spPr>
      </p:pic>
      <p:sp>
        <p:nvSpPr>
          <p:cNvPr id="7" name="ZoneTexte 6">
            <a:extLst>
              <a:ext uri="{FF2B5EF4-FFF2-40B4-BE49-F238E27FC236}">
                <a16:creationId xmlns:a16="http://schemas.microsoft.com/office/drawing/2014/main" id="{CEADD86E-EB0A-426A-B922-CC56DAE2536C}"/>
              </a:ext>
            </a:extLst>
          </p:cNvPr>
          <p:cNvSpPr txBox="1"/>
          <p:nvPr/>
        </p:nvSpPr>
        <p:spPr>
          <a:xfrm>
            <a:off x="489410" y="2152189"/>
            <a:ext cx="5551251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sz="3600" dirty="0"/>
              <a:t>Il est important de lire et de noter en se posant des </a:t>
            </a:r>
            <a:r>
              <a:rPr lang="fr-CA" sz="3600" b="1" dirty="0"/>
              <a:t>questions</a:t>
            </a:r>
            <a:r>
              <a:rPr lang="fr-CA" sz="3600" dirty="0"/>
              <a:t> afin de </a:t>
            </a:r>
            <a:r>
              <a:rPr lang="fr-FR" sz="3600" b="1" dirty="0"/>
              <a:t>générer et de construire sa propre compréhension d’un sujet.</a:t>
            </a:r>
          </a:p>
          <a:p>
            <a:endParaRPr lang="fr-FR" sz="3600" b="1" dirty="0"/>
          </a:p>
          <a:p>
            <a:endParaRPr lang="fr-CA" sz="3600" b="1" dirty="0"/>
          </a:p>
          <a:p>
            <a:endParaRPr lang="fr-CA" sz="3600" dirty="0"/>
          </a:p>
        </p:txBody>
      </p:sp>
    </p:spTree>
    <p:extLst>
      <p:ext uri="{BB962C8B-B14F-4D97-AF65-F5344CB8AC3E}">
        <p14:creationId xmlns:p14="http://schemas.microsoft.com/office/powerpoint/2010/main" val="24420781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"/>
    </mc:Choice>
    <mc:Fallback xmlns="">
      <p:transition spd="slow" advTm="2000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>
            <a:extLst>
              <a:ext uri="{FF2B5EF4-FFF2-40B4-BE49-F238E27FC236}">
                <a16:creationId xmlns:a16="http://schemas.microsoft.com/office/drawing/2014/main" id="{68A4132F-DEC6-4332-A00C-A11AD4519B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24" y="0"/>
            <a:ext cx="1219047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Freeform: Shape 20">
            <a:extLst>
              <a:ext uri="{FF2B5EF4-FFF2-40B4-BE49-F238E27FC236}">
                <a16:creationId xmlns:a16="http://schemas.microsoft.com/office/drawing/2014/main" id="{9B38642C-62C4-4E31-A5D3-BB1DD8CA394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8663583" cy="6858478"/>
          </a:xfrm>
          <a:custGeom>
            <a:avLst/>
            <a:gdLst>
              <a:gd name="connsiteX0" fmla="*/ 0 w 8663583"/>
              <a:gd name="connsiteY0" fmla="*/ 0 h 6858478"/>
              <a:gd name="connsiteX1" fmla="*/ 480486 w 8663583"/>
              <a:gd name="connsiteY1" fmla="*/ 0 h 6858478"/>
              <a:gd name="connsiteX2" fmla="*/ 4415403 w 8663583"/>
              <a:gd name="connsiteY2" fmla="*/ 0 h 6858478"/>
              <a:gd name="connsiteX3" fmla="*/ 5481631 w 8663583"/>
              <a:gd name="connsiteY3" fmla="*/ 0 h 6858478"/>
              <a:gd name="connsiteX4" fmla="*/ 5487208 w 8663583"/>
              <a:gd name="connsiteY4" fmla="*/ 0 h 6858478"/>
              <a:gd name="connsiteX5" fmla="*/ 8663583 w 8663583"/>
              <a:gd name="connsiteY5" fmla="*/ 6858478 h 6858478"/>
              <a:gd name="connsiteX6" fmla="*/ 1239028 w 8663583"/>
              <a:gd name="connsiteY6" fmla="*/ 6858478 h 6858478"/>
              <a:gd name="connsiteX7" fmla="*/ 1239288 w 8663583"/>
              <a:gd name="connsiteY7" fmla="*/ 6857916 h 6858478"/>
              <a:gd name="connsiteX8" fmla="*/ 480486 w 8663583"/>
              <a:gd name="connsiteY8" fmla="*/ 6857916 h 6858478"/>
              <a:gd name="connsiteX9" fmla="*/ 480486 w 8663583"/>
              <a:gd name="connsiteY9" fmla="*/ 6858000 h 6858478"/>
              <a:gd name="connsiteX10" fmla="*/ 0 w 8663583"/>
              <a:gd name="connsiteY10" fmla="*/ 6858000 h 68584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8663583" h="6858478">
                <a:moveTo>
                  <a:pt x="0" y="0"/>
                </a:moveTo>
                <a:lnTo>
                  <a:pt x="480486" y="0"/>
                </a:lnTo>
                <a:lnTo>
                  <a:pt x="4415403" y="0"/>
                </a:lnTo>
                <a:lnTo>
                  <a:pt x="5481631" y="0"/>
                </a:lnTo>
                <a:lnTo>
                  <a:pt x="5487208" y="0"/>
                </a:lnTo>
                <a:lnTo>
                  <a:pt x="8663583" y="6858478"/>
                </a:lnTo>
                <a:lnTo>
                  <a:pt x="1239028" y="6858478"/>
                </a:lnTo>
                <a:lnTo>
                  <a:pt x="1239288" y="6857916"/>
                </a:lnTo>
                <a:lnTo>
                  <a:pt x="480486" y="6857916"/>
                </a:lnTo>
                <a:lnTo>
                  <a:pt x="480486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>
              <a:lumMod val="85000"/>
              <a:lumOff val="1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A9F66240-8C38-4069-A5C9-2D3FCD97ED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8234957" cy="6858478"/>
          </a:xfrm>
          <a:custGeom>
            <a:avLst/>
            <a:gdLst>
              <a:gd name="connsiteX0" fmla="*/ 156905 w 8234957"/>
              <a:gd name="connsiteY0" fmla="*/ 0 h 6858478"/>
              <a:gd name="connsiteX1" fmla="*/ 3986777 w 8234957"/>
              <a:gd name="connsiteY1" fmla="*/ 0 h 6858478"/>
              <a:gd name="connsiteX2" fmla="*/ 5053005 w 8234957"/>
              <a:gd name="connsiteY2" fmla="*/ 0 h 6858478"/>
              <a:gd name="connsiteX3" fmla="*/ 5058582 w 8234957"/>
              <a:gd name="connsiteY3" fmla="*/ 0 h 6858478"/>
              <a:gd name="connsiteX4" fmla="*/ 8234957 w 8234957"/>
              <a:gd name="connsiteY4" fmla="*/ 6858478 h 6858478"/>
              <a:gd name="connsiteX5" fmla="*/ 810402 w 8234957"/>
              <a:gd name="connsiteY5" fmla="*/ 6858478 h 6858478"/>
              <a:gd name="connsiteX6" fmla="*/ 810662 w 8234957"/>
              <a:gd name="connsiteY6" fmla="*/ 6857916 h 6858478"/>
              <a:gd name="connsiteX7" fmla="*/ 156905 w 8234957"/>
              <a:gd name="connsiteY7" fmla="*/ 6857916 h 6858478"/>
              <a:gd name="connsiteX8" fmla="*/ 156905 w 8234957"/>
              <a:gd name="connsiteY8" fmla="*/ 6858478 h 6858478"/>
              <a:gd name="connsiteX9" fmla="*/ 0 w 8234957"/>
              <a:gd name="connsiteY9" fmla="*/ 6858478 h 6858478"/>
              <a:gd name="connsiteX10" fmla="*/ 0 w 8234957"/>
              <a:gd name="connsiteY10" fmla="*/ 479 h 6858478"/>
              <a:gd name="connsiteX11" fmla="*/ 156905 w 8234957"/>
              <a:gd name="connsiteY11" fmla="*/ 479 h 68584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8234957" h="6858478">
                <a:moveTo>
                  <a:pt x="156905" y="0"/>
                </a:moveTo>
                <a:lnTo>
                  <a:pt x="3986777" y="0"/>
                </a:lnTo>
                <a:lnTo>
                  <a:pt x="5053005" y="0"/>
                </a:lnTo>
                <a:lnTo>
                  <a:pt x="5058582" y="0"/>
                </a:lnTo>
                <a:lnTo>
                  <a:pt x="8234957" y="6858478"/>
                </a:lnTo>
                <a:lnTo>
                  <a:pt x="810402" y="6858478"/>
                </a:lnTo>
                <a:lnTo>
                  <a:pt x="810662" y="6857916"/>
                </a:lnTo>
                <a:lnTo>
                  <a:pt x="156905" y="6857916"/>
                </a:lnTo>
                <a:lnTo>
                  <a:pt x="156905" y="6858478"/>
                </a:lnTo>
                <a:lnTo>
                  <a:pt x="0" y="6858478"/>
                </a:lnTo>
                <a:lnTo>
                  <a:pt x="0" y="479"/>
                </a:lnTo>
                <a:lnTo>
                  <a:pt x="156905" y="479"/>
                </a:lnTo>
                <a:close/>
              </a:path>
            </a:pathLst>
          </a:cu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4827FD71-BCB5-41C5-B3DF-28F9CC6036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534" y="365125"/>
            <a:ext cx="4908019" cy="1736049"/>
          </a:xfrm>
        </p:spPr>
        <p:txBody>
          <a:bodyPr>
            <a:noAutofit/>
          </a:bodyPr>
          <a:lstStyle/>
          <a:p>
            <a:pPr marL="742950" indent="-742950">
              <a:buFont typeface="+mj-lt"/>
              <a:buAutoNum type="arabicPeriod" startAt="3"/>
            </a:pPr>
            <a:r>
              <a:rPr lang="fr-CA" sz="4000" b="1" dirty="0"/>
              <a:t>Découper ses périodes d’étude</a:t>
            </a:r>
            <a:endParaRPr lang="fr-CA" sz="3200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84A0F875-50CB-4514-B1C0-3B75AD99571F}"/>
              </a:ext>
            </a:extLst>
          </p:cNvPr>
          <p:cNvSpPr/>
          <p:nvPr/>
        </p:nvSpPr>
        <p:spPr>
          <a:xfrm>
            <a:off x="7132320" y="365125"/>
            <a:ext cx="4523011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CA" sz="3200" dirty="0">
                <a:solidFill>
                  <a:schemeClr val="bg1"/>
                </a:solidFill>
              </a:rPr>
              <a:t>Découper ses sessions d’étude pour ne pas surcharger sa mémoire et son attention.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1D289779-055E-49E5-8C61-7C8C4E051C40}"/>
              </a:ext>
            </a:extLst>
          </p:cNvPr>
          <p:cNvSpPr txBox="1"/>
          <p:nvPr/>
        </p:nvSpPr>
        <p:spPr>
          <a:xfrm>
            <a:off x="971778" y="2241838"/>
            <a:ext cx="4908019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dirty="0"/>
              <a:t>Il est préférable de découper ses périodes d’étude en une série de séances plus courtes. </a:t>
            </a:r>
          </a:p>
          <a:p>
            <a:endParaRPr lang="fr-FR" sz="3200" dirty="0"/>
          </a:p>
          <a:p>
            <a:r>
              <a:rPr lang="fr-FR" sz="3200" i="1" dirty="0"/>
              <a:t>Il est aussi important de chercher à se rappeler sans recourir à un support.</a:t>
            </a:r>
            <a:endParaRPr lang="fr-CA" sz="3200" i="1" dirty="0"/>
          </a:p>
        </p:txBody>
      </p:sp>
      <p:pic>
        <p:nvPicPr>
          <p:cNvPr id="5" name="Image 4" descr="Image représentant une paire de ciseaux">
            <a:extLst>
              <a:ext uri="{FF2B5EF4-FFF2-40B4-BE49-F238E27FC236}">
                <a16:creationId xmlns:a16="http://schemas.microsoft.com/office/drawing/2014/main" id="{E4454715-580C-4FA0-92FE-3B4BE4AD095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8781822" y="3200639"/>
            <a:ext cx="2438400" cy="2438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65566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"/>
    </mc:Choice>
    <mc:Fallback xmlns="">
      <p:transition spd="slow" advTm="2000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>
            <a:extLst>
              <a:ext uri="{FF2B5EF4-FFF2-40B4-BE49-F238E27FC236}">
                <a16:creationId xmlns:a16="http://schemas.microsoft.com/office/drawing/2014/main" id="{68A4132F-DEC6-4332-A00C-A11AD4519B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24" y="0"/>
            <a:ext cx="1219047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Freeform: Shape 20">
            <a:extLst>
              <a:ext uri="{FF2B5EF4-FFF2-40B4-BE49-F238E27FC236}">
                <a16:creationId xmlns:a16="http://schemas.microsoft.com/office/drawing/2014/main" id="{9B38642C-62C4-4E31-A5D3-BB1DD8CA394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8663583" cy="6858478"/>
          </a:xfrm>
          <a:custGeom>
            <a:avLst/>
            <a:gdLst>
              <a:gd name="connsiteX0" fmla="*/ 0 w 8663583"/>
              <a:gd name="connsiteY0" fmla="*/ 0 h 6858478"/>
              <a:gd name="connsiteX1" fmla="*/ 480486 w 8663583"/>
              <a:gd name="connsiteY1" fmla="*/ 0 h 6858478"/>
              <a:gd name="connsiteX2" fmla="*/ 4415403 w 8663583"/>
              <a:gd name="connsiteY2" fmla="*/ 0 h 6858478"/>
              <a:gd name="connsiteX3" fmla="*/ 5481631 w 8663583"/>
              <a:gd name="connsiteY3" fmla="*/ 0 h 6858478"/>
              <a:gd name="connsiteX4" fmla="*/ 5487208 w 8663583"/>
              <a:gd name="connsiteY4" fmla="*/ 0 h 6858478"/>
              <a:gd name="connsiteX5" fmla="*/ 8663583 w 8663583"/>
              <a:gd name="connsiteY5" fmla="*/ 6858478 h 6858478"/>
              <a:gd name="connsiteX6" fmla="*/ 1239028 w 8663583"/>
              <a:gd name="connsiteY6" fmla="*/ 6858478 h 6858478"/>
              <a:gd name="connsiteX7" fmla="*/ 1239288 w 8663583"/>
              <a:gd name="connsiteY7" fmla="*/ 6857916 h 6858478"/>
              <a:gd name="connsiteX8" fmla="*/ 480486 w 8663583"/>
              <a:gd name="connsiteY8" fmla="*/ 6857916 h 6858478"/>
              <a:gd name="connsiteX9" fmla="*/ 480486 w 8663583"/>
              <a:gd name="connsiteY9" fmla="*/ 6858000 h 6858478"/>
              <a:gd name="connsiteX10" fmla="*/ 0 w 8663583"/>
              <a:gd name="connsiteY10" fmla="*/ 6858000 h 68584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8663583" h="6858478">
                <a:moveTo>
                  <a:pt x="0" y="0"/>
                </a:moveTo>
                <a:lnTo>
                  <a:pt x="480486" y="0"/>
                </a:lnTo>
                <a:lnTo>
                  <a:pt x="4415403" y="0"/>
                </a:lnTo>
                <a:lnTo>
                  <a:pt x="5481631" y="0"/>
                </a:lnTo>
                <a:lnTo>
                  <a:pt x="5487208" y="0"/>
                </a:lnTo>
                <a:lnTo>
                  <a:pt x="8663583" y="6858478"/>
                </a:lnTo>
                <a:lnTo>
                  <a:pt x="1239028" y="6858478"/>
                </a:lnTo>
                <a:lnTo>
                  <a:pt x="1239288" y="6857916"/>
                </a:lnTo>
                <a:lnTo>
                  <a:pt x="480486" y="6857916"/>
                </a:lnTo>
                <a:lnTo>
                  <a:pt x="480486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>
              <a:lumMod val="85000"/>
              <a:lumOff val="1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A9F66240-8C38-4069-A5C9-2D3FCD97ED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8234957" cy="6858478"/>
          </a:xfrm>
          <a:custGeom>
            <a:avLst/>
            <a:gdLst>
              <a:gd name="connsiteX0" fmla="*/ 156905 w 8234957"/>
              <a:gd name="connsiteY0" fmla="*/ 0 h 6858478"/>
              <a:gd name="connsiteX1" fmla="*/ 3986777 w 8234957"/>
              <a:gd name="connsiteY1" fmla="*/ 0 h 6858478"/>
              <a:gd name="connsiteX2" fmla="*/ 5053005 w 8234957"/>
              <a:gd name="connsiteY2" fmla="*/ 0 h 6858478"/>
              <a:gd name="connsiteX3" fmla="*/ 5058582 w 8234957"/>
              <a:gd name="connsiteY3" fmla="*/ 0 h 6858478"/>
              <a:gd name="connsiteX4" fmla="*/ 8234957 w 8234957"/>
              <a:gd name="connsiteY4" fmla="*/ 6858478 h 6858478"/>
              <a:gd name="connsiteX5" fmla="*/ 810402 w 8234957"/>
              <a:gd name="connsiteY5" fmla="*/ 6858478 h 6858478"/>
              <a:gd name="connsiteX6" fmla="*/ 810662 w 8234957"/>
              <a:gd name="connsiteY6" fmla="*/ 6857916 h 6858478"/>
              <a:gd name="connsiteX7" fmla="*/ 156905 w 8234957"/>
              <a:gd name="connsiteY7" fmla="*/ 6857916 h 6858478"/>
              <a:gd name="connsiteX8" fmla="*/ 156905 w 8234957"/>
              <a:gd name="connsiteY8" fmla="*/ 6858478 h 6858478"/>
              <a:gd name="connsiteX9" fmla="*/ 0 w 8234957"/>
              <a:gd name="connsiteY9" fmla="*/ 6858478 h 6858478"/>
              <a:gd name="connsiteX10" fmla="*/ 0 w 8234957"/>
              <a:gd name="connsiteY10" fmla="*/ 479 h 6858478"/>
              <a:gd name="connsiteX11" fmla="*/ 156905 w 8234957"/>
              <a:gd name="connsiteY11" fmla="*/ 479 h 68584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8234957" h="6858478">
                <a:moveTo>
                  <a:pt x="156905" y="0"/>
                </a:moveTo>
                <a:lnTo>
                  <a:pt x="3986777" y="0"/>
                </a:lnTo>
                <a:lnTo>
                  <a:pt x="5053005" y="0"/>
                </a:lnTo>
                <a:lnTo>
                  <a:pt x="5058582" y="0"/>
                </a:lnTo>
                <a:lnTo>
                  <a:pt x="8234957" y="6858478"/>
                </a:lnTo>
                <a:lnTo>
                  <a:pt x="810402" y="6858478"/>
                </a:lnTo>
                <a:lnTo>
                  <a:pt x="810662" y="6857916"/>
                </a:lnTo>
                <a:lnTo>
                  <a:pt x="156905" y="6857916"/>
                </a:lnTo>
                <a:lnTo>
                  <a:pt x="156905" y="6858478"/>
                </a:lnTo>
                <a:lnTo>
                  <a:pt x="0" y="6858478"/>
                </a:lnTo>
                <a:lnTo>
                  <a:pt x="0" y="479"/>
                </a:lnTo>
                <a:lnTo>
                  <a:pt x="156905" y="479"/>
                </a:lnTo>
                <a:close/>
              </a:path>
            </a:pathLst>
          </a:cu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4827FD71-BCB5-41C5-B3DF-28F9CC6036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534" y="365125"/>
            <a:ext cx="4908019" cy="1736049"/>
          </a:xfrm>
        </p:spPr>
        <p:txBody>
          <a:bodyPr>
            <a:noAutofit/>
          </a:bodyPr>
          <a:lstStyle/>
          <a:p>
            <a:pPr marL="742950" indent="-742950">
              <a:buFont typeface="+mj-lt"/>
              <a:buAutoNum type="arabicPeriod" startAt="4"/>
            </a:pPr>
            <a:r>
              <a:rPr lang="fr-CA" sz="4000" b="1" dirty="0"/>
              <a:t>Espacer progressivement les révisions</a:t>
            </a:r>
            <a:endParaRPr lang="fr-CA" sz="3200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84A0F875-50CB-4514-B1C0-3B75AD99571F}"/>
              </a:ext>
            </a:extLst>
          </p:cNvPr>
          <p:cNvSpPr/>
          <p:nvPr/>
        </p:nvSpPr>
        <p:spPr>
          <a:xfrm>
            <a:off x="7375557" y="365125"/>
            <a:ext cx="4279774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CA" sz="3200" dirty="0">
                <a:solidFill>
                  <a:schemeClr val="bg1"/>
                </a:solidFill>
              </a:rPr>
              <a:t>Espacer ses révisions permet de faire passer dans la mémoire à long terme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1D289779-055E-49E5-8C61-7C8C4E051C40}"/>
              </a:ext>
            </a:extLst>
          </p:cNvPr>
          <p:cNvSpPr txBox="1"/>
          <p:nvPr/>
        </p:nvSpPr>
        <p:spPr>
          <a:xfrm>
            <a:off x="739302" y="2529191"/>
            <a:ext cx="4908019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sz="3200" dirty="0"/>
              <a:t>Pour mémoriser un cours de façon durable, voici le schéma conseillé: </a:t>
            </a:r>
          </a:p>
          <a:p>
            <a:pPr marL="457200" indent="-457200">
              <a:buFontTx/>
              <a:buChar char="-"/>
            </a:pPr>
            <a:r>
              <a:rPr lang="fr-CA" sz="3200" dirty="0"/>
              <a:t>le jour même,</a:t>
            </a:r>
          </a:p>
          <a:p>
            <a:pPr marL="457200" indent="-457200">
              <a:buFontTx/>
              <a:buChar char="-"/>
            </a:pPr>
            <a:r>
              <a:rPr lang="fr-CA" sz="3200" dirty="0"/>
              <a:t>le lendemain,</a:t>
            </a:r>
          </a:p>
          <a:p>
            <a:pPr marL="457200" indent="-457200">
              <a:buFontTx/>
              <a:buChar char="-"/>
            </a:pPr>
            <a:r>
              <a:rPr lang="fr-CA" sz="3200" dirty="0"/>
              <a:t>quatre jours plus tard et</a:t>
            </a:r>
          </a:p>
          <a:p>
            <a:pPr marL="457200" indent="-457200">
              <a:buFontTx/>
              <a:buChar char="-"/>
            </a:pPr>
            <a:r>
              <a:rPr lang="fr-CA" sz="3200" dirty="0"/>
              <a:t>une semaine plus tard.</a:t>
            </a:r>
          </a:p>
        </p:txBody>
      </p:sp>
      <p:pic>
        <p:nvPicPr>
          <p:cNvPr id="6" name="Image 5" descr="Un calendrier avec quatre dates encadrées">
            <a:extLst>
              <a:ext uri="{FF2B5EF4-FFF2-40B4-BE49-F238E27FC236}">
                <a16:creationId xmlns:a16="http://schemas.microsoft.com/office/drawing/2014/main" id="{B2D22A7F-25F2-414F-9555-9D175A359F9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8482072" y="2559393"/>
            <a:ext cx="3420374" cy="3420374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F9CD70CA-B172-4E5D-84F7-22F38D561D72}"/>
              </a:ext>
            </a:extLst>
          </p:cNvPr>
          <p:cNvSpPr/>
          <p:nvPr/>
        </p:nvSpPr>
        <p:spPr>
          <a:xfrm>
            <a:off x="10356394" y="4486888"/>
            <a:ext cx="299524" cy="335364"/>
          </a:xfrm>
          <a:prstGeom prst="rect">
            <a:avLst/>
          </a:prstGeom>
          <a:noFill/>
          <a:ln w="571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6FA6C8B6-AB76-4879-B6FF-3E35812A0F36}"/>
              </a:ext>
            </a:extLst>
          </p:cNvPr>
          <p:cNvSpPr/>
          <p:nvPr/>
        </p:nvSpPr>
        <p:spPr>
          <a:xfrm>
            <a:off x="9379013" y="4822253"/>
            <a:ext cx="299524" cy="335365"/>
          </a:xfrm>
          <a:prstGeom prst="rect">
            <a:avLst/>
          </a:prstGeom>
          <a:noFill/>
          <a:ln w="571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4E1B594A-DA94-413E-AC29-E4B82B3FCFB6}"/>
              </a:ext>
            </a:extLst>
          </p:cNvPr>
          <p:cNvSpPr/>
          <p:nvPr/>
        </p:nvSpPr>
        <p:spPr>
          <a:xfrm>
            <a:off x="9401361" y="5233327"/>
            <a:ext cx="277176" cy="335365"/>
          </a:xfrm>
          <a:prstGeom prst="rect">
            <a:avLst/>
          </a:prstGeom>
          <a:noFill/>
          <a:ln w="571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AD18A0A7-0DA1-4827-B1AB-6C4E84ECDFC5}"/>
              </a:ext>
            </a:extLst>
          </p:cNvPr>
          <p:cNvSpPr/>
          <p:nvPr/>
        </p:nvSpPr>
        <p:spPr>
          <a:xfrm>
            <a:off x="10009695" y="4486887"/>
            <a:ext cx="299524" cy="335365"/>
          </a:xfrm>
          <a:prstGeom prst="rect">
            <a:avLst/>
          </a:prstGeom>
          <a:noFill/>
          <a:ln w="571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7018571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 advTm="3000"/>
    </mc:Choice>
    <mc:Fallback xmlns="">
      <p:transition spd="slow" advTm="3000"/>
    </mc:Fallback>
  </mc:AlternateContent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1644</TotalTime>
  <Words>288</Words>
  <Application>Microsoft Office PowerPoint</Application>
  <PresentationFormat>Grand écran</PresentationFormat>
  <Paragraphs>32</Paragraphs>
  <Slides>7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Wingdings</vt:lpstr>
      <vt:lpstr>Thème Office</vt:lpstr>
      <vt:lpstr>Étudier efficacement</vt:lpstr>
      <vt:lpstr>Attention! Lire n’est pas suffisant.</vt:lpstr>
      <vt:lpstr> Étudier plus efficacement</vt:lpstr>
      <vt:lpstr>Se tester soi-même  (pratique de récupération)</vt:lpstr>
      <vt:lpstr>Construire sa compréhension</vt:lpstr>
      <vt:lpstr>Découper ses périodes d’étude</vt:lpstr>
      <vt:lpstr>Espacer progressivement les révisions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Étudier efficacement</dc:title>
  <dc:creator>Gisèle Desjardins</dc:creator>
  <cp:lastModifiedBy>Gisèle Desjardins</cp:lastModifiedBy>
  <cp:revision>38</cp:revision>
  <dcterms:created xsi:type="dcterms:W3CDTF">2020-09-08T15:00:07Z</dcterms:created>
  <dcterms:modified xsi:type="dcterms:W3CDTF">2020-11-17T15:12:41Z</dcterms:modified>
</cp:coreProperties>
</file>