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22" r:id="rId3"/>
    <p:sldId id="256" r:id="rId4"/>
    <p:sldId id="294" r:id="rId5"/>
    <p:sldId id="265" r:id="rId6"/>
    <p:sldId id="289" r:id="rId7"/>
    <p:sldId id="309" r:id="rId8"/>
    <p:sldId id="300" r:id="rId9"/>
    <p:sldId id="301" r:id="rId10"/>
    <p:sldId id="307" r:id="rId11"/>
    <p:sldId id="292" r:id="rId12"/>
    <p:sldId id="302" r:id="rId13"/>
    <p:sldId id="308" r:id="rId14"/>
    <p:sldId id="304" r:id="rId15"/>
    <p:sldId id="306" r:id="rId16"/>
    <p:sldId id="305" r:id="rId17"/>
    <p:sldId id="321" r:id="rId18"/>
    <p:sldId id="320" r:id="rId19"/>
    <p:sldId id="316" r:id="rId20"/>
    <p:sldId id="319" r:id="rId21"/>
    <p:sldId id="287" r:id="rId22"/>
    <p:sldId id="31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D4E1A2E-2EE6-42FD-9C29-4C564878301F}">
          <p14:sldIdLst>
            <p14:sldId id="272"/>
            <p14:sldId id="322"/>
          </p14:sldIdLst>
        </p14:section>
        <p14:section name="1. Outils d’accessibilité Android" id="{4F548D54-57AC-424F-B9FC-B05BEF2DFE88}">
          <p14:sldIdLst>
            <p14:sldId id="256"/>
            <p14:sldId id="294"/>
            <p14:sldId id="265"/>
            <p14:sldId id="289"/>
          </p14:sldIdLst>
        </p14:section>
        <p14:section name="2. Lecture à haute voix - Select to Speak" id="{B29D2F03-25EA-4EB4-934B-D38153EAB41C}">
          <p14:sldIdLst>
            <p14:sldId id="309"/>
            <p14:sldId id="300"/>
            <p14:sldId id="301"/>
            <p14:sldId id="307"/>
            <p14:sldId id="292"/>
            <p14:sldId id="302"/>
            <p14:sldId id="308"/>
            <p14:sldId id="304"/>
            <p14:sldId id="306"/>
            <p14:sldId id="305"/>
          </p14:sldIdLst>
        </p14:section>
        <p14:section name="3. Saisie vocale" id="{530484B9-0479-43AE-AB8E-E203C9E3EEFC}">
          <p14:sldIdLst>
            <p14:sldId id="321"/>
            <p14:sldId id="320"/>
            <p14:sldId id="316"/>
            <p14:sldId id="319"/>
            <p14:sldId id="287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FF"/>
    <a:srgbClr val="C1FFE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BEA79-0B85-4529-9AB7-139C1B576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D2EAB5-88FD-4DAE-A309-1A01E8B77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BF166A-7B5D-4167-BF25-C77BE26A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2D0C6B-25C8-40CA-AC43-AF791652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107285-2EDB-4ED3-92EA-5E2FFEF8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7693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142A7-4EE9-4739-9360-C8106D41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8A1E46-4FA9-473F-BDFA-512A77015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F94C1A-9DB2-4F9C-9311-0CD1D7A8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3D8E62-7006-4CF9-A30F-3DC53EE6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9577F9-4DD4-4CD4-95E6-38B85A23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365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B43050-0EE5-4C00-98B9-873847C0EE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12672D-82A2-4146-9077-968BEBF5A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1F92F5-7488-43C4-8C01-DB2DC490A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DED52E-0058-423D-94EE-017821A7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78BF01-BDB0-4A5A-B5B7-098421E0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73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C699C-1D59-4BA2-AF42-E8D96B31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0C752E-619C-4015-97CA-D5CCDA59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318694-7E3F-476A-8159-AE8C9DB0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58550E-4634-4D1F-ADC0-810002F2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FD45A7-4D6B-474F-BE4A-C60FD03C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837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EC995-A147-4B8A-8BFE-0DF31D4F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FAE0E8-8CF5-40DB-8B01-3410C15C7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B9352A-B3BC-4349-BBCA-78E866B5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E1A3CC-A5B1-4F5F-B8A2-EAA32660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9FB302-0284-4938-9479-21BA741B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4566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8E4EC0-6736-4FEF-8A7E-5BF428FE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569F70-1CCB-47AC-9849-645ACDDA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916F62-CB91-4F1A-BD2C-B1ED6B24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D8C3FF-C9B3-4C9D-AFAB-8CF1E9BD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CDF282-80AB-4FE0-8B7F-E3D443B7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FD014A-5733-4465-9812-425636D8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704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17286-8AE6-48FB-B287-CE50C18D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07C3FC-9B3D-44EB-8454-4E502641E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E8E415-774A-4363-ACC4-DDFBAC850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8D8B865-986A-4021-8CE5-D9B61782F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D4F49F3-1FD4-4D9B-A647-27CA1CA2C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FB6312-D655-49F4-96A4-1D919210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E08B0BE-87DC-430C-8E5A-0ED500E2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2BF9AC-3FE8-4548-8AA7-AE84E296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492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99F93-2069-4CE8-BD1F-773503D3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778D21-9263-4281-9603-6F5DF963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46F31C-31D3-422F-B61E-43009604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4EA26B-9146-4AC7-B09C-9EF09E17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757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40A42B-14B1-46E3-BABF-F020BC0F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F86362-5AB0-4CB6-A0A9-6A1ED3AA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FAF04B-F570-465A-8D8A-3CCA72978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1656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35B70-2C40-495D-A64F-B3D6F1A35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8A5D1B-3E3E-436A-B008-D6FF2434C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4C2F17-533D-4E35-AF09-2EE89A04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04ADA7-7103-4367-A4BE-A8009E74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4003AA-CBF2-4510-A898-5641C8FE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2AC5E1-7B54-458E-A0DF-E85857C2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798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07FF3-A6CA-435A-8B5B-FA2F51FD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A4DE90D-FCA9-433C-88B8-BC14DDB6B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1D2159-F35D-44A8-93CC-B1B5B0F4F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016CF8-9C75-4AD5-876B-BE1FA8B6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994668-C108-4B15-AB0D-48609744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AC2472-5ED8-483C-84B2-42E57AF2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748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44083B9-1B47-4878-99AA-B1239097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D2680B-3AAC-4200-A6FE-CB3E3532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4762C9-0538-4CC0-A910-22432A195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0B593-08F7-418E-BFEE-19C36CE11517}" type="datetimeFigureOut">
              <a:rPr lang="fr-CA" smtClean="0"/>
              <a:t>2023-01-10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343B1F-9946-4FF7-9797-5B50E342C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064633-7100-4BE5-8F83-9F2440575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7D6B6-FE1A-4A11-8280-56E2F81B35D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130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hyperlink" Target="https://positek.net/android-hack-alert/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15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microsoft.com/office/2007/relationships/hdphoto" Target="../media/hdphoto2.wdp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14.png"/><Relationship Id="rId5" Type="http://schemas.openxmlformats.org/officeDocument/2006/relationships/tags" Target="../tags/tag51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9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6.png"/><Relationship Id="rId5" Type="http://schemas.openxmlformats.org/officeDocument/2006/relationships/tags" Target="../tags/tag66.xml"/><Relationship Id="rId10" Type="http://schemas.openxmlformats.org/officeDocument/2006/relationships/image" Target="../media/image17.jpg"/><Relationship Id="rId4" Type="http://schemas.openxmlformats.org/officeDocument/2006/relationships/tags" Target="../tags/tag65.xml"/><Relationship Id="rId9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17.jp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microsoft.com/office/2007/relationships/hdphoto" Target="../media/hdphoto4.wdp"/><Relationship Id="rId5" Type="http://schemas.openxmlformats.org/officeDocument/2006/relationships/tags" Target="../tags/tag74.xml"/><Relationship Id="rId10" Type="http://schemas.openxmlformats.org/officeDocument/2006/relationships/image" Target="../media/image18.png"/><Relationship Id="rId4" Type="http://schemas.openxmlformats.org/officeDocument/2006/relationships/tags" Target="../tags/tag73.xml"/><Relationship Id="rId9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image" Target="../media/image20.jp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19.jp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86.xml"/><Relationship Id="rId10" Type="http://schemas.openxmlformats.org/officeDocument/2006/relationships/tags" Target="../tags/tag91.xml"/><Relationship Id="rId4" Type="http://schemas.openxmlformats.org/officeDocument/2006/relationships/tags" Target="../tags/tag85.xml"/><Relationship Id="rId9" Type="http://schemas.openxmlformats.org/officeDocument/2006/relationships/tags" Target="../tags/tag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svgsilh.com/fr/ff9800/image/1077550.html" TargetMode="External"/><Relationship Id="rId3" Type="http://schemas.openxmlformats.org/officeDocument/2006/relationships/tags" Target="../tags/tag9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24.png"/><Relationship Id="rId5" Type="http://schemas.openxmlformats.org/officeDocument/2006/relationships/tags" Target="../tags/tag99.xml"/><Relationship Id="rId10" Type="http://schemas.openxmlformats.org/officeDocument/2006/relationships/hyperlink" Target="https://www.youtube.com/watch?v=jTB0vf9wb-A" TargetMode="External"/><Relationship Id="rId4" Type="http://schemas.openxmlformats.org/officeDocument/2006/relationships/tags" Target="../tags/tag98.xml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microsoft.com/office/2007/relationships/hdphoto" Target="../media/hdphoto5.wdp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23.png"/><Relationship Id="rId5" Type="http://schemas.openxmlformats.org/officeDocument/2006/relationships/tags" Target="../tags/tag105.xml"/><Relationship Id="rId10" Type="http://schemas.openxmlformats.org/officeDocument/2006/relationships/image" Target="../media/image27.png"/><Relationship Id="rId4" Type="http://schemas.openxmlformats.org/officeDocument/2006/relationships/tags" Target="../tags/tag104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" Target="slide17.xml"/><Relationship Id="rId5" Type="http://schemas.openxmlformats.org/officeDocument/2006/relationships/slide" Target="slide7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10.xml"/><Relationship Id="rId7" Type="http://schemas.openxmlformats.org/officeDocument/2006/relationships/hyperlink" Target="https://youtu.be/QkU1W5iWWcY" TargetMode="Externa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image" Target="../media/image29.png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5" Type="http://schemas.openxmlformats.org/officeDocument/2006/relationships/tags" Target="../tags/tag117.xml"/><Relationship Id="rId15" Type="http://schemas.openxmlformats.org/officeDocument/2006/relationships/image" Target="../media/image31.jpg"/><Relationship Id="rId10" Type="http://schemas.openxmlformats.org/officeDocument/2006/relationships/tags" Target="../tags/tag122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tags" Target="../tags/tag127.xml"/><Relationship Id="rId9" Type="http://schemas.openxmlformats.org/officeDocument/2006/relationships/hyperlink" Target="https://stileex.xyz/assistant-voca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hyperlink" Target="https://www.youtube.com/watch?v=LqQ9yr2DciU" TargetMode="Externa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10.jp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9.jpg"/><Relationship Id="rId5" Type="http://schemas.openxmlformats.org/officeDocument/2006/relationships/tags" Target="../tags/tag29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28.xml"/><Relationship Id="rId9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12.jp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11.jpg"/><Relationship Id="rId5" Type="http://schemas.openxmlformats.org/officeDocument/2006/relationships/tags" Target="../tags/tag38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8B030-B455-48B0-9B32-744279744061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55139" y="0"/>
            <a:ext cx="9144000" cy="2387600"/>
          </a:xfrm>
        </p:spPr>
        <p:txBody>
          <a:bodyPr>
            <a:normAutofit/>
          </a:bodyPr>
          <a:lstStyle/>
          <a:p>
            <a:r>
              <a:rPr lang="fr-CA" sz="7200" dirty="0"/>
              <a:t>Accessibilité Android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5F00D6-EF38-42E4-ABA8-87DD027EF468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37029" y="3082648"/>
            <a:ext cx="6473371" cy="3195754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l"/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Il est possible d’utiliser les fonctions disponibles par défaut.</a:t>
            </a:r>
          </a:p>
          <a:p>
            <a:pPr algn="l"/>
            <a:endParaRPr lang="fr-CA" sz="3200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On peut aussi ajouter gratuitement des outils supplémentaires à partir du Play Store.</a:t>
            </a:r>
          </a:p>
          <a:p>
            <a:pPr algn="l">
              <a:lnSpc>
                <a:spcPct val="110000"/>
              </a:lnSpc>
            </a:pPr>
            <a:endParaRPr lang="fr-CA" sz="44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F970C2-2666-4524-959D-073AAF15A3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99139" y="989872"/>
            <a:ext cx="1397728" cy="1397728"/>
          </a:xfrm>
          <a:prstGeom prst="rect">
            <a:avLst/>
          </a:prstGeom>
        </p:spPr>
      </p:pic>
      <p:pic>
        <p:nvPicPr>
          <p:cNvPr id="10" name="Image 9" descr="Image montrant un téléphone et une flèche qui pointe vers Accessibility ">
            <a:extLst>
              <a:ext uri="{FF2B5EF4-FFF2-40B4-BE49-F238E27FC236}">
                <a16:creationId xmlns:a16="http://schemas.microsoft.com/office/drawing/2014/main" id="{19D4D373-F09B-4208-93DB-B7214CC02A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94" y="3085259"/>
            <a:ext cx="4849106" cy="337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53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age montrant où appuyer sur les réglages">
            <a:extLst>
              <a:ext uri="{FF2B5EF4-FFF2-40B4-BE49-F238E27FC236}">
                <a16:creationId xmlns:a16="http://schemas.microsoft.com/office/drawing/2014/main" id="{3BC20433-DF93-4723-8C72-1D7662BC56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36" y="0"/>
            <a:ext cx="3168835" cy="679538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74872A1-4E38-45AD-B3DB-DDCF6C5676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43314" y="5725956"/>
            <a:ext cx="896257" cy="47164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1448A60-0E95-4B96-92C3-82E2392A47A5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577336" y="5725955"/>
            <a:ext cx="265978" cy="15233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6E1FBA72-8D38-4554-AC75-C4F8E2747E5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00" y="1361963"/>
            <a:ext cx="5109029" cy="1860208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261938"/>
            <a:r>
              <a:rPr lang="fr-CA" sz="4000" dirty="0">
                <a:solidFill>
                  <a:schemeClr val="bg1">
                    <a:lumMod val="95000"/>
                  </a:schemeClr>
                </a:solidFill>
              </a:rPr>
              <a:t>Vérifier les réglages avant d’appuyer sur «Activer» (</a:t>
            </a:r>
            <a:r>
              <a:rPr lang="fr-CA" sz="4000" i="1" dirty="0" err="1">
                <a:solidFill>
                  <a:schemeClr val="bg1">
                    <a:lumMod val="95000"/>
                  </a:schemeClr>
                </a:solidFill>
              </a:rPr>
              <a:t>Turn</a:t>
            </a:r>
            <a:r>
              <a:rPr lang="fr-CA" sz="4000" i="1" dirty="0">
                <a:solidFill>
                  <a:schemeClr val="bg1">
                    <a:lumMod val="95000"/>
                  </a:schemeClr>
                </a:solidFill>
              </a:rPr>
              <a:t> on</a:t>
            </a:r>
            <a:r>
              <a:rPr lang="fr-CA" sz="4000" dirty="0">
                <a:solidFill>
                  <a:schemeClr val="bg1">
                    <a:lumMod val="95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4731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montrant «Select to Speak Settings»">
            <a:extLst>
              <a:ext uri="{FF2B5EF4-FFF2-40B4-BE49-F238E27FC236}">
                <a16:creationId xmlns:a16="http://schemas.microsoft.com/office/drawing/2014/main" id="{1D0C7053-FB54-42E9-9E56-2F96A3E0C6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833" t="30467" r="53214" b="8339"/>
          <a:stretch/>
        </p:blipFill>
        <p:spPr>
          <a:xfrm>
            <a:off x="480453" y="1020081"/>
            <a:ext cx="4688113" cy="6214977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F751E4B4-6AAC-434A-9FED-C0FC530B474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0" y="5759923"/>
            <a:ext cx="5492175" cy="1090922"/>
          </a:xfrm>
          <a:solidFill>
            <a:schemeClr val="tx1"/>
          </a:solidFill>
          <a:ln w="9525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fr-CA" sz="3200" dirty="0">
                <a:solidFill>
                  <a:schemeClr val="bg1"/>
                </a:solidFill>
              </a:rPr>
              <a:t>  </a:t>
            </a: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Sélectionner ce qui convient.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ECF7DDE-F4B5-41D1-9FF4-62E240296656}"/>
              </a:ext>
            </a:extLst>
          </p:cNvPr>
          <p:cNvSpPr>
            <a:spLocks noGrp="1"/>
          </p:cNvSpPr>
          <p:nvPr>
            <p:ph sz="half" idx="4294967295"/>
            <p:custDataLst>
              <p:tags r:id="rId3"/>
            </p:custDataLst>
          </p:nvPr>
        </p:nvSpPr>
        <p:spPr>
          <a:xfrm>
            <a:off x="952166" y="4769222"/>
            <a:ext cx="3744686" cy="1473200"/>
          </a:xfrm>
          <a:solidFill>
            <a:schemeClr val="tx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Dans vos réglages, activer ce bouton permet de lire le texte des images.</a:t>
            </a:r>
          </a:p>
        </p:txBody>
      </p:sp>
      <p:pic>
        <p:nvPicPr>
          <p:cNvPr id="6" name="Image 5" descr="Image montrant où ajuster ce qui convient : langue, vitesse et intonation">
            <a:extLst>
              <a:ext uri="{FF2B5EF4-FFF2-40B4-BE49-F238E27FC236}">
                <a16:creationId xmlns:a16="http://schemas.microsoft.com/office/drawing/2014/main" id="{66DC8CC3-841E-438B-9E61-66E37C651A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404" t="29196" r="50142" b="9187"/>
          <a:stretch/>
        </p:blipFill>
        <p:spPr>
          <a:xfrm>
            <a:off x="6570601" y="776616"/>
            <a:ext cx="4319485" cy="492034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34EA59E-0042-4C7D-86E1-039067E9EE8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640237" y="3282929"/>
            <a:ext cx="714048" cy="580315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5296443-A794-42E1-81BE-95226DAADFDE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V="1">
            <a:off x="3347105" y="3833500"/>
            <a:ext cx="586265" cy="91102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itre 10">
            <a:extLst>
              <a:ext uri="{FF2B5EF4-FFF2-40B4-BE49-F238E27FC236}">
                <a16:creationId xmlns:a16="http://schemas.microsoft.com/office/drawing/2014/main" id="{D5E5BE24-D619-4CBD-8790-9FE12D50B67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41998" y="376093"/>
            <a:ext cx="6342745" cy="478973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/>
              <a:t>   </a:t>
            </a:r>
            <a:r>
              <a:rPr lang="fr-CA" sz="2800" dirty="0">
                <a:solidFill>
                  <a:schemeClr val="bg1">
                    <a:lumMod val="95000"/>
                  </a:schemeClr>
                </a:solidFill>
              </a:rPr>
              <a:t>La première option s’ouvre sur cet écran.</a:t>
            </a:r>
            <a:endParaRPr lang="fr-CA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67E3BB1-2A5B-422E-8AE7-38C0E4BFE00A}"/>
              </a:ext>
            </a:extLst>
          </p:cNvPr>
          <p:cNvCxnSpPr>
            <a:cxnSpLocks/>
            <a:endCxn id="26" idx="1"/>
          </p:cNvCxnSpPr>
          <p:nvPr>
            <p:custDataLst>
              <p:tags r:id="rId8"/>
            </p:custDataLst>
          </p:nvPr>
        </p:nvCxnSpPr>
        <p:spPr>
          <a:xfrm flipV="1">
            <a:off x="3962400" y="615580"/>
            <a:ext cx="1879598" cy="109092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9AC79945-E7C7-4F2C-AC12-84BFB89DDF7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48776" y="147180"/>
            <a:ext cx="3796966" cy="7078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4000" dirty="0"/>
              <a:t>Réglages</a:t>
            </a:r>
          </a:p>
        </p:txBody>
      </p:sp>
    </p:spTree>
    <p:extLst>
      <p:ext uri="{BB962C8B-B14F-4D97-AF65-F5344CB8AC3E}">
        <p14:creationId xmlns:p14="http://schemas.microsoft.com/office/powerpoint/2010/main" val="109571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 montrant où ajsuter les réglages">
            <a:extLst>
              <a:ext uri="{FF2B5EF4-FFF2-40B4-BE49-F238E27FC236}">
                <a16:creationId xmlns:a16="http://schemas.microsoft.com/office/drawing/2014/main" id="{DB87C241-E486-4C99-B194-17B29F5CDB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5"/>
          <a:stretch/>
        </p:blipFill>
        <p:spPr>
          <a:xfrm>
            <a:off x="8731528" y="289070"/>
            <a:ext cx="3198031" cy="656893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AF0ADB0-73FC-45A6-932A-3D22EE2E44F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85608" y="110774"/>
            <a:ext cx="7847416" cy="1074057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CA" dirty="0"/>
              <a:t>Réglages de la voix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624DD9B-D007-4778-8B0B-460EEBDE7005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85608" y="3128239"/>
            <a:ext cx="7841343" cy="1057771"/>
          </a:xfr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sz="3800" dirty="0">
                <a:solidFill>
                  <a:schemeClr val="bg1">
                    <a:lumMod val="95000"/>
                  </a:schemeClr>
                </a:solidFill>
              </a:rPr>
              <a:t>Revenir au menu  «</a:t>
            </a:r>
            <a:r>
              <a:rPr lang="fr-CA" sz="3800" dirty="0" err="1">
                <a:solidFill>
                  <a:schemeClr val="bg1">
                    <a:lumMod val="95000"/>
                  </a:schemeClr>
                </a:solidFill>
              </a:rPr>
              <a:t>Text</a:t>
            </a:r>
            <a:r>
              <a:rPr lang="fr-CA" sz="3800" dirty="0">
                <a:solidFill>
                  <a:schemeClr val="bg1">
                    <a:lumMod val="95000"/>
                  </a:schemeClr>
                </a:solidFill>
              </a:rPr>
              <a:t>-to-speech» et activer la fonction en appuyant sur « </a:t>
            </a:r>
            <a:r>
              <a:rPr lang="fr-CA" sz="3800" dirty="0" err="1">
                <a:solidFill>
                  <a:schemeClr val="bg1">
                    <a:lumMod val="95000"/>
                  </a:schemeClr>
                </a:solidFill>
              </a:rPr>
              <a:t>Turn</a:t>
            </a:r>
            <a:r>
              <a:rPr lang="fr-CA" sz="3800" dirty="0">
                <a:solidFill>
                  <a:schemeClr val="bg1">
                    <a:lumMod val="95000"/>
                  </a:schemeClr>
                </a:solidFill>
              </a:rPr>
              <a:t> on ».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7" name="Image 6" descr="Image montrant où activer (turn on)">
            <a:extLst>
              <a:ext uri="{FF2B5EF4-FFF2-40B4-BE49-F238E27FC236}">
                <a16:creationId xmlns:a16="http://schemas.microsoft.com/office/drawing/2014/main" id="{FA101917-6055-4A29-AD75-AC58CC12FC0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9" b="3795"/>
          <a:stretch/>
        </p:blipFill>
        <p:spPr>
          <a:xfrm>
            <a:off x="2748642" y="4186011"/>
            <a:ext cx="2668344" cy="2671989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6FE663A-E2D4-4964-9A60-8AEE6309588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461327" y="6139542"/>
            <a:ext cx="771696" cy="55139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C4F0AC05-2766-4FA5-9B2B-B42EE505669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91680" y="1339885"/>
            <a:ext cx="7841343" cy="1552714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600" dirty="0">
                <a:solidFill>
                  <a:schemeClr val="bg1">
                    <a:lumMod val="95000"/>
                  </a:schemeClr>
                </a:solidFill>
              </a:rPr>
              <a:t>Ajuster les options suivantes :</a:t>
            </a:r>
          </a:p>
          <a:p>
            <a:pPr>
              <a:lnSpc>
                <a:spcPct val="150000"/>
              </a:lnSpc>
            </a:pP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CA" sz="3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Langue, Vitesse de lecture et Tonalité</a:t>
            </a: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2497943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 montrant les choix pour activer cette fonction">
            <a:extLst>
              <a:ext uri="{FF2B5EF4-FFF2-40B4-BE49-F238E27FC236}">
                <a16:creationId xmlns:a16="http://schemas.microsoft.com/office/drawing/2014/main" id="{97A4FF3E-5F8D-4284-BA1A-1FF1D201B04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28" y="621677"/>
            <a:ext cx="2912650" cy="624601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ED978B9-8A8B-4AB1-AC9C-6BCCD476FF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685290" y="5796726"/>
            <a:ext cx="771696" cy="55139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570C6B7-C410-4C8D-8E4C-011A5DDB3B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243164" y="3429000"/>
            <a:ext cx="2498893" cy="31568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F89B6D4C-F90B-4E20-A55B-DC12E174897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650513" y="3531326"/>
            <a:ext cx="418478" cy="213360"/>
          </a:xfrm>
          <a:prstGeom prst="rightArrow">
            <a:avLst>
              <a:gd name="adj1" fmla="val 63793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A4B7BD8-68A3-4DCD-97AE-0B7EBF1E84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9363106" y="3484879"/>
            <a:ext cx="182820" cy="1574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E1FBA72-8D38-4554-AC75-C4F8E2747E5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719650" y="473104"/>
            <a:ext cx="7930863" cy="1325563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fr-CA" sz="4000" dirty="0"/>
              <a:t>Choisir le geste ou l’icône qui démarrera la lecture, puis cliquer sur OK.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1B7C01-D91C-4F9D-8C3C-2E6FD3F43B7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71296" y="2165832"/>
            <a:ext cx="6535709" cy="3046988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chemeClr val="bg1">
                    <a:lumMod val="95000"/>
                  </a:schemeClr>
                </a:solidFill>
              </a:rPr>
              <a:t>Suggestion</a:t>
            </a: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: Si on préfère un outil visuel, la première option ajoutera un petit icône d’accessibilité au bas de chaque écran sur lequel on pourra appuyer pour démarrer la lecture à haute voix.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31F1839-155B-4CB3-91DA-42AA51935BB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61" y="5410923"/>
            <a:ext cx="1323007" cy="1323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57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E06FC-45DF-49C4-AB83-19640DB58533}"/>
              </a:ext>
            </a:extLst>
          </p:cNvPr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96005" y="1185934"/>
            <a:ext cx="6577442" cy="2323167"/>
          </a:xfrm>
          <a:solidFill>
            <a:schemeClr val="tx1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261938" indent="0">
              <a:lnSpc>
                <a:spcPct val="150000"/>
              </a:lnSpc>
              <a:buNone/>
            </a:pP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Pour démarrer la lecture, on fait le geste choisi parmi les trois options proposées lors de la configuration.</a:t>
            </a:r>
          </a:p>
        </p:txBody>
      </p:sp>
      <p:pic>
        <p:nvPicPr>
          <p:cNvPr id="7" name="Espace réservé du contenu 5" descr="Image montrant l'icône Accessibilité dans le coins inférieur droit de l'écran">
            <a:extLst>
              <a:ext uri="{FF2B5EF4-FFF2-40B4-BE49-F238E27FC236}">
                <a16:creationId xmlns:a16="http://schemas.microsoft.com/office/drawing/2014/main" id="{4D350957-1FA6-40C9-B4D2-79866B4048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891"/>
          <a:stretch/>
        </p:blipFill>
        <p:spPr>
          <a:xfrm>
            <a:off x="646580" y="4137399"/>
            <a:ext cx="6481540" cy="98809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92A8212-8081-4E3D-AEDD-61AA328EB2D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298405" y="4409737"/>
            <a:ext cx="822493" cy="732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DEE07E92-4C79-486F-B246-6BDAA4A4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7015667">
            <a:off x="6950925" y="4760950"/>
            <a:ext cx="362856" cy="458480"/>
          </a:xfrm>
          <a:prstGeom prst="upArrow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 descr="Image montrant où choisir les gestes pour démarrer la fonction">
            <a:extLst>
              <a:ext uri="{FF2B5EF4-FFF2-40B4-BE49-F238E27FC236}">
                <a16:creationId xmlns:a16="http://schemas.microsoft.com/office/drawing/2014/main" id="{15861B99-EB68-4856-B610-46A3D83D0A4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1" b="13894"/>
          <a:stretch/>
        </p:blipFill>
        <p:spPr>
          <a:xfrm>
            <a:off x="7936169" y="336038"/>
            <a:ext cx="4055204" cy="436749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53B710BC-A117-4A4D-9054-736D55BEFC2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628047" y="1168227"/>
            <a:ext cx="720005" cy="328011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47F1598-46F5-46BF-BF6D-5D5EA43D4AA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48052" y="1088225"/>
            <a:ext cx="225761" cy="254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F3553B9-20F4-4FAE-A8F3-11A67B60FCA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96664" y="5770939"/>
            <a:ext cx="11430879" cy="751023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Dans ce cas on a choisi la première option; on pourra donc utiliser l’icône au bas de l’écran.</a:t>
            </a:r>
          </a:p>
        </p:txBody>
      </p:sp>
    </p:spTree>
    <p:extLst>
      <p:ext uri="{BB962C8B-B14F-4D97-AF65-F5344CB8AC3E}">
        <p14:creationId xmlns:p14="http://schemas.microsoft.com/office/powerpoint/2010/main" val="1268021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8433-C6D4-4705-96BC-503C0C3637B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7734" y="554450"/>
            <a:ext cx="11638456" cy="1325563"/>
          </a:xfrm>
          <a:solidFill>
            <a:srgbClr val="FFFFC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  </a:t>
            </a:r>
            <a:r>
              <a:rPr lang="fr-CA" dirty="0"/>
              <a:t>Pour sélectionner ce qui sera lu: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F6D4E5F-A5BA-49DA-B9AF-73EB28B0DCF5}"/>
              </a:ext>
            </a:extLst>
          </p:cNvPr>
          <p:cNvSpPr txBox="1"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237733" y="2315585"/>
            <a:ext cx="11716534" cy="3641894"/>
          </a:xfrm>
          <a:prstGeom prst="rect">
            <a:avLst/>
          </a:prstGeom>
          <a:solidFill>
            <a:schemeClr val="tx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Appuyer sur un mot ou sur une image.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Faire glisser son doigt sur l’écran pour sélectionner plusieurs éléments.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Appuyer sur le bouton «</a:t>
            </a:r>
            <a:r>
              <a:rPr lang="fr-CA" dirty="0"/>
              <a:t> </a:t>
            </a:r>
            <a:r>
              <a:rPr lang="fr-CA" b="1" dirty="0">
                <a:solidFill>
                  <a:srgbClr val="00B050"/>
                </a:solidFill>
                <a:sym typeface="Wingdings 3" panose="05040102010807070707" pitchFamily="18" charset="2"/>
              </a:rPr>
              <a:t>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» (Play) pour faire lire tout ce qui apparait à l’écran.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Sélectionner le texte apparaissant dans l’aperçu de l’application «Appareil photo».</a:t>
            </a:r>
          </a:p>
        </p:txBody>
      </p:sp>
      <p:pic>
        <p:nvPicPr>
          <p:cNvPr id="9" name="Image 8" descr="Image montrant les boutons Play et Stop">
            <a:extLst>
              <a:ext uri="{FF2B5EF4-FFF2-40B4-BE49-F238E27FC236}">
                <a16:creationId xmlns:a16="http://schemas.microsoft.com/office/drawing/2014/main" id="{38477F8A-1568-420C-B574-AF38772A8A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0" t="37036" r="52328" b="58640"/>
          <a:stretch/>
        </p:blipFill>
        <p:spPr>
          <a:xfrm>
            <a:off x="4981210" y="6037519"/>
            <a:ext cx="1618877" cy="8563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8282A29-8A11-4191-B4E8-BBD17E0FB12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364178" y="6197600"/>
            <a:ext cx="557651" cy="52759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4612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23">
            <a:extLst>
              <a:ext uri="{FF2B5EF4-FFF2-40B4-BE49-F238E27FC236}">
                <a16:creationId xmlns:a16="http://schemas.microsoft.com/office/drawing/2014/main" id="{99808732-FBAC-4160-B669-B015DEF40FF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3201" y="129949"/>
            <a:ext cx="8491171" cy="740228"/>
          </a:xfr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fr-CA" dirty="0"/>
              <a:t>Affichage lors de la lecture</a:t>
            </a:r>
          </a:p>
        </p:txBody>
      </p:sp>
      <p:pic>
        <p:nvPicPr>
          <p:cNvPr id="6" name="Espace réservé du contenu 5" descr="Image montrant la lecture d'un texte en cours">
            <a:extLst>
              <a:ext uri="{FF2B5EF4-FFF2-40B4-BE49-F238E27FC236}">
                <a16:creationId xmlns:a16="http://schemas.microsoft.com/office/drawing/2014/main" id="{6780AF9D-331C-42A2-B662-327DAEB7823F}"/>
              </a:ext>
            </a:extLst>
          </p:cNvPr>
          <p:cNvPicPr>
            <a:picLocks noGrp="1" noChangeAspect="1"/>
          </p:cNvPicPr>
          <p:nvPr>
            <p:ph sz="half" idx="4294967295"/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/>
          <a:stretch/>
        </p:blipFill>
        <p:spPr>
          <a:xfrm>
            <a:off x="8924925" y="500063"/>
            <a:ext cx="3267075" cy="6432550"/>
          </a:xfr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833D25C-33E2-48D1-96AA-63BE968D3A8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03201" y="1042987"/>
            <a:ext cx="8491171" cy="2246085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Lors de la lecture à voix haute, ce qui est dit est encadré.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On peut arrêter temporairement la lecture avec le bouton (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  <a:sym typeface="Webdings" panose="05030102010509060703" pitchFamily="18" charset="2"/>
              </a:rPr>
              <a:t>)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. Le bouton rouge (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  <a:sym typeface="Webdings" panose="05030102010509060703" pitchFamily="18" charset="2"/>
              </a:rPr>
              <a:t>) 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ferme le lecteur.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fr-CA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fr-CA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fr-CA" dirty="0"/>
          </a:p>
        </p:txBody>
      </p:sp>
      <p:pic>
        <p:nvPicPr>
          <p:cNvPr id="11" name="Image 10" descr="Image montrant la barre de contrôle">
            <a:extLst>
              <a:ext uri="{FF2B5EF4-FFF2-40B4-BE49-F238E27FC236}">
                <a16:creationId xmlns:a16="http://schemas.microsoft.com/office/drawing/2014/main" id="{F3C9CC4F-24F5-4D24-957B-F696B2495F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2" b="4974"/>
          <a:stretch/>
        </p:blipFill>
        <p:spPr>
          <a:xfrm>
            <a:off x="2852058" y="3624944"/>
            <a:ext cx="3198031" cy="84182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9574241-8CAE-4D53-824E-746F23656AA8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8461829" y="6097361"/>
            <a:ext cx="2245468" cy="23154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1556D9CF-481F-4071-B4E7-BE4932D63E7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707297" y="5922509"/>
            <a:ext cx="537029" cy="40640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000B187-F9BE-4A95-B288-A1A3ED0A77F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084286" y="3842658"/>
            <a:ext cx="537029" cy="406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7C418A-3846-42BD-B1C4-D6D5FF634F4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053364" y="5783944"/>
            <a:ext cx="3267904" cy="74022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DC1B929-B67D-44D6-A038-9EA85F0E1F8C}"/>
              </a:ext>
            </a:extLst>
          </p:cNvPr>
          <p:cNvCxnSpPr>
            <a:cxnSpLocks/>
            <a:endCxn id="20" idx="5"/>
          </p:cNvCxnSpPr>
          <p:nvPr>
            <p:custDataLst>
              <p:tags r:id="rId9"/>
            </p:custDataLst>
          </p:nvPr>
        </p:nvCxnSpPr>
        <p:spPr>
          <a:xfrm flipH="1" flipV="1">
            <a:off x="3542669" y="4189542"/>
            <a:ext cx="4759502" cy="6908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02EDC535-5FF0-40CE-ACE5-8A7EBF0F8AC6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203201" y="4880429"/>
            <a:ext cx="8721724" cy="1807029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Pour faire afficher tous les contrôles, appuyer sur la flèche ( </a:t>
            </a:r>
            <a:r>
              <a:rPr lang="fr-CA" b="1" dirty="0">
                <a:solidFill>
                  <a:schemeClr val="bg1">
                    <a:lumMod val="95000"/>
                  </a:schemeClr>
                </a:solidFill>
              </a:rPr>
              <a:t>&lt;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 ). Inversement, pour réduire la barre de contrôles, appuyer sur la flèche vers la droite ( </a:t>
            </a:r>
            <a:r>
              <a:rPr lang="fr-CA" b="1" dirty="0">
                <a:solidFill>
                  <a:schemeClr val="bg1">
                    <a:lumMod val="95000"/>
                  </a:schemeClr>
                </a:solidFill>
              </a:rPr>
              <a:t>&gt;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495303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A0C53CB-6D58-4229-BDA0-2A748C7B66E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Saisie vocale : dicter du texte</a:t>
            </a:r>
          </a:p>
        </p:txBody>
      </p:sp>
      <p:pic>
        <p:nvPicPr>
          <p:cNvPr id="4" name="Image 3" descr="Image montrant la Saisie vocale en cours">
            <a:extLst>
              <a:ext uri="{FF2B5EF4-FFF2-40B4-BE49-F238E27FC236}">
                <a16:creationId xmlns:a16="http://schemas.microsoft.com/office/drawing/2014/main" id="{F0B158DC-A711-4F46-81C3-E157AEB8BB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l="40150" t="63995" r="40349" b="11304"/>
          <a:stretch/>
        </p:blipFill>
        <p:spPr>
          <a:xfrm>
            <a:off x="3308070" y="5148262"/>
            <a:ext cx="1917071" cy="136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Image montrant «Appuyer pour interrompre» la saisie vocale">
            <a:extLst>
              <a:ext uri="{FF2B5EF4-FFF2-40B4-BE49-F238E27FC236}">
                <a16:creationId xmlns:a16="http://schemas.microsoft.com/office/drawing/2014/main" id="{4E1B4360-26EC-435B-BF24-6D3EFDC4F0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l="39516" t="63286" r="39223" b="11586"/>
          <a:stretch/>
        </p:blipFill>
        <p:spPr>
          <a:xfrm>
            <a:off x="7131880" y="5021942"/>
            <a:ext cx="2244350" cy="149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618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79714-D094-455F-A70B-0E99F924FCF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337800" cy="854967"/>
          </a:xfrm>
          <a:solidFill>
            <a:srgbClr val="FFFFC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fr-CA" b="1" dirty="0"/>
              <a:t>Activation de la Saisie vocale Google</a:t>
            </a:r>
          </a:p>
        </p:txBody>
      </p:sp>
      <p:pic>
        <p:nvPicPr>
          <p:cNvPr id="4" name="Espace réservé du contenu 3" descr="Image montrant où activer la Saisie vocale Google">
            <a:extLst>
              <a:ext uri="{FF2B5EF4-FFF2-40B4-BE49-F238E27FC236}">
                <a16:creationId xmlns:a16="http://schemas.microsoft.com/office/drawing/2014/main" id="{F9B77331-2D08-45C5-A970-1A733ADC9214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495" t="25723" r="57393" b="51084"/>
          <a:stretch/>
        </p:blipFill>
        <p:spPr>
          <a:xfrm>
            <a:off x="6623130" y="2955944"/>
            <a:ext cx="4552870" cy="3277962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968EF4-31B1-44E3-A94E-67132A39C7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8200" y="1490458"/>
            <a:ext cx="10337800" cy="12311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bg1">
                    <a:lumMod val="95000"/>
                  </a:schemeClr>
                </a:solidFill>
              </a:rPr>
              <a:t>Cette capsule sans parole en montre l’activation et le fonctionnement:</a:t>
            </a:r>
            <a:endParaRPr lang="fr-CA" sz="2800" dirty="0">
              <a:solidFill>
                <a:schemeClr val="bg1">
                  <a:lumMod val="95000"/>
                </a:schemeClr>
              </a:solidFill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CA" sz="2800" dirty="0">
                <a:solidFill>
                  <a:srgbClr val="00B0F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https://www.youtube.com/watch?v=jTB0vf9wb-A</a:t>
            </a:r>
            <a:endParaRPr lang="fr-CA" sz="2800" dirty="0">
              <a:solidFill>
                <a:srgbClr val="00B0F0"/>
              </a:solidFill>
            </a:endParaRPr>
          </a:p>
          <a:p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BE118-0253-4A7D-A716-FB460FCCB6C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67151" y="3129354"/>
            <a:ext cx="4372429" cy="24314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fr-CA" sz="3200" b="1" spc="20" dirty="0">
                <a:solidFill>
                  <a:schemeClr val="bg1">
                    <a:lumMod val="95000"/>
                  </a:schemeClr>
                </a:solidFill>
              </a:rPr>
              <a:t>      Paramètres</a:t>
            </a:r>
            <a:r>
              <a:rPr lang="fr-CA" sz="3200" spc="2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400" spc="2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CA" sz="2400" i="1" spc="20" dirty="0">
                <a:solidFill>
                  <a:schemeClr val="bg1">
                    <a:lumMod val="95000"/>
                  </a:schemeClr>
                </a:solidFill>
              </a:rPr>
              <a:t>Gestion globale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400" spc="20" dirty="0">
                <a:solidFill>
                  <a:schemeClr val="bg1">
                    <a:lumMod val="95000"/>
                  </a:schemeClr>
                </a:solidFill>
              </a:rPr>
              <a:t> Langue et saisie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400" spc="20" dirty="0">
                <a:solidFill>
                  <a:schemeClr val="bg1">
                    <a:lumMod val="95000"/>
                  </a:schemeClr>
                </a:solidFill>
              </a:rPr>
              <a:t> Clavier à l’écran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400" spc="20" dirty="0">
                <a:solidFill>
                  <a:schemeClr val="bg1">
                    <a:lumMod val="95000"/>
                  </a:schemeClr>
                </a:solidFill>
              </a:rPr>
              <a:t> Gestion des claviers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400" spc="20" dirty="0">
                <a:solidFill>
                  <a:schemeClr val="bg1">
                    <a:lumMod val="95000"/>
                  </a:schemeClr>
                </a:solidFill>
              </a:rPr>
              <a:t> Activer </a:t>
            </a:r>
            <a:r>
              <a:rPr lang="fr-CA" sz="2400" b="1" spc="20" dirty="0">
                <a:solidFill>
                  <a:schemeClr val="bg1">
                    <a:lumMod val="95000"/>
                  </a:schemeClr>
                </a:solidFill>
              </a:rPr>
              <a:t>Saisie vocale Google</a:t>
            </a:r>
            <a:endParaRPr lang="fr-CA" sz="2400" spc="2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07E6181D-9C73-47FC-ACFC-DA91E2EA8F1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400069" y="3223854"/>
            <a:ext cx="478290" cy="4993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E5B4B37-65B6-4A72-A69C-D9F899B3BE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9476" y="5968579"/>
            <a:ext cx="1081304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CA" sz="2400" dirty="0"/>
              <a:t>NOTE :Pour certains téléphones, il est possible d’utiliser la saisie vocale Samsung, mais celle de Google semble plus efficace.</a:t>
            </a:r>
          </a:p>
        </p:txBody>
      </p:sp>
    </p:spTree>
    <p:extLst>
      <p:ext uri="{BB962C8B-B14F-4D97-AF65-F5344CB8AC3E}">
        <p14:creationId xmlns:p14="http://schemas.microsoft.com/office/powerpoint/2010/main" val="245593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58947-9576-4030-9939-840E64FE6EC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2723" y="120710"/>
            <a:ext cx="7195458" cy="1033899"/>
          </a:xfr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CA" dirty="0"/>
              <a:t>Saisie vocale : dicter du 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1F8969-D2AE-4D69-9BA7-342AC8FAE01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54754" y="1394650"/>
            <a:ext cx="6574477" cy="2396864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pPr marL="87313" indent="0">
              <a:lnSpc>
                <a:spcPct val="120000"/>
              </a:lnSpc>
              <a:buNone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Assurez-vous que le clavier </a:t>
            </a: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Saisie Vocale Google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est effectivement coché pour indiquer à Android que vous souhaitez saisir du texte en dictant.</a:t>
            </a:r>
          </a:p>
        </p:txBody>
      </p:sp>
      <p:pic>
        <p:nvPicPr>
          <p:cNvPr id="6" name="Image 5" descr="Image montrant le micro">
            <a:extLst>
              <a:ext uri="{FF2B5EF4-FFF2-40B4-BE49-F238E27FC236}">
                <a16:creationId xmlns:a16="http://schemas.microsoft.com/office/drawing/2014/main" id="{0CBD4A91-2E0E-4C60-AC61-BA88372014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1" y="4439518"/>
            <a:ext cx="3205759" cy="1831862"/>
          </a:xfrm>
          <a:prstGeom prst="rect">
            <a:avLst/>
          </a:prstGeom>
        </p:spPr>
      </p:pic>
      <p:pic>
        <p:nvPicPr>
          <p:cNvPr id="8" name="Image 7" descr="Image montrant la saisie vocale en cours">
            <a:extLst>
              <a:ext uri="{FF2B5EF4-FFF2-40B4-BE49-F238E27FC236}">
                <a16:creationId xmlns:a16="http://schemas.microsoft.com/office/drawing/2014/main" id="{5B9025A8-58AE-47C2-AF62-12CC6C0F65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09" y="4589492"/>
            <a:ext cx="2750955" cy="1833970"/>
          </a:xfrm>
          <a:prstGeom prst="rect">
            <a:avLst/>
          </a:prstGeom>
        </p:spPr>
      </p:pic>
      <p:pic>
        <p:nvPicPr>
          <p:cNvPr id="11" name="Espace réservé du contenu 3" descr="Image montrant où activer la Saisie vocale Google">
            <a:extLst>
              <a:ext uri="{FF2B5EF4-FFF2-40B4-BE49-F238E27FC236}">
                <a16:creationId xmlns:a16="http://schemas.microsoft.com/office/drawing/2014/main" id="{7663E58B-E03B-4686-8398-A1624FBC112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495" t="25723" r="57393" b="51084"/>
          <a:stretch/>
        </p:blipFill>
        <p:spPr>
          <a:xfrm>
            <a:off x="8026894" y="1273514"/>
            <a:ext cx="3740564" cy="269312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FAFFE4-A3CD-4E9A-BB00-57D3EF6BA1D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432461" y="4721647"/>
            <a:ext cx="2750954" cy="12003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Un écran indique que la saisie vocale est en cours.</a:t>
            </a:r>
            <a:endParaRPr lang="fr-CA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61FA72-D90E-4F08-B73D-306708EBADE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32723" y="4439518"/>
            <a:ext cx="2408877" cy="183556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Un icône de micro apparait au bas du clavier.</a:t>
            </a:r>
          </a:p>
          <a:p>
            <a:pPr>
              <a:lnSpc>
                <a:spcPct val="120000"/>
              </a:lnSpc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Appuyer et dicter.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7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58964-3B26-4D2A-BB11-8E2221D9673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0486" y="169408"/>
            <a:ext cx="10617200" cy="1325563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r-CA" dirty="0"/>
              <a:t>Voici les outils proposés dans ce document: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941F5-E885-488F-9BC4-B0294496F11C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0486" y="1690688"/>
            <a:ext cx="10515600" cy="4997904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fr-CA" sz="3200" dirty="0">
                <a:solidFill>
                  <a:schemeClr val="bg1"/>
                </a:solidFill>
                <a:hlinkClick r:id="rId4" action="ppaction://hlinksldjump"/>
              </a:rPr>
              <a:t>Outils d’accessibilité Android </a:t>
            </a:r>
            <a:r>
              <a:rPr lang="fr-CA" sz="3200" dirty="0">
                <a:solidFill>
                  <a:schemeClr val="bg1"/>
                </a:solidFill>
                <a:sym typeface="Wingdings" panose="05000000000000000000" pitchFamily="2" charset="2"/>
                <a:hlinkClick r:id="rId4" action="ppaction://hlinksldjump"/>
              </a:rPr>
              <a:t> à télécharger</a:t>
            </a:r>
            <a:r>
              <a:rPr lang="fr-CA" sz="32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endParaRPr lang="fr-CA" sz="3200" dirty="0">
              <a:solidFill>
                <a:schemeClr val="bg1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fr-CA" sz="3200" dirty="0">
                <a:solidFill>
                  <a:schemeClr val="bg1"/>
                </a:solidFill>
                <a:hlinkClick r:id="rId5" action="ppaction://hlinksldjump"/>
              </a:rPr>
              <a:t>Lecture à haute voix  </a:t>
            </a:r>
            <a:r>
              <a:rPr lang="fr-CA" sz="3200" dirty="0">
                <a:solidFill>
                  <a:schemeClr val="bg1"/>
                </a:solidFill>
                <a:sym typeface="Wingdings" panose="05000000000000000000" pitchFamily="2" charset="2"/>
                <a:hlinkClick r:id="rId5" action="ppaction://hlinksldjump"/>
              </a:rPr>
              <a:t></a:t>
            </a:r>
            <a:r>
              <a:rPr lang="fr-CA" sz="3200" dirty="0">
                <a:solidFill>
                  <a:schemeClr val="bg1"/>
                </a:solidFill>
                <a:hlinkClick r:id="rId5" action="ppaction://hlinksldjump"/>
              </a:rPr>
              <a:t>Sélectionner pour prononcer</a:t>
            </a:r>
            <a:endParaRPr lang="fr-CA" sz="3200" dirty="0">
              <a:solidFill>
                <a:schemeClr val="bg1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fr-CA" sz="3200" dirty="0">
                <a:solidFill>
                  <a:schemeClr val="bg1"/>
                </a:solidFill>
                <a:hlinkClick r:id="rId6" action="ppaction://hlinksldjump"/>
              </a:rPr>
              <a:t>Saisie vocale </a:t>
            </a:r>
            <a:r>
              <a:rPr lang="fr-CA" sz="3200" dirty="0">
                <a:solidFill>
                  <a:schemeClr val="bg1"/>
                </a:solidFill>
                <a:sym typeface="Wingdings" panose="05000000000000000000" pitchFamily="2" charset="2"/>
                <a:hlinkClick r:id="rId6" action="ppaction://hlinksldjump"/>
              </a:rPr>
              <a:t> Dicter du texte</a:t>
            </a:r>
            <a:endParaRPr lang="fr-CA" sz="3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769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4E0C58-1B16-4092-98EE-A2716AEAF3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17016" y="1836974"/>
            <a:ext cx="63548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CA" sz="3200" dirty="0">
                <a:hlinkClick r:id="rId7"/>
              </a:rPr>
              <a:t>https://youtu.be/QkU1W5iWWcY</a:t>
            </a:r>
            <a:endParaRPr lang="fr-CA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E93350-2289-4A49-984B-4D60CE78CF8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50846" y="3016626"/>
            <a:ext cx="4443554" cy="31085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600" b="1" spc="20" dirty="0">
                <a:solidFill>
                  <a:schemeClr val="bg1">
                    <a:lumMod val="95000"/>
                  </a:schemeClr>
                </a:solidFill>
              </a:rPr>
              <a:t>Settings</a:t>
            </a:r>
            <a:r>
              <a:rPr lang="en-US" sz="3200" spc="2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i="1" spc="20" dirty="0">
                <a:solidFill>
                  <a:schemeClr val="bg1">
                    <a:lumMod val="95000"/>
                  </a:schemeClr>
                </a:solidFill>
              </a:rPr>
              <a:t>Additional settings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spc="20" dirty="0">
                <a:solidFill>
                  <a:schemeClr val="bg1">
                    <a:lumMod val="95000"/>
                  </a:schemeClr>
                </a:solidFill>
              </a:rPr>
              <a:t> Languages &amp; Input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spc="20" dirty="0">
                <a:solidFill>
                  <a:schemeClr val="bg1">
                    <a:lumMod val="95000"/>
                  </a:schemeClr>
                </a:solidFill>
              </a:rPr>
              <a:t> Current keyboard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spc="20" dirty="0">
                <a:solidFill>
                  <a:schemeClr val="bg1">
                    <a:lumMod val="95000"/>
                  </a:schemeClr>
                </a:solidFill>
              </a:rPr>
              <a:t> Manage keyboards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spc="20" dirty="0">
                <a:solidFill>
                  <a:schemeClr val="bg1">
                    <a:lumMod val="95000"/>
                  </a:schemeClr>
                </a:solidFill>
              </a:rPr>
              <a:t> Google Voice Typing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F30F84C1-7356-408D-8D00-E7A975FF67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655707" y="3722055"/>
            <a:ext cx="624114" cy="449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8B34AA-CB3E-4361-97AA-A45BD23AB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17015" y="465192"/>
            <a:ext cx="10515600" cy="1074344"/>
          </a:xfr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fr-CA" dirty="0"/>
              <a:t>Démarche en anglais</a:t>
            </a:r>
          </a:p>
        </p:txBody>
      </p:sp>
      <p:pic>
        <p:nvPicPr>
          <p:cNvPr id="16" name="Image 15" descr="Image montrant les ajustements posibles (Manage keyboards)">
            <a:extLst>
              <a:ext uri="{FF2B5EF4-FFF2-40B4-BE49-F238E27FC236}">
                <a16:creationId xmlns:a16="http://schemas.microsoft.com/office/drawing/2014/main" id="{9C2AF29D-A708-479E-A05F-945A0C9226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"/>
          <a:stretch/>
        </p:blipFill>
        <p:spPr>
          <a:xfrm>
            <a:off x="7673521" y="1698172"/>
            <a:ext cx="3477110" cy="53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73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montrant où sélectionner Select to Speak">
            <a:extLst>
              <a:ext uri="{FF2B5EF4-FFF2-40B4-BE49-F238E27FC236}">
                <a16:creationId xmlns:a16="http://schemas.microsoft.com/office/drawing/2014/main" id="{187E2295-D603-4C4A-8BCD-CC16CF8F5B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/>
          <a:srcRect l="43571" t="29831" r="40476" b="19562"/>
          <a:stretch/>
        </p:blipFill>
        <p:spPr>
          <a:xfrm>
            <a:off x="8824035" y="1314872"/>
            <a:ext cx="3048000" cy="5355204"/>
          </a:xfrm>
          <a:prstGeom prst="rect">
            <a:avLst/>
          </a:prstGeom>
        </p:spPr>
      </p:pic>
      <p:pic>
        <p:nvPicPr>
          <p:cNvPr id="7" name="Image 6" descr="Image montrant les réglages (en anglais)">
            <a:extLst>
              <a:ext uri="{FF2B5EF4-FFF2-40B4-BE49-F238E27FC236}">
                <a16:creationId xmlns:a16="http://schemas.microsoft.com/office/drawing/2014/main" id="{2BD07265-C9ED-40E8-B09E-38ECCE5BAC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1"/>
          <a:stretch/>
        </p:blipFill>
        <p:spPr>
          <a:xfrm>
            <a:off x="273327" y="391886"/>
            <a:ext cx="3198031" cy="529771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Image 8" descr="Image montrant où sélectionner Text-to-speech">
            <a:extLst>
              <a:ext uri="{FF2B5EF4-FFF2-40B4-BE49-F238E27FC236}">
                <a16:creationId xmlns:a16="http://schemas.microsoft.com/office/drawing/2014/main" id="{5371D066-6746-46F3-A5DF-31A805C589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02"/>
          <a:stretch/>
        </p:blipFill>
        <p:spPr>
          <a:xfrm>
            <a:off x="3951473" y="1314872"/>
            <a:ext cx="3444774" cy="550321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642B07-E1E8-4F28-B219-A08D351D753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3327" y="3603552"/>
            <a:ext cx="3198031" cy="6966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4E5D4-7D03-4D6F-A3F0-EE573850909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951473" y="3433009"/>
            <a:ext cx="3198031" cy="6966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8315476-DE4B-455A-8042-49E92B60E534}"/>
              </a:ext>
            </a:extLst>
          </p:cNvPr>
          <p:cNvCxnSpPr>
            <a:cxnSpLocks/>
            <a:endCxn id="12" idx="1"/>
          </p:cNvCxnSpPr>
          <p:nvPr>
            <p:custDataLst>
              <p:tags r:id="rId6"/>
            </p:custDataLst>
          </p:nvPr>
        </p:nvCxnSpPr>
        <p:spPr>
          <a:xfrm flipV="1">
            <a:off x="3205210" y="3781352"/>
            <a:ext cx="746263" cy="348343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AF14C16-56EA-4EB2-97C4-3CFBF8B01AE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464824" y="3341942"/>
            <a:ext cx="85389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800" dirty="0"/>
              <a:t>OU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F04680A-0B8C-41F4-AF0E-19A31F7192C8}"/>
              </a:ext>
            </a:extLst>
          </p:cNvPr>
          <p:cNvCxnSpPr>
            <a:cxnSpLocks/>
            <a:stCxn id="16" idx="3"/>
          </p:cNvCxnSpPr>
          <p:nvPr>
            <p:custDataLst>
              <p:tags r:id="rId8"/>
            </p:custDataLst>
          </p:nvPr>
        </p:nvCxnSpPr>
        <p:spPr>
          <a:xfrm flipV="1">
            <a:off x="8318721" y="2191657"/>
            <a:ext cx="595705" cy="1411895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637334E-525D-4BA0-A67B-1CD1B5C93E5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914426" y="4300238"/>
            <a:ext cx="2867218" cy="69668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1F0CB24-69F7-4B85-A8BA-0072A8D8B0A9}"/>
              </a:ext>
            </a:extLst>
          </p:cNvPr>
          <p:cNvCxnSpPr>
            <a:cxnSpLocks/>
            <a:stCxn id="16" idx="3"/>
          </p:cNvCxnSpPr>
          <p:nvPr>
            <p:custDataLst>
              <p:tags r:id="rId10"/>
            </p:custDataLst>
          </p:nvPr>
        </p:nvCxnSpPr>
        <p:spPr>
          <a:xfrm>
            <a:off x="8318721" y="3603552"/>
            <a:ext cx="511592" cy="1280535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421918FB-1492-4B48-AB31-633631C0FCC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701145" y="246064"/>
            <a:ext cx="793931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CA" sz="2800" dirty="0"/>
              <a:t>L’endroit où trouver cette fonction peut varier d’un téléphone à l’autre.</a:t>
            </a:r>
          </a:p>
        </p:txBody>
      </p:sp>
    </p:spTree>
    <p:extLst>
      <p:ext uri="{BB962C8B-B14F-4D97-AF65-F5344CB8AC3E}">
        <p14:creationId xmlns:p14="http://schemas.microsoft.com/office/powerpoint/2010/main" val="329902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7B7F59-CF4D-4E6B-ADC1-0A0D6CF5E6B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1122" y="87028"/>
            <a:ext cx="3216135" cy="1507993"/>
          </a:xfr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r-CA" dirty="0"/>
              <a:t>Configurer</a:t>
            </a:r>
          </a:p>
        </p:txBody>
      </p:sp>
      <p:pic>
        <p:nvPicPr>
          <p:cNvPr id="16" name="Image 15" descr="Image montrant les ajustements pour Google Voice">
            <a:extLst>
              <a:ext uri="{FF2B5EF4-FFF2-40B4-BE49-F238E27FC236}">
                <a16:creationId xmlns:a16="http://schemas.microsoft.com/office/drawing/2014/main" id="{E0D735C7-AAFB-4470-971C-83C909186E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50219"/>
          <a:stretch/>
        </p:blipFill>
        <p:spPr>
          <a:xfrm>
            <a:off x="6247179" y="515257"/>
            <a:ext cx="3709621" cy="582748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FE72A0A-6719-4FEB-855A-75580692854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610992" y="6492874"/>
            <a:ext cx="638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hlinkClick r:id="rId9" tooltip="https://stileex.xyz/assistant-vocal/"/>
              </a:rPr>
              <a:t>Cette photo</a:t>
            </a:r>
            <a:r>
              <a:rPr lang="fr-CA" sz="1400" dirty="0"/>
              <a:t> par Auteur inconnu est soumise à la licence </a:t>
            </a:r>
            <a:r>
              <a:rPr lang="fr-CA" sz="1400" dirty="0">
                <a:hlinkClick r:id="rId10" tooltip="https://creativecommons.org/licenses/by/3.0/"/>
              </a:rPr>
              <a:t>CC BY</a:t>
            </a:r>
            <a:endParaRPr lang="fr-CA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B39D80B-68C0-4225-AC04-838DBB70A1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6574" y="1874322"/>
            <a:ext cx="4565644" cy="40934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2600" dirty="0">
                <a:solidFill>
                  <a:schemeClr val="bg1">
                    <a:lumMod val="95000"/>
                  </a:schemeClr>
                </a:solidFill>
              </a:rPr>
              <a:t>Dans </a:t>
            </a:r>
            <a:r>
              <a:rPr lang="fr-CA" sz="2600" b="1" spc="20" dirty="0">
                <a:solidFill>
                  <a:schemeClr val="bg1">
                    <a:lumMod val="95000"/>
                  </a:schemeClr>
                </a:solidFill>
              </a:rPr>
              <a:t>Google Voice</a:t>
            </a:r>
            <a:r>
              <a:rPr lang="fr-CA" sz="2600" dirty="0">
                <a:solidFill>
                  <a:schemeClr val="bg1">
                    <a:lumMod val="95000"/>
                  </a:schemeClr>
                </a:solidFill>
              </a:rPr>
              <a:t>, choisir les langues désirées.</a:t>
            </a:r>
          </a:p>
          <a:p>
            <a:endParaRPr lang="fr-CA" sz="2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CA" sz="2600" dirty="0">
                <a:solidFill>
                  <a:schemeClr val="bg1">
                    <a:lumMod val="95000"/>
                  </a:schemeClr>
                </a:solidFill>
              </a:rPr>
              <a:t>Si on veut pouvoir utiliser la reconnaissance vocale hors connexion, on peut télécharger un  module pour chacune des langues que l’on désire employer. Sinon, il faut utiliser le Wifi ou ses données.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71D8CFF-E9F2-42AA-AB6C-55811AF759F6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4920343" y="1872343"/>
            <a:ext cx="1326836" cy="3918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E665613-B902-4C56-9476-07A39BDD18C0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V="1">
            <a:off x="4989575" y="4230915"/>
            <a:ext cx="1257604" cy="2177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92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FA85C-AB3A-4350-9BE6-7AB884D2E753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13164" y="406400"/>
            <a:ext cx="9144000" cy="1214582"/>
          </a:xfrm>
        </p:spPr>
        <p:txBody>
          <a:bodyPr>
            <a:normAutofit/>
          </a:bodyPr>
          <a:lstStyle/>
          <a:p>
            <a:r>
              <a:rPr lang="fr-CA" dirty="0"/>
              <a:t>Suite d’accessibilité Android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13BCC1-B6E9-4568-99FA-5C7CBC706804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15257" y="3897312"/>
            <a:ext cx="11161485" cy="270691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CA" sz="3200" dirty="0">
                <a:solidFill>
                  <a:schemeClr val="bg1"/>
                </a:solidFill>
              </a:rPr>
              <a:t>La suite </a:t>
            </a:r>
            <a:r>
              <a:rPr lang="fr-CA" sz="3200" b="1" dirty="0">
                <a:solidFill>
                  <a:schemeClr val="bg1"/>
                </a:solidFill>
              </a:rPr>
              <a:t>Outils d’accessibilité Android </a:t>
            </a:r>
          </a:p>
          <a:p>
            <a:pPr>
              <a:lnSpc>
                <a:spcPct val="150000"/>
              </a:lnSpc>
            </a:pPr>
            <a:r>
              <a:rPr lang="fr-CA" sz="1900" dirty="0">
                <a:solidFill>
                  <a:schemeClr val="bg1"/>
                </a:solidFill>
              </a:rPr>
              <a:t>OU</a:t>
            </a:r>
            <a:r>
              <a:rPr lang="fr-CA" sz="3200" i="1" dirty="0">
                <a:solidFill>
                  <a:schemeClr val="bg1"/>
                </a:solidFill>
              </a:rPr>
              <a:t> Android Accessibility Suite</a:t>
            </a:r>
          </a:p>
          <a:p>
            <a:pPr>
              <a:lnSpc>
                <a:spcPct val="150000"/>
              </a:lnSpc>
            </a:pPr>
            <a:r>
              <a:rPr lang="fr-CA" sz="3200" dirty="0">
                <a:solidFill>
                  <a:schemeClr val="bg1"/>
                </a:solidFill>
              </a:rPr>
              <a:t>rend le téléphone encore plus accessible.</a:t>
            </a:r>
            <a:endParaRPr lang="fr-CA" sz="2800" dirty="0">
              <a:solidFill>
                <a:schemeClr val="bg1"/>
              </a:solidFill>
            </a:endParaRPr>
          </a:p>
        </p:txBody>
      </p:sp>
      <p:pic>
        <p:nvPicPr>
          <p:cNvPr id="6" name="Image 5" descr="Image montrant le nom et l'icône de la suite ">
            <a:extLst>
              <a:ext uri="{FF2B5EF4-FFF2-40B4-BE49-F238E27FC236}">
                <a16:creationId xmlns:a16="http://schemas.microsoft.com/office/drawing/2014/main" id="{C69CA068-C8B4-4BA1-B83D-98ACBE7794E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39" y="1955800"/>
            <a:ext cx="5353050" cy="1676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9A3AACD9-C68B-44FF-B9D5-0742B95C2E1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/>
              <a:t>Pour accroitre l’accessibilité</a:t>
            </a:r>
          </a:p>
        </p:txBody>
      </p:sp>
    </p:spTree>
    <p:extLst>
      <p:ext uri="{BB962C8B-B14F-4D97-AF65-F5344CB8AC3E}">
        <p14:creationId xmlns:p14="http://schemas.microsoft.com/office/powerpoint/2010/main" val="386987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01DFA-0806-4621-8297-D363F3CA607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82171" y="309335"/>
            <a:ext cx="11194143" cy="1325563"/>
          </a:xfr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fr-CA" sz="3600" dirty="0">
                <a:latin typeface="+mn-lt"/>
                <a:ea typeface="Segoe UI Emoji" panose="020B0502040204020203" pitchFamily="34" charset="0"/>
              </a:rPr>
              <a:t>Chercher «</a:t>
            </a:r>
            <a:r>
              <a:rPr lang="fr-CA" sz="3600" dirty="0">
                <a:solidFill>
                  <a:srgbClr val="002060"/>
                </a:solidFill>
                <a:latin typeface="+mn-lt"/>
                <a:ea typeface="Segoe UI Emoji" panose="020B0502040204020203" pitchFamily="34" charset="0"/>
              </a:rPr>
              <a:t>accessibilité»</a:t>
            </a:r>
            <a:r>
              <a:rPr lang="fr-CA" sz="3600" dirty="0">
                <a:latin typeface="+mn-lt"/>
                <a:ea typeface="Segoe UI Emoji" panose="020B0502040204020203" pitchFamily="34" charset="0"/>
              </a:rPr>
              <a:t> dans le Play Store et télécharger les </a:t>
            </a:r>
            <a:r>
              <a:rPr lang="fr-CA" sz="3600" b="1" dirty="0">
                <a:latin typeface="+mn-lt"/>
                <a:ea typeface="Segoe UI Emoji" panose="020B0502040204020203" pitchFamily="34" charset="0"/>
              </a:rPr>
              <a:t>Outils d’accessibilité Android.</a:t>
            </a:r>
          </a:p>
        </p:txBody>
      </p:sp>
      <p:pic>
        <p:nvPicPr>
          <p:cNvPr id="4" name="Espace réservé du contenu 3" descr="Image montrant le choix à faire sur le Play Store">
            <a:extLst>
              <a:ext uri="{FF2B5EF4-FFF2-40B4-BE49-F238E27FC236}">
                <a16:creationId xmlns:a16="http://schemas.microsoft.com/office/drawing/2014/main" id="{E05D8E89-B65C-4329-819F-3034385689F6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 rotWithShape="1">
          <a:blip r:embed="rId6"/>
          <a:srcRect r="33566" b="30099"/>
          <a:stretch/>
        </p:blipFill>
        <p:spPr>
          <a:xfrm>
            <a:off x="2313158" y="2073049"/>
            <a:ext cx="7565683" cy="4475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6030467A-397F-445B-B7AD-5607D0CA7C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91851" y="3574142"/>
            <a:ext cx="1291771" cy="841829"/>
          </a:xfrm>
          <a:prstGeom prst="rightArrow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BCB012-C3E1-42E7-A69D-397A7F3D91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72229" y="3429000"/>
            <a:ext cx="3323771" cy="29194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8339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age montrant la suite sur Google">
            <a:extLst>
              <a:ext uri="{FF2B5EF4-FFF2-40B4-BE49-F238E27FC236}">
                <a16:creationId xmlns:a16="http://schemas.microsoft.com/office/drawing/2014/main" id="{AE6BB60B-CCBB-45DC-B3CD-D163B6E2C7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3"/>
          <a:stretch/>
        </p:blipFill>
        <p:spPr>
          <a:xfrm>
            <a:off x="7326803" y="1805677"/>
            <a:ext cx="4491269" cy="505232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F174BE6-C41A-4F85-8762-03B0AD6A81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3143" y="2714172"/>
            <a:ext cx="5887554" cy="347787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chemeClr val="bg1">
                    <a:lumMod val="95000"/>
                  </a:schemeClr>
                </a:solidFill>
              </a:rPr>
              <a:t> En anglais, cela s’appelle</a:t>
            </a:r>
          </a:p>
          <a:p>
            <a:endParaRPr lang="fr-CA" sz="2800" b="1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CA" sz="2800" b="1" i="1" dirty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fr-CA" sz="3600" b="1" i="1" dirty="0">
                <a:solidFill>
                  <a:schemeClr val="bg1">
                    <a:lumMod val="95000"/>
                  </a:schemeClr>
                </a:solidFill>
              </a:rPr>
              <a:t>Android Accessibility Suite</a:t>
            </a:r>
            <a:endParaRPr lang="fr-CA" sz="3200" b="1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fr-CA" sz="2400" b="1" i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CA" sz="2800" dirty="0">
                <a:solidFill>
                  <a:schemeClr val="bg1">
                    <a:lumMod val="95000"/>
                  </a:schemeClr>
                </a:solidFill>
              </a:rPr>
              <a:t>Le symbole vous confirmera qu’il s’agit bien du complément offert par Google</a:t>
            </a:r>
            <a:r>
              <a:rPr lang="fr-CA" sz="2800" dirty="0">
                <a:solidFill>
                  <a:schemeClr val="bg1"/>
                </a:solidFill>
              </a:rPr>
              <a:t>.</a:t>
            </a:r>
            <a:endParaRPr lang="fr-CA" sz="2400" dirty="0">
              <a:solidFill>
                <a:schemeClr val="bg1"/>
              </a:solidFill>
            </a:endParaRPr>
          </a:p>
          <a:p>
            <a:endParaRPr lang="fr-CA" b="1" i="1" dirty="0">
              <a:solidFill>
                <a:schemeClr val="bg1"/>
              </a:solidFill>
            </a:endParaRPr>
          </a:p>
          <a:p>
            <a:endParaRPr lang="fr-CA" i="1" dirty="0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0DAA5D9-2BD9-476F-9104-FF84F9D78F0D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6226629" y="3341916"/>
            <a:ext cx="1245317" cy="576941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cône d'accessibilité">
            <a:extLst>
              <a:ext uri="{FF2B5EF4-FFF2-40B4-BE49-F238E27FC236}">
                <a16:creationId xmlns:a16="http://schemas.microsoft.com/office/drawing/2014/main" id="{9D3D74D7-AA7E-4A92-9A95-95F8F087B46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47" y="301171"/>
            <a:ext cx="1598840" cy="159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247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age montrant un doigt qui pointe vers les options du téléphone">
            <a:extLst>
              <a:ext uri="{FF2B5EF4-FFF2-40B4-BE49-F238E27FC236}">
                <a16:creationId xmlns:a16="http://schemas.microsoft.com/office/drawing/2014/main" id="{12BE0654-A569-435C-B949-DEC48DD6EA9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248" t="8178" r="17163" b="21019"/>
          <a:stretch/>
        </p:blipFill>
        <p:spPr>
          <a:xfrm>
            <a:off x="1683656" y="1938183"/>
            <a:ext cx="5123544" cy="478896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50F036-D6F1-4B8F-826E-286791225A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779656" y="3699215"/>
            <a:ext cx="3643086" cy="1592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solidFill>
                  <a:schemeClr val="tx1"/>
                </a:solidFill>
              </a:rPr>
              <a:t>Capture d’écran tirée de la vidéo </a:t>
            </a:r>
            <a:r>
              <a:rPr lang="fr-CA" dirty="0">
                <a:hlinkClick r:id="rId7"/>
              </a:rPr>
              <a:t>https://www.youtube.com/watch?v=LqQ9yr2DciU</a:t>
            </a:r>
            <a:endParaRPr lang="fr-CA" dirty="0"/>
          </a:p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626136-8F60-41F5-87E1-7A60DE361367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199" y="261709"/>
            <a:ext cx="10584543" cy="182834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CA" dirty="0">
                <a:latin typeface="+mn-lt"/>
              </a:rPr>
              <a:t>Une fois la suite installée, aller dans </a:t>
            </a:r>
            <a:br>
              <a:rPr lang="fr-CA" dirty="0">
                <a:latin typeface="+mn-lt"/>
              </a:rPr>
            </a:br>
            <a:r>
              <a:rPr lang="fr-CA" dirty="0">
                <a:latin typeface="+mn-lt"/>
              </a:rPr>
              <a:t>  </a:t>
            </a:r>
            <a:r>
              <a:rPr lang="fr-CA" b="1" dirty="0">
                <a:latin typeface="+mn-lt"/>
              </a:rPr>
              <a:t>Réglages</a:t>
            </a:r>
            <a:r>
              <a:rPr lang="fr-CA" dirty="0">
                <a:latin typeface="+mn-lt"/>
              </a:rPr>
              <a:t> &gt; Accessibilité &gt; </a:t>
            </a:r>
            <a:r>
              <a:rPr lang="fr-CA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Services installés 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fr-CA" dirty="0">
                <a:latin typeface="+mn-lt"/>
              </a:rPr>
              <a:t>pour y activer ce qui pourrait vous servir.</a:t>
            </a:r>
          </a:p>
        </p:txBody>
      </p:sp>
    </p:spTree>
    <p:extLst>
      <p:ext uri="{BB962C8B-B14F-4D97-AF65-F5344CB8AC3E}">
        <p14:creationId xmlns:p14="http://schemas.microsoft.com/office/powerpoint/2010/main" val="197059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44DC9A-09ED-4592-BEBB-C76A2550826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fr-CA" dirty="0"/>
              <a:t>Faire lire à haute voix avec « Sélectionner pour prononcer»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BC6CED-CAE2-445E-8AF3-34388CDE704C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7115629" cy="4667250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1100" dirty="0"/>
          </a:p>
          <a:p>
            <a:pPr marL="261938" indent="0">
              <a:lnSpc>
                <a:spcPct val="150000"/>
              </a:lnSpc>
              <a:buNone/>
            </a:pP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Dépendant de votre version d’Android, vous pourrez soit trouver cette fonction dans les</a:t>
            </a:r>
            <a:r>
              <a:rPr lang="fr-CA" b="1" dirty="0">
                <a:solidFill>
                  <a:schemeClr val="bg1">
                    <a:lumMod val="95000"/>
                  </a:schemeClr>
                </a:solidFill>
              </a:rPr>
              <a:t> Réglages généraux 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fr-CA" b="1" dirty="0">
                <a:solidFill>
                  <a:schemeClr val="accent2">
                    <a:lumMod val="50000"/>
                  </a:schemeClr>
                </a:solidFill>
              </a:rPr>
              <a:t>General management</a:t>
            </a:r>
            <a:r>
              <a:rPr lang="fr-CA" dirty="0"/>
              <a:t>)</a:t>
            </a:r>
            <a:r>
              <a:rPr lang="fr-CA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ou dans les </a:t>
            </a:r>
            <a:r>
              <a:rPr lang="fr-CA" b="1" dirty="0">
                <a:solidFill>
                  <a:schemeClr val="bg1">
                    <a:lumMod val="95000"/>
                  </a:schemeClr>
                </a:solidFill>
              </a:rPr>
              <a:t>Services installés </a:t>
            </a:r>
            <a:r>
              <a:rPr lang="fr-CA" dirty="0">
                <a:solidFill>
                  <a:schemeClr val="bg1"/>
                </a:solidFill>
              </a:rPr>
              <a:t>(</a:t>
            </a:r>
            <a:r>
              <a:rPr lang="fr-CA" b="1" dirty="0" err="1">
                <a:solidFill>
                  <a:schemeClr val="accent2">
                    <a:lumMod val="50000"/>
                  </a:schemeClr>
                </a:solidFill>
              </a:rPr>
              <a:t>Installed</a:t>
            </a:r>
            <a:r>
              <a:rPr lang="fr-CA" b="1" dirty="0">
                <a:solidFill>
                  <a:schemeClr val="accent2">
                    <a:lumMod val="50000"/>
                  </a:schemeClr>
                </a:solidFill>
              </a:rPr>
              <a:t> services/ </a:t>
            </a:r>
            <a:r>
              <a:rPr lang="fr-CA" b="1" dirty="0" err="1">
                <a:solidFill>
                  <a:schemeClr val="accent2">
                    <a:lumMod val="50000"/>
                  </a:schemeClr>
                </a:solidFill>
              </a:rPr>
              <a:t>Installed</a:t>
            </a:r>
            <a:r>
              <a:rPr lang="fr-CA" b="1" dirty="0">
                <a:solidFill>
                  <a:schemeClr val="accent2">
                    <a:lumMod val="50000"/>
                  </a:schemeClr>
                </a:solidFill>
              </a:rPr>
              <a:t> apps</a:t>
            </a:r>
            <a:r>
              <a:rPr lang="fr-CA" dirty="0">
                <a:solidFill>
                  <a:schemeClr val="bg1"/>
                </a:solidFill>
              </a:rPr>
              <a:t>)</a:t>
            </a:r>
            <a:r>
              <a:rPr lang="fr-CA" b="1" dirty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fr-CA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fr-CA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 descr="Image montrant la fonction Sélectionner pour prononcer en marche">
            <a:extLst>
              <a:ext uri="{FF2B5EF4-FFF2-40B4-BE49-F238E27FC236}">
                <a16:creationId xmlns:a16="http://schemas.microsoft.com/office/drawing/2014/main" id="{6342D213-AD95-4408-8ECB-803C92D883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49207" r="9932" b="11958"/>
          <a:stretch/>
        </p:blipFill>
        <p:spPr>
          <a:xfrm>
            <a:off x="8465456" y="2427514"/>
            <a:ext cx="3305630" cy="319491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9228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88467CD-1AB6-4B8B-A40B-5BD7F3A2FF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33" y="0"/>
            <a:ext cx="3198031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83D089-137C-400A-A025-CC3C2B6A21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0"/>
          <a:stretch/>
        </p:blipFill>
        <p:spPr>
          <a:xfrm>
            <a:off x="8616381" y="346527"/>
            <a:ext cx="3198031" cy="55372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CEE4608-502A-41A8-ACF5-5AB00124E47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90245" y="1640115"/>
            <a:ext cx="4246552" cy="3991428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fr-CA" sz="25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Dans </a:t>
            </a:r>
            <a:r>
              <a:rPr lang="fr-CA" sz="2800" b="1" spc="20" dirty="0">
                <a:solidFill>
                  <a:schemeClr val="bg1">
                    <a:lumMod val="95000"/>
                  </a:schemeClr>
                </a:solidFill>
              </a:rPr>
              <a:t>Réglages 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r-CA" sz="2800" b="1" spc="20" dirty="0">
                <a:solidFill>
                  <a:schemeClr val="bg1">
                    <a:lumMod val="95000"/>
                  </a:schemeClr>
                </a:solidFill>
              </a:rPr>
              <a:t>Accessibilité 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r-CA" sz="2800" b="1" spc="20" dirty="0">
                <a:solidFill>
                  <a:schemeClr val="bg1">
                    <a:lumMod val="95000"/>
                  </a:schemeClr>
                </a:solidFill>
              </a:rPr>
              <a:t>Services installés </a:t>
            </a:r>
            <a:r>
              <a:rPr lang="fr-CA" sz="2800" b="1" i="1" spc="20" dirty="0">
                <a:solidFill>
                  <a:schemeClr val="bg1">
                    <a:lumMod val="95000"/>
                  </a:schemeClr>
                </a:solidFill>
              </a:rPr>
              <a:t>ou</a:t>
            </a:r>
            <a:endParaRPr lang="fr-CA" sz="2800" dirty="0">
              <a:solidFill>
                <a:schemeClr val="bg1">
                  <a:lumMod val="95000"/>
                </a:schemeClr>
              </a:solidFill>
            </a:endParaRPr>
          </a:p>
          <a:p>
            <a:pPr marL="449263">
              <a:lnSpc>
                <a:spcPct val="170000"/>
              </a:lnSpc>
            </a:pPr>
            <a:r>
              <a:rPr lang="fr-CA" sz="2800" b="1" dirty="0">
                <a:solidFill>
                  <a:schemeClr val="bg1">
                    <a:lumMod val="95000"/>
                  </a:schemeClr>
                </a:solidFill>
              </a:rPr>
              <a:t>Applications installées</a:t>
            </a:r>
          </a:p>
          <a:p>
            <a:pPr>
              <a:lnSpc>
                <a:spcPct val="170000"/>
              </a:lnSpc>
            </a:pPr>
            <a:r>
              <a:rPr lang="fr-CA" sz="2800" b="1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-CA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CA" sz="2500" b="1" spc="20" dirty="0">
                <a:solidFill>
                  <a:schemeClr val="bg1">
                    <a:lumMod val="95000"/>
                  </a:schemeClr>
                </a:solidFill>
              </a:rPr>
              <a:t>Sélectionner pour prononcer</a:t>
            </a:r>
            <a:r>
              <a:rPr lang="fr-CA" sz="25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fr-CA" sz="1400" b="1" dirty="0">
                <a:solidFill>
                  <a:schemeClr val="bg1"/>
                </a:solidFill>
                <a:latin typeface="+mn-lt"/>
              </a:rPr>
              <a:t>                                                                                                                                            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D8C4E0F-F834-40CC-8D7A-91FABFCFA462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V="1">
            <a:off x="6853186" y="997856"/>
            <a:ext cx="1655043" cy="40966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EFC81D3-537D-414C-8A27-924239BA440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11461" y="4884052"/>
            <a:ext cx="3198031" cy="63862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1018AE5-E765-4FBA-9123-39FF833D2A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979979" y="3115127"/>
            <a:ext cx="2071238" cy="533399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0F9D8E-A573-4314-82E7-C33512C0759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664522" y="707573"/>
            <a:ext cx="3101747" cy="5333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99F5C9ED-EB77-40B0-9FFC-708DD4DF960D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90245" y="101600"/>
            <a:ext cx="4193257" cy="1364343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sz="4000" b="1" dirty="0">
                <a:solidFill>
                  <a:schemeClr val="accent5">
                    <a:lumMod val="50000"/>
                  </a:schemeClr>
                </a:solidFill>
              </a:rPr>
              <a:t>Lecture à haute voix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575666-47CA-4F7D-8272-54DC3541825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979979" y="2967335"/>
            <a:ext cx="513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dirty="0">
                <a:sym typeface="Wingdings" panose="05000000000000000000" pitchFamily="2" charset="2"/>
              </a:rPr>
              <a:t></a:t>
            </a:r>
            <a:endParaRPr lang="fr-CA" sz="5400" dirty="0"/>
          </a:p>
        </p:txBody>
      </p:sp>
    </p:spTree>
    <p:extLst>
      <p:ext uri="{BB962C8B-B14F-4D97-AF65-F5344CB8AC3E}">
        <p14:creationId xmlns:p14="http://schemas.microsoft.com/office/powerpoint/2010/main" val="117798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montrant où activer ">
            <a:extLst>
              <a:ext uri="{FF2B5EF4-FFF2-40B4-BE49-F238E27FC236}">
                <a16:creationId xmlns:a16="http://schemas.microsoft.com/office/drawing/2014/main" id="{771E51B6-E6A2-4FCF-AAAB-309B815D5D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2" y="372005"/>
            <a:ext cx="2977928" cy="63860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7" name="Image 6" descr="Image montrant où permettre le contrôle de «Select to Speak»">
            <a:extLst>
              <a:ext uri="{FF2B5EF4-FFF2-40B4-BE49-F238E27FC236}">
                <a16:creationId xmlns:a16="http://schemas.microsoft.com/office/drawing/2014/main" id="{F4A423FA-9D4A-4185-BE69-26EF1DC3030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80" y="1235880"/>
            <a:ext cx="2575085" cy="552212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E283A405-2568-4FA1-9A78-DD3BDDA6853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69644" y="185376"/>
            <a:ext cx="7876536" cy="770761"/>
          </a:xfr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fr-CA" sz="3600" dirty="0"/>
              <a:t>Pour activer la fonction de lecture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5BD90CC-0E05-4249-8C4F-50B3CBD608B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803696" y="3429000"/>
            <a:ext cx="771696" cy="8382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727C52-A6BA-434A-91D7-C4FE78CAF22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33084" y="5791270"/>
            <a:ext cx="771696" cy="59494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038FAA6-DA60-4E26-A5D9-B732BDACF5C5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037001" y="3996943"/>
            <a:ext cx="305085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4D41F60-6B1C-47E8-A8B4-89964AC6624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7807912" y="5769497"/>
            <a:ext cx="250343" cy="1741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égende : flèche vers la gauche 25">
            <a:extLst>
              <a:ext uri="{FF2B5EF4-FFF2-40B4-BE49-F238E27FC236}">
                <a16:creationId xmlns:a16="http://schemas.microsoft.com/office/drawing/2014/main" id="{2A62F36F-05E5-463A-A26C-B20CEC70335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575391" y="3361562"/>
            <a:ext cx="2206233" cy="83819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09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bg1">
                    <a:lumMod val="95000"/>
                  </a:schemeClr>
                </a:solidFill>
              </a:rPr>
              <a:t>Glisser le bouton.</a:t>
            </a:r>
          </a:p>
        </p:txBody>
      </p:sp>
      <p:sp>
        <p:nvSpPr>
          <p:cNvPr id="27" name="Légende : flèche vers la gauche 26">
            <a:extLst>
              <a:ext uri="{FF2B5EF4-FFF2-40B4-BE49-F238E27FC236}">
                <a16:creationId xmlns:a16="http://schemas.microsoft.com/office/drawing/2014/main" id="{83A84D69-4E2E-4E33-B8C1-F4F5D00CC87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04780" y="5667405"/>
            <a:ext cx="2806501" cy="93773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09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bg1">
                    <a:lumMod val="95000"/>
                  </a:schemeClr>
                </a:solidFill>
              </a:rPr>
              <a:t>Permettre le contrôle.</a:t>
            </a:r>
          </a:p>
        </p:txBody>
      </p:sp>
    </p:spTree>
    <p:extLst>
      <p:ext uri="{BB962C8B-B14F-4D97-AF65-F5344CB8AC3E}">
        <p14:creationId xmlns:p14="http://schemas.microsoft.com/office/powerpoint/2010/main" val="17067298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12780</TotalTime>
  <Words>778</Words>
  <Application>Microsoft Office PowerPoint</Application>
  <PresentationFormat>Grand écran</PresentationFormat>
  <Paragraphs>91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Segoe UI Emoji</vt:lpstr>
      <vt:lpstr>Webdings</vt:lpstr>
      <vt:lpstr>Wingdings</vt:lpstr>
      <vt:lpstr>Wingdings 3</vt:lpstr>
      <vt:lpstr>Thème Office</vt:lpstr>
      <vt:lpstr>Accessibilité Android</vt:lpstr>
      <vt:lpstr>Voici les outils proposés dans ce document:</vt:lpstr>
      <vt:lpstr>Suite d’accessibilité Android</vt:lpstr>
      <vt:lpstr>Chercher «accessibilité» dans le Play Store et télécharger les Outils d’accessibilité Android.</vt:lpstr>
      <vt:lpstr>Présentation PowerPoint</vt:lpstr>
      <vt:lpstr>Une fois la suite installée, aller dans    Réglages &gt; Accessibilité &gt; Services installés  pour y activer ce qui pourrait vous servir.</vt:lpstr>
      <vt:lpstr>Faire lire à haute voix avec « Sélectionner pour prononcer» </vt:lpstr>
      <vt:lpstr>Lecture à haute voix</vt:lpstr>
      <vt:lpstr>Pour activer la fonction de lecture</vt:lpstr>
      <vt:lpstr>Vérifier les réglages avant d’appuyer sur «Activer» (Turn on).</vt:lpstr>
      <vt:lpstr>  Sélectionner ce qui convient.</vt:lpstr>
      <vt:lpstr>Réglages de la voix</vt:lpstr>
      <vt:lpstr>Choisir le geste ou l’icône qui démarrera la lecture, puis cliquer sur OK.</vt:lpstr>
      <vt:lpstr>Présentation PowerPoint</vt:lpstr>
      <vt:lpstr>  Pour sélectionner ce qui sera lu: </vt:lpstr>
      <vt:lpstr>Affichage lors de la lecture</vt:lpstr>
      <vt:lpstr>Saisie vocale : dicter du texte</vt:lpstr>
      <vt:lpstr>Activation de la Saisie vocale Google</vt:lpstr>
      <vt:lpstr>Saisie vocale : dicter du texte</vt:lpstr>
      <vt:lpstr>Démarche en anglais</vt:lpstr>
      <vt:lpstr>Présentation PowerPoint</vt:lpstr>
      <vt:lpstr>Configurer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Accessibilité pour Android</dc:title>
  <dc:creator>Gisèle Desjardins</dc:creator>
  <cp:lastModifiedBy>Gisèle Desjardins</cp:lastModifiedBy>
  <cp:revision>305</cp:revision>
  <dcterms:created xsi:type="dcterms:W3CDTF">2022-12-07T18:53:23Z</dcterms:created>
  <dcterms:modified xsi:type="dcterms:W3CDTF">2023-01-10T13:29:01Z</dcterms:modified>
</cp:coreProperties>
</file>