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9.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1.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2.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3.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5.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1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18.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19.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20.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2.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23.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2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00" r:id="rId3"/>
    <p:sldMasterId id="2147483740" r:id="rId4"/>
    <p:sldMasterId id="2147483800" r:id="rId5"/>
    <p:sldMasterId id="2147483820" r:id="rId6"/>
    <p:sldMasterId id="2147483840" r:id="rId7"/>
    <p:sldMasterId id="2147483860" r:id="rId8"/>
    <p:sldMasterId id="2147483880" r:id="rId9"/>
    <p:sldMasterId id="2147483900" r:id="rId10"/>
    <p:sldMasterId id="2147483920" r:id="rId11"/>
    <p:sldMasterId id="2147483940" r:id="rId12"/>
    <p:sldMasterId id="2147483960" r:id="rId13"/>
    <p:sldMasterId id="2147483980" r:id="rId14"/>
    <p:sldMasterId id="2147484000" r:id="rId15"/>
    <p:sldMasterId id="2147484020" r:id="rId16"/>
    <p:sldMasterId id="2147484040" r:id="rId17"/>
    <p:sldMasterId id="2147484060" r:id="rId18"/>
    <p:sldMasterId id="2147484080" r:id="rId19"/>
    <p:sldMasterId id="2147484100" r:id="rId20"/>
    <p:sldMasterId id="2147484120" r:id="rId21"/>
    <p:sldMasterId id="2147484140" r:id="rId22"/>
    <p:sldMasterId id="2147484160" r:id="rId23"/>
    <p:sldMasterId id="2147484180" r:id="rId24"/>
  </p:sldMasterIdLst>
  <p:sldIdLst>
    <p:sldId id="257" r:id="rId25"/>
    <p:sldId id="258" r:id="rId26"/>
    <p:sldId id="259" r:id="rId27"/>
    <p:sldId id="261" r:id="rId28"/>
    <p:sldId id="264" r:id="rId29"/>
    <p:sldId id="265" r:id="rId30"/>
    <p:sldId id="266" r:id="rId31"/>
    <p:sldId id="267" r:id="rId32"/>
    <p:sldId id="268" r:id="rId33"/>
    <p:sldId id="283"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0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8" Type="http://schemas.openxmlformats.org/officeDocument/2006/relationships/slideMaster" Target="slideMasters/slideMaster8.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93108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703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673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0240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4275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699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923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770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534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803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04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293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237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700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265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0137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848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748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419672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1639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118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5086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9117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972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7979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2636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1284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9621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0216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915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235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00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3376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091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459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5429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308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7980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097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4885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1905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3332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2329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427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7939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809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0139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3217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03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7464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971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8633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4523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4966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6250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9328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2206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806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7049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7300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25543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525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6163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4000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854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53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929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4235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9687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6078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2814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5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058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797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471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2033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0393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211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209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2801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1844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38809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01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231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6001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206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3313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7424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252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951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904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154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4076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907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5080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0906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502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3869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0042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576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3752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935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339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8079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467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110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2406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6739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051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8258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5640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169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37983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1381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297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4588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024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673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001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9763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8733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8056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5399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6571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60579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6472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1914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270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366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6903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2674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06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339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1874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5005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933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417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8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2596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074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899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283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98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98763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2015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8526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1096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0776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8604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611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5374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505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5224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2363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459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5177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903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445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096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695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0672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472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1080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705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16025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54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161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3006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809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73171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1896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3952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0255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579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942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843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7108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2758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4525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7208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7642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238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005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261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993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14842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2766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427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815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9897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632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4989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5128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69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5805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793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7330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7623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210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7370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1636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762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971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559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605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446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80007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5848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303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087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684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383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057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0408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3604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5376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05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2600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874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406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377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05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9098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712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5551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535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1572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29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8044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932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745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825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278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606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756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751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7383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111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220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692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9119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5228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298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1242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55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787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3131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6422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415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6694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5509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5845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6174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3425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3686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854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300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5000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1529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6175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890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543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2936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2345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3683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5730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963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235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1435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6541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55875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728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1205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5782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437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4792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9866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447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788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4417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957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4691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159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259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5129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2322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437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36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683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348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07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09469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00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588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598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701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618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799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8518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700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53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402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829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7534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923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92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624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1348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8240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2561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82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338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45612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157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5044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6046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7929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005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624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788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734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27585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070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894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1795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287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957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2545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262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0391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2402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86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7650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88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50097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120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3035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307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712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548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629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4841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579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5596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1311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414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0240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5330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792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639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915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796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4645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4882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30344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5308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5886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338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1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2145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4774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0768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065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316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9572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595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1959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5061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593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5658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91910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007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7527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6163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6910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26950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9503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137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8544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655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6512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4025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78390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1081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0571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0538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73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2293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29962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9261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2049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137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72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70906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6557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6562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8550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36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2248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214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859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86827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055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6899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259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340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571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8076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0676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89381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34026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0541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6564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573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6317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79538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252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845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1926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9763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00450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073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996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495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7878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79429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1697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688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6549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2959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25292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3538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6334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105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5513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solidFill>
                  <a:prstClr val="black"/>
                </a:solidFill>
              </a:rPr>
              <a:pPr>
                <a:defRPr/>
              </a:pPr>
              <a:t>2012-02-27</a:t>
            </a:fld>
            <a:endParaRPr lang="fr-CA" dirty="0">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25568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solidFill>
                  <a:prstClr val="black"/>
                </a:solidFill>
              </a:rPr>
              <a:pPr>
                <a:defRPr/>
              </a:pPr>
              <a:t>2012-02-27</a:t>
            </a:fld>
            <a:endParaRPr lang="fr-CA" dirty="0">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58912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94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4428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solidFill>
                  <a:prstClr val="black"/>
                </a:solidFill>
              </a:rPr>
              <a:pPr>
                <a:defRPr/>
              </a:pPr>
              <a:t>2012-02-27</a:t>
            </a:fld>
            <a:endParaRPr lang="fr-CA">
              <a:solidFill>
                <a:prstClr val="black"/>
              </a:solidFill>
            </a:endParaRPr>
          </a:p>
        </p:txBody>
      </p:sp>
      <p:sp>
        <p:nvSpPr>
          <p:cNvPr id="6"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9155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solidFill>
                  <a:prstClr val="black"/>
                </a:solidFill>
              </a:rPr>
              <a:pPr>
                <a:defRPr/>
              </a:pPr>
              <a:t>2012-02-27</a:t>
            </a:fld>
            <a:endParaRPr lang="fr-CA">
              <a:solidFill>
                <a:prstClr val="black"/>
              </a:solidFill>
            </a:endParaRPr>
          </a:p>
        </p:txBody>
      </p:sp>
      <p:sp>
        <p:nvSpPr>
          <p:cNvPr id="5" name="Espace réservé du pied de page 3"/>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07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80637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9598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solidFill>
                  <a:prstClr val="black"/>
                </a:solidFill>
              </a:rPr>
              <a:pPr>
                <a:defRPr/>
              </a:pPr>
              <a:t>2012-02-27</a:t>
            </a:fld>
            <a:endParaRPr lang="fr-CA">
              <a:solidFill>
                <a:prstClr val="black"/>
              </a:solidFill>
            </a:endParaRPr>
          </a:p>
        </p:txBody>
      </p:sp>
      <p:sp>
        <p:nvSpPr>
          <p:cNvPr id="9" name="Espace réservé du pied de page 7"/>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771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solidFill>
                  <a:prstClr val="black"/>
                </a:solidFill>
              </a:rPr>
              <a:pPr>
                <a:defRPr/>
              </a:pPr>
              <a:t>2012-02-27</a:t>
            </a:fld>
            <a:endParaRPr lang="fr-CA">
              <a:solidFill>
                <a:prstClr val="black"/>
              </a:solidFill>
            </a:endParaRPr>
          </a:p>
        </p:txBody>
      </p:sp>
      <p:sp>
        <p:nvSpPr>
          <p:cNvPr id="8"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0184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solidFill>
                  <a:prstClr val="black"/>
                </a:solidFill>
              </a:rPr>
              <a:pPr>
                <a:defRPr/>
              </a:pPr>
              <a:t>2012-02-27</a:t>
            </a:fld>
            <a:endParaRPr lang="fr-CA">
              <a:solidFill>
                <a:prstClr val="black"/>
              </a:solidFill>
            </a:endParaRPr>
          </a:p>
        </p:txBody>
      </p:sp>
      <p:sp>
        <p:nvSpPr>
          <p:cNvPr id="7" name="Espace réservé du pied de page 5"/>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556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0412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47501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5733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4455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162451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4269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solidFill>
                  <a:prstClr val="black"/>
                </a:solidFill>
              </a:rPr>
              <a:pPr>
                <a:defRPr/>
              </a:pPr>
              <a:t>2012-02-27</a:t>
            </a:fld>
            <a:endParaRPr lang="fr-CA">
              <a:solidFill>
                <a:prstClr val="black"/>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solidFill>
            </a:endParaRPr>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46454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solidFill>
                  <a:prstClr val="black"/>
                </a:solidFill>
              </a:rPr>
              <a:pPr>
                <a:defRPr/>
              </a:pPr>
              <a:t>2012-02-27</a:t>
            </a:fld>
            <a:endParaRPr lang="fr-CA">
              <a:solidFill>
                <a:prstClr val="black"/>
              </a:solidFill>
            </a:endParaRPr>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solidFill>
                <a:prstClr val="black"/>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274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theme" Target="../theme/theme10.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theme" Target="../theme/theme11.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theme" Target="../theme/theme12.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theme" Target="../theme/theme13.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10" Type="http://schemas.openxmlformats.org/officeDocument/2006/relationships/slideLayout" Target="../slideLayouts/slideLayout238.xml"/><Relationship Id="rId19" Type="http://schemas.openxmlformats.org/officeDocument/2006/relationships/slideLayout" Target="../slideLayouts/slideLayout247.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theme" Target="../theme/theme14.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theme" Target="../theme/theme15.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theme" Target="../theme/theme16.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theme" Target="../theme/theme17.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18" Type="http://schemas.openxmlformats.org/officeDocument/2006/relationships/slideLayout" Target="../slideLayouts/slideLayout341.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20" Type="http://schemas.openxmlformats.org/officeDocument/2006/relationships/theme" Target="../theme/theme18.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10" Type="http://schemas.openxmlformats.org/officeDocument/2006/relationships/slideLayout" Target="../slideLayouts/slideLayout333.xml"/><Relationship Id="rId19" Type="http://schemas.openxmlformats.org/officeDocument/2006/relationships/slideLayout" Target="../slideLayouts/slideLayout342.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theme" Target="../theme/theme19.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slideLayout" Target="../slideLayouts/slideLayout379.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slideLayout" Target="../slideLayouts/slideLayout378.xml"/><Relationship Id="rId2" Type="http://schemas.openxmlformats.org/officeDocument/2006/relationships/slideLayout" Target="../slideLayouts/slideLayout363.xml"/><Relationship Id="rId16" Type="http://schemas.openxmlformats.org/officeDocument/2006/relationships/slideLayout" Target="../slideLayouts/slideLayout377.xml"/><Relationship Id="rId20" Type="http://schemas.openxmlformats.org/officeDocument/2006/relationships/theme" Target="../theme/theme20.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10" Type="http://schemas.openxmlformats.org/officeDocument/2006/relationships/slideLayout" Target="../slideLayouts/slideLayout371.xml"/><Relationship Id="rId19" Type="http://schemas.openxmlformats.org/officeDocument/2006/relationships/slideLayout" Target="../slideLayouts/slideLayout380.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slideLayout" Target="../slideLayouts/slideLayout393.xml"/><Relationship Id="rId18" Type="http://schemas.openxmlformats.org/officeDocument/2006/relationships/slideLayout" Target="../slideLayouts/slideLayout398.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17" Type="http://schemas.openxmlformats.org/officeDocument/2006/relationships/slideLayout" Target="../slideLayouts/slideLayout397.xml"/><Relationship Id="rId2" Type="http://schemas.openxmlformats.org/officeDocument/2006/relationships/slideLayout" Target="../slideLayouts/slideLayout382.xml"/><Relationship Id="rId16" Type="http://schemas.openxmlformats.org/officeDocument/2006/relationships/slideLayout" Target="../slideLayouts/slideLayout396.xml"/><Relationship Id="rId20" Type="http://schemas.openxmlformats.org/officeDocument/2006/relationships/theme" Target="../theme/theme21.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slideLayout" Target="../slideLayouts/slideLayout395.xml"/><Relationship Id="rId10" Type="http://schemas.openxmlformats.org/officeDocument/2006/relationships/slideLayout" Target="../slideLayouts/slideLayout390.xml"/><Relationship Id="rId19" Type="http://schemas.openxmlformats.org/officeDocument/2006/relationships/slideLayout" Target="../slideLayouts/slideLayout399.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slideLayout" Target="../slideLayouts/slideLayout39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slideLayout" Target="../slideLayouts/slideLayout412.xml"/><Relationship Id="rId18" Type="http://schemas.openxmlformats.org/officeDocument/2006/relationships/slideLayout" Target="../slideLayouts/slideLayout41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17" Type="http://schemas.openxmlformats.org/officeDocument/2006/relationships/slideLayout" Target="../slideLayouts/slideLayout416.xml"/><Relationship Id="rId2" Type="http://schemas.openxmlformats.org/officeDocument/2006/relationships/slideLayout" Target="../slideLayouts/slideLayout401.xml"/><Relationship Id="rId16" Type="http://schemas.openxmlformats.org/officeDocument/2006/relationships/slideLayout" Target="../slideLayouts/slideLayout415.xml"/><Relationship Id="rId20" Type="http://schemas.openxmlformats.org/officeDocument/2006/relationships/theme" Target="../theme/theme22.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slideLayout" Target="../slideLayouts/slideLayout414.xml"/><Relationship Id="rId10" Type="http://schemas.openxmlformats.org/officeDocument/2006/relationships/slideLayout" Target="../slideLayouts/slideLayout409.xml"/><Relationship Id="rId19" Type="http://schemas.openxmlformats.org/officeDocument/2006/relationships/slideLayout" Target="../slideLayouts/slideLayout418.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slideLayout" Target="../slideLayouts/slideLayout41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18" Type="http://schemas.openxmlformats.org/officeDocument/2006/relationships/slideLayout" Target="../slideLayouts/slideLayout43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slideLayout" Target="../slideLayouts/slideLayout435.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20" Type="http://schemas.openxmlformats.org/officeDocument/2006/relationships/theme" Target="../theme/theme23.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slideLayout" Target="../slideLayouts/slideLayout433.xml"/><Relationship Id="rId10" Type="http://schemas.openxmlformats.org/officeDocument/2006/relationships/slideLayout" Target="../slideLayouts/slideLayout428.xml"/><Relationship Id="rId19" Type="http://schemas.openxmlformats.org/officeDocument/2006/relationships/slideLayout" Target="../slideLayouts/slideLayout437.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18" Type="http://schemas.openxmlformats.org/officeDocument/2006/relationships/slideLayout" Target="../slideLayouts/slideLayout455.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17" Type="http://schemas.openxmlformats.org/officeDocument/2006/relationships/slideLayout" Target="../slideLayouts/slideLayout454.xml"/><Relationship Id="rId2" Type="http://schemas.openxmlformats.org/officeDocument/2006/relationships/slideLayout" Target="../slideLayouts/slideLayout439.xml"/><Relationship Id="rId16" Type="http://schemas.openxmlformats.org/officeDocument/2006/relationships/slideLayout" Target="../slideLayouts/slideLayout453.xml"/><Relationship Id="rId20" Type="http://schemas.openxmlformats.org/officeDocument/2006/relationships/theme" Target="../theme/theme24.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slideLayout" Target="../slideLayouts/slideLayout452.xml"/><Relationship Id="rId10" Type="http://schemas.openxmlformats.org/officeDocument/2006/relationships/slideLayout" Target="../slideLayouts/slideLayout447.xml"/><Relationship Id="rId19" Type="http://schemas.openxmlformats.org/officeDocument/2006/relationships/slideLayout" Target="../slideLayouts/slideLayout456.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slideLayout" Target="../slideLayouts/slideLayout4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theme" Target="../theme/theme9.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170941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46104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2088168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0233582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9925690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93340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4088504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1473632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44031985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13639830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90477233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4921005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41865970"/>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365968951"/>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69307174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 id="2147484156" r:id="rId16"/>
    <p:sldLayoutId id="2147484157" r:id="rId17"/>
    <p:sldLayoutId id="2147484158" r:id="rId18"/>
    <p:sldLayoutId id="21474841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89033227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 id="2147484174" r:id="rId14"/>
    <p:sldLayoutId id="2147484175" r:id="rId15"/>
    <p:sldLayoutId id="2147484176" r:id="rId16"/>
    <p:sldLayoutId id="2147484177" r:id="rId17"/>
    <p:sldLayoutId id="2147484178" r:id="rId18"/>
    <p:sldLayoutId id="21474841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05780993"/>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198" r:id="rId18"/>
    <p:sldLayoutId id="21474841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9812012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8658751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229273121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79587824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197223807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218993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solidFill>
                  <a:prstClr val="black"/>
                </a:solidFill>
              </a:rPr>
              <a:pPr>
                <a:defRPr/>
              </a:pPr>
              <a:t>2012-02-27</a:t>
            </a:fld>
            <a:endParaRPr lang="fr-CA" dirty="0">
              <a:solidFill>
                <a:prstClr val="black"/>
              </a:solidFill>
            </a:endParaRPr>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solidFill>
                <a:prstClr val="black"/>
              </a:solidFill>
            </a:endParaRPr>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solidFill>
                  <a:prstClr val="black"/>
                </a:solidFill>
              </a:rPr>
              <a:pPr>
                <a:defRPr/>
              </a:pPr>
              <a:t>‹N°›</a:t>
            </a:fld>
            <a:endParaRPr lang="fr-CA" dirty="0">
              <a:solidFill>
                <a:prstClr val="black"/>
              </a:solidFill>
            </a:endParaRPr>
          </a:p>
        </p:txBody>
      </p:sp>
    </p:spTree>
    <p:extLst>
      <p:ext uri="{BB962C8B-B14F-4D97-AF65-F5344CB8AC3E}">
        <p14:creationId xmlns:p14="http://schemas.microsoft.com/office/powerpoint/2010/main" val="359113205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40.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slideLayout" Target="../slideLayouts/slideLayout174.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50.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9.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88.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0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6.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45.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64.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8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0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21.xml"/><Relationship Id="rId2" Type="http://schemas.openxmlformats.org/officeDocument/2006/relationships/tags" Target="../tags/tag58.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9.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slideLayout" Target="../slideLayouts/slideLayout98.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slideLayout" Target="../slideLayouts/slideLayout117.xml"/><Relationship Id="rId4"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slideLayout" Target="../slideLayouts/slideLayout136.xml"/><Relationship Id="rId4"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slideLayout" Target="../slideLayouts/slideLayout155.xml"/><Relationship Id="rId4"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ctrTitle"/>
            <p:custDataLst>
              <p:tags r:id="rId1"/>
            </p:custDataLst>
          </p:nvPr>
        </p:nvSpPr>
        <p:spPr>
          <a:xfrm>
            <a:off x="611560" y="2132856"/>
            <a:ext cx="7772400" cy="1470025"/>
          </a:xfrm>
        </p:spPr>
        <p:txBody>
          <a:bodyPr/>
          <a:lstStyle/>
          <a:p>
            <a:r>
              <a:rPr lang="fr-CA" sz="3200" b="1" dirty="0" err="1" smtClean="0">
                <a:latin typeface="Arial" charset="0"/>
                <a:cs typeface="Arial" charset="0"/>
              </a:rPr>
              <a:t>Cooperative</a:t>
            </a:r>
            <a:r>
              <a:rPr lang="fr-CA" sz="3200" b="1" dirty="0" smtClean="0">
                <a:latin typeface="Arial" charset="0"/>
                <a:cs typeface="Arial" charset="0"/>
              </a:rPr>
              <a:t> </a:t>
            </a:r>
            <a:r>
              <a:rPr lang="fr-CA" sz="3200" b="1" dirty="0" err="1" smtClean="0">
                <a:latin typeface="Arial" charset="0"/>
                <a:cs typeface="Arial" charset="0"/>
              </a:rPr>
              <a:t>Economy</a:t>
            </a:r>
            <a:r>
              <a:rPr lang="fr-CA" sz="3200" b="1" dirty="0" smtClean="0">
                <a:latin typeface="Arial" charset="0"/>
                <a:cs typeface="Arial" charset="0"/>
              </a:rPr>
              <a:t>: </a:t>
            </a:r>
            <a:br>
              <a:rPr lang="fr-CA" sz="3200" b="1" dirty="0" smtClean="0">
                <a:latin typeface="Arial" charset="0"/>
                <a:cs typeface="Arial" charset="0"/>
              </a:rPr>
            </a:br>
            <a:r>
              <a:rPr lang="fr-CA" sz="3200" b="1" i="1" dirty="0" smtClean="0">
                <a:latin typeface="Arial" charset="0"/>
                <a:cs typeface="Arial" charset="0"/>
              </a:rPr>
              <a:t>The Impact of the </a:t>
            </a:r>
            <a:r>
              <a:rPr lang="fr-CA" sz="3200" b="1" i="1" dirty="0" err="1" smtClean="0">
                <a:latin typeface="Arial" charset="0"/>
                <a:cs typeface="Arial" charset="0"/>
              </a:rPr>
              <a:t>Highly</a:t>
            </a:r>
            <a:r>
              <a:rPr lang="fr-CA" sz="3200" b="1" i="1" dirty="0" smtClean="0">
                <a:latin typeface="Arial" charset="0"/>
                <a:cs typeface="Arial" charset="0"/>
              </a:rPr>
              <a:t> Improbable</a:t>
            </a:r>
            <a:endParaRPr lang="fr-FR" sz="3200" b="1" dirty="0" smtClean="0">
              <a:latin typeface="Arial" charset="0"/>
              <a:cs typeface="Arial" charset="0"/>
            </a:endParaRPr>
          </a:p>
        </p:txBody>
      </p:sp>
      <p:sp>
        <p:nvSpPr>
          <p:cNvPr id="21507" name="Sous-titre 6"/>
          <p:cNvSpPr>
            <a:spLocks noGrp="1"/>
          </p:cNvSpPr>
          <p:nvPr>
            <p:ph type="subTitle" idx="1"/>
            <p:custDataLst>
              <p:tags r:id="rId2"/>
            </p:custDataLst>
          </p:nvPr>
        </p:nvSpPr>
        <p:spPr>
          <a:xfrm>
            <a:off x="1043608" y="3861048"/>
            <a:ext cx="7088832" cy="1752600"/>
          </a:xfrm>
        </p:spPr>
        <p:txBody>
          <a:bodyPr/>
          <a:lstStyle/>
          <a:p>
            <a:pPr eaLnBrk="1" hangingPunct="1"/>
            <a:endParaRPr lang="fr-FR" sz="2000" dirty="0" smtClean="0">
              <a:latin typeface="Arial" charset="0"/>
              <a:cs typeface="Arial" charset="0"/>
            </a:endParaRPr>
          </a:p>
          <a:p>
            <a:pPr eaLnBrk="1" hangingPunct="1"/>
            <a:endParaRPr lang="fr-FR" sz="2000" dirty="0">
              <a:latin typeface="Arial" charset="0"/>
              <a:cs typeface="Arial" charset="0"/>
            </a:endParaRPr>
          </a:p>
          <a:p>
            <a:pPr eaLnBrk="1" hangingPunct="1"/>
            <a:r>
              <a:rPr lang="fr-FR" sz="2000" dirty="0" smtClean="0">
                <a:latin typeface="Arial" charset="0"/>
                <a:cs typeface="Arial" charset="0"/>
              </a:rPr>
              <a:t>Mario Hébert, </a:t>
            </a:r>
            <a:r>
              <a:rPr lang="fr-FR" sz="2000" dirty="0" err="1">
                <a:latin typeface="Arial" charset="0"/>
                <a:cs typeface="Arial" charset="0"/>
              </a:rPr>
              <a:t>D</a:t>
            </a:r>
            <a:r>
              <a:rPr lang="fr-FR" sz="2000" dirty="0" err="1" smtClean="0">
                <a:latin typeface="Arial" charset="0"/>
                <a:cs typeface="Arial" charset="0"/>
              </a:rPr>
              <a:t>irector</a:t>
            </a:r>
            <a:r>
              <a:rPr lang="fr-FR" sz="2000" dirty="0" smtClean="0">
                <a:latin typeface="Arial" charset="0"/>
                <a:cs typeface="Arial" charset="0"/>
              </a:rPr>
              <a:t> Public </a:t>
            </a:r>
            <a:r>
              <a:rPr lang="fr-FR" sz="2000" dirty="0" err="1" smtClean="0">
                <a:latin typeface="Arial" charset="0"/>
                <a:cs typeface="Arial" charset="0"/>
              </a:rPr>
              <a:t>Affairs</a:t>
            </a:r>
            <a:r>
              <a:rPr lang="fr-FR" sz="2000" dirty="0" smtClean="0">
                <a:latin typeface="Arial" charset="0"/>
                <a:cs typeface="Arial" charset="0"/>
              </a:rPr>
              <a:t> , Fondaction CSN</a:t>
            </a:r>
          </a:p>
          <a:p>
            <a:pPr eaLnBrk="1" hangingPunct="1"/>
            <a:r>
              <a:rPr lang="fr-FR" sz="2000" dirty="0" smtClean="0">
                <a:latin typeface="Arial" charset="0"/>
                <a:cs typeface="Arial" charset="0"/>
              </a:rPr>
              <a:t>Delta </a:t>
            </a:r>
            <a:r>
              <a:rPr lang="fr-FR" sz="2000" i="1" dirty="0" err="1" smtClean="0">
                <a:latin typeface="Arial" charset="0"/>
                <a:cs typeface="Arial" charset="0"/>
              </a:rPr>
              <a:t>Beauséjour</a:t>
            </a:r>
            <a:r>
              <a:rPr lang="fr-FR" sz="2000" dirty="0" smtClean="0">
                <a:latin typeface="Arial" charset="0"/>
                <a:cs typeface="Arial" charset="0"/>
              </a:rPr>
              <a:t>, Moncton, N.B., </a:t>
            </a:r>
            <a:r>
              <a:rPr lang="fr-FR" sz="2000" dirty="0" err="1" smtClean="0">
                <a:latin typeface="Arial" charset="0"/>
                <a:cs typeface="Arial" charset="0"/>
              </a:rPr>
              <a:t>February</a:t>
            </a:r>
            <a:r>
              <a:rPr lang="fr-FR" sz="2000" dirty="0" smtClean="0">
                <a:latin typeface="Arial" charset="0"/>
                <a:cs typeface="Arial" charset="0"/>
              </a:rPr>
              <a:t> 29, 2012</a:t>
            </a:r>
          </a:p>
        </p:txBody>
      </p:sp>
    </p:spTree>
    <p:extLst>
      <p:ext uri="{BB962C8B-B14F-4D97-AF65-F5344CB8AC3E}">
        <p14:creationId xmlns:p14="http://schemas.microsoft.com/office/powerpoint/2010/main" val="281272156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2624" y="1484784"/>
            <a:ext cx="6183592" cy="5139869"/>
          </a:xfrm>
          <a:prstGeom prst="rect">
            <a:avLst/>
          </a:prstGeom>
          <a:solidFill>
            <a:schemeClr val="bg1"/>
          </a:solidFill>
        </p:spPr>
        <p:txBody>
          <a:bodyPr wrap="square" rtlCol="0">
            <a:spAutoFit/>
          </a:bodyPr>
          <a:lstStyle/>
          <a:p>
            <a:r>
              <a:rPr lang="fr-CA" sz="2400" dirty="0" smtClean="0">
                <a:solidFill>
                  <a:prstClr val="black"/>
                </a:solidFill>
                <a:cs typeface="Arial" charset="0"/>
              </a:rPr>
              <a:t>«</a:t>
            </a:r>
            <a:r>
              <a:rPr lang="en-US" sz="2400" dirty="0">
                <a:solidFill>
                  <a:prstClr val="black"/>
                </a:solidFill>
                <a:cs typeface="Arial" charset="0"/>
              </a:rPr>
              <a:t>Our enormously productive economy demands that we make consumption our way of life, that we convert the buying and use of goods into rituals, that we seek our spiritual satisfactions, our ego satisfactions, in </a:t>
            </a:r>
            <a:r>
              <a:rPr lang="en-US" sz="2400" dirty="0" smtClean="0">
                <a:solidFill>
                  <a:prstClr val="black"/>
                </a:solidFill>
                <a:cs typeface="Arial" charset="0"/>
              </a:rPr>
              <a:t>consumption… The </a:t>
            </a:r>
            <a:r>
              <a:rPr lang="en-US" sz="2400" dirty="0">
                <a:solidFill>
                  <a:prstClr val="black"/>
                </a:solidFill>
                <a:cs typeface="Arial" charset="0"/>
              </a:rPr>
              <a:t>greater the pressures upon the individual to conform to safe and accepted social standards, the more does he tend to express his aspirations and his individuality in terms of what he wears, drives, eats- his home, his car, his pattern of food serving, his hobbies. </a:t>
            </a:r>
            <a:r>
              <a:rPr lang="fr-CA" sz="2400" dirty="0" smtClean="0">
                <a:solidFill>
                  <a:prstClr val="black"/>
                </a:solidFill>
                <a:cs typeface="Arial" charset="0"/>
              </a:rPr>
              <a:t>.»</a:t>
            </a:r>
            <a:endParaRPr lang="en-US" sz="2400" dirty="0" smtClean="0">
              <a:solidFill>
                <a:prstClr val="black"/>
              </a:solidFill>
              <a:cs typeface="Arial" charset="0"/>
            </a:endParaRPr>
          </a:p>
          <a:p>
            <a:endParaRPr lang="en-US" sz="2400" dirty="0">
              <a:solidFill>
                <a:prstClr val="black"/>
              </a:solidFill>
              <a:cs typeface="Arial" charset="0"/>
            </a:endParaRPr>
          </a:p>
          <a:p>
            <a:pPr algn="r"/>
            <a:r>
              <a:rPr lang="en-US" sz="1600" dirty="0" smtClean="0">
                <a:solidFill>
                  <a:prstClr val="black"/>
                </a:solidFill>
                <a:cs typeface="Arial" charset="0"/>
              </a:rPr>
              <a:t>Victor </a:t>
            </a:r>
            <a:r>
              <a:rPr lang="en-US" sz="1600" dirty="0" err="1" smtClean="0">
                <a:solidFill>
                  <a:prstClr val="black"/>
                </a:solidFill>
                <a:cs typeface="Arial" charset="0"/>
              </a:rPr>
              <a:t>Lebow</a:t>
            </a:r>
            <a:r>
              <a:rPr lang="en-US" sz="1600" dirty="0">
                <a:solidFill>
                  <a:prstClr val="black"/>
                </a:solidFill>
                <a:cs typeface="Arial" charset="0"/>
              </a:rPr>
              <a:t>, "The Real Meaning of Consumer </a:t>
            </a:r>
            <a:r>
              <a:rPr lang="en-US" sz="1600" dirty="0" smtClean="0">
                <a:solidFill>
                  <a:prstClr val="black"/>
                </a:solidFill>
                <a:cs typeface="Arial" charset="0"/>
              </a:rPr>
              <a:t>Demand“ (1955)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04864"/>
            <a:ext cx="2530772" cy="243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a:spLocks noGrp="1"/>
          </p:cNvSpPr>
          <p:nvPr>
            <p:ph type="title"/>
            <p:custDataLst>
              <p:tags r:id="rId1"/>
            </p:custDataLst>
          </p:nvPr>
        </p:nvSpPr>
        <p:spPr>
          <a:xfrm>
            <a:off x="457200" y="274638"/>
            <a:ext cx="8229600" cy="1143000"/>
          </a:xfrm>
        </p:spPr>
        <p:txBody>
          <a:bodyPr/>
          <a:lstStyle/>
          <a:p>
            <a:pPr eaLnBrk="1" hangingPunct="1"/>
            <a:r>
              <a:rPr lang="fr-FR" dirty="0" smtClean="0">
                <a:latin typeface="Arial" charset="0"/>
                <a:cs typeface="Arial" charset="0"/>
              </a:rPr>
              <a:t>«</a:t>
            </a:r>
            <a:r>
              <a:rPr lang="fr-FR" dirty="0" err="1" smtClean="0">
                <a:latin typeface="Arial" charset="0"/>
                <a:cs typeface="Arial" charset="0"/>
              </a:rPr>
              <a:t>Responsible</a:t>
            </a:r>
            <a:r>
              <a:rPr lang="fr-FR" dirty="0" smtClean="0">
                <a:latin typeface="Arial" charset="0"/>
                <a:cs typeface="Arial" charset="0"/>
              </a:rPr>
              <a:t>» </a:t>
            </a:r>
            <a:r>
              <a:rPr lang="fr-FR" dirty="0" err="1" smtClean="0">
                <a:latin typeface="Arial" charset="0"/>
                <a:cs typeface="Arial" charset="0"/>
              </a:rPr>
              <a:t>Consuming</a:t>
            </a:r>
            <a:endParaRPr lang="fr-FR" dirty="0" smtClean="0">
              <a:latin typeface="Arial" charset="0"/>
              <a:cs typeface="Arial" charset="0"/>
            </a:endParaRPr>
          </a:p>
        </p:txBody>
      </p:sp>
    </p:spTree>
    <p:extLst>
      <p:ext uri="{BB962C8B-B14F-4D97-AF65-F5344CB8AC3E}">
        <p14:creationId xmlns:p14="http://schemas.microsoft.com/office/powerpoint/2010/main" val="267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323528" y="1844824"/>
            <a:ext cx="6491064" cy="1647712"/>
          </a:xfrm>
        </p:spPr>
        <p:txBody>
          <a:bodyPr/>
          <a:lstStyle/>
          <a:p>
            <a:r>
              <a:rPr lang="fr-FR" sz="2800" dirty="0" err="1" smtClean="0">
                <a:latin typeface="Arial" charset="0"/>
                <a:cs typeface="Arial" charset="0"/>
              </a:rPr>
              <a:t>Take</a:t>
            </a:r>
            <a:r>
              <a:rPr lang="fr-FR" sz="2800" dirty="0" smtClean="0">
                <a:latin typeface="Arial" charset="0"/>
                <a:cs typeface="Arial" charset="0"/>
              </a:rPr>
              <a:t> </a:t>
            </a:r>
            <a:r>
              <a:rPr lang="fr-FR" sz="2800" dirty="0" err="1" smtClean="0">
                <a:latin typeface="Arial" charset="0"/>
                <a:cs typeface="Arial" charset="0"/>
              </a:rPr>
              <a:t>Advantage</a:t>
            </a:r>
            <a:r>
              <a:rPr lang="fr-FR" sz="2800" dirty="0" smtClean="0">
                <a:latin typeface="Arial" charset="0"/>
                <a:cs typeface="Arial" charset="0"/>
              </a:rPr>
              <a:t> of </a:t>
            </a:r>
            <a:r>
              <a:rPr lang="fr-FR" sz="2800" dirty="0" err="1" smtClean="0">
                <a:latin typeface="Arial" charset="0"/>
                <a:cs typeface="Arial" charset="0"/>
              </a:rPr>
              <a:t>Demography</a:t>
            </a:r>
            <a:endParaRPr lang="fr-FR" sz="2800" dirty="0" smtClean="0">
              <a:latin typeface="Arial" charset="0"/>
              <a:cs typeface="Arial" charset="0"/>
            </a:endParaRPr>
          </a:p>
          <a:p>
            <a:r>
              <a:rPr lang="fr-FR" sz="2800" dirty="0" smtClean="0">
                <a:latin typeface="Arial" charset="0"/>
                <a:cs typeface="Arial" charset="0"/>
              </a:rPr>
              <a:t>Issue of Business Succession</a:t>
            </a:r>
          </a:p>
          <a:p>
            <a:r>
              <a:rPr lang="fr-FR" sz="2800" dirty="0" smtClean="0">
                <a:latin typeface="Arial" charset="0"/>
                <a:cs typeface="Arial" charset="0"/>
              </a:rPr>
              <a:t>Right </a:t>
            </a:r>
            <a:r>
              <a:rPr lang="fr-FR" sz="2800" dirty="0" err="1" smtClean="0">
                <a:latin typeface="Arial" charset="0"/>
                <a:cs typeface="Arial" charset="0"/>
              </a:rPr>
              <a:t>at</a:t>
            </a:r>
            <a:r>
              <a:rPr lang="fr-FR" sz="2800" dirty="0" smtClean="0">
                <a:latin typeface="Arial" charset="0"/>
                <a:cs typeface="Arial" charset="0"/>
              </a:rPr>
              <a:t> the </a:t>
            </a:r>
            <a:r>
              <a:rPr lang="fr-FR" sz="2800" dirty="0" err="1" smtClean="0">
                <a:latin typeface="Arial" charset="0"/>
                <a:cs typeface="Arial" charset="0"/>
              </a:rPr>
              <a:t>Heart</a:t>
            </a:r>
            <a:r>
              <a:rPr lang="fr-FR" sz="2800" dirty="0" smtClean="0">
                <a:latin typeface="Arial" charset="0"/>
                <a:cs typeface="Arial" charset="0"/>
              </a:rPr>
              <a:t> of the </a:t>
            </a:r>
            <a:r>
              <a:rPr lang="fr-FR" sz="2800" dirty="0" err="1" smtClean="0">
                <a:latin typeface="Arial" charset="0"/>
                <a:cs typeface="Arial" charset="0"/>
              </a:rPr>
              <a:t>Beast</a:t>
            </a:r>
            <a:endParaRPr lang="fr-FR" dirty="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467544" y="4077072"/>
            <a:ext cx="8208912" cy="21602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CA" sz="3200" u="sng" dirty="0">
              <a:solidFill>
                <a:prstClr val="white"/>
              </a:solidFill>
            </a:endParaRPr>
          </a:p>
          <a:p>
            <a:pPr algn="ctr" fontAlgn="base">
              <a:spcBef>
                <a:spcPct val="0"/>
              </a:spcBef>
              <a:spcAft>
                <a:spcPct val="0"/>
              </a:spcAft>
            </a:pPr>
            <a:r>
              <a:rPr lang="fr-CA" sz="3200" u="sng" dirty="0" err="1">
                <a:solidFill>
                  <a:prstClr val="white"/>
                </a:solidFill>
              </a:rPr>
              <a:t>Workers</a:t>
            </a:r>
            <a:r>
              <a:rPr lang="fr-CA" sz="3200" u="sng" dirty="0">
                <a:solidFill>
                  <a:prstClr val="white"/>
                </a:solidFill>
              </a:rPr>
              <a:t> </a:t>
            </a:r>
            <a:r>
              <a:rPr lang="fr-CA" sz="3200" u="sng" dirty="0" err="1">
                <a:solidFill>
                  <a:prstClr val="white"/>
                </a:solidFill>
              </a:rPr>
              <a:t>Coops</a:t>
            </a:r>
            <a:r>
              <a:rPr lang="fr-CA" sz="3200" u="sng" dirty="0">
                <a:solidFill>
                  <a:prstClr val="white"/>
                </a:solidFill>
              </a:rPr>
              <a:t> and WCS</a:t>
            </a:r>
          </a:p>
          <a:p>
            <a:pPr algn="ctr" fontAlgn="base">
              <a:spcBef>
                <a:spcPct val="0"/>
              </a:spcBef>
              <a:spcAft>
                <a:spcPct val="0"/>
              </a:spcAft>
            </a:pPr>
            <a:r>
              <a:rPr lang="fr-CA" sz="3200" u="sng" dirty="0">
                <a:solidFill>
                  <a:prstClr val="white"/>
                </a:solidFill>
              </a:rPr>
              <a:t> </a:t>
            </a:r>
            <a:endParaRPr lang="fr-CA" sz="2400" dirty="0">
              <a:solidFill>
                <a:prstClr val="white"/>
              </a:solidFill>
            </a:endParaRPr>
          </a:p>
          <a:p>
            <a:pPr marL="457200" indent="-457200" fontAlgn="base">
              <a:spcBef>
                <a:spcPct val="0"/>
              </a:spcBef>
              <a:spcAft>
                <a:spcPct val="0"/>
              </a:spcAft>
              <a:buFont typeface="Arial" pitchFamily="34" charset="0"/>
              <a:buChar char="•"/>
            </a:pPr>
            <a:r>
              <a:rPr lang="fr-CA" sz="2400" dirty="0">
                <a:solidFill>
                  <a:prstClr val="white"/>
                </a:solidFill>
              </a:rPr>
              <a:t>New Business Model</a:t>
            </a:r>
          </a:p>
          <a:p>
            <a:pPr marL="457200" indent="-457200" fontAlgn="base">
              <a:spcBef>
                <a:spcPct val="0"/>
              </a:spcBef>
              <a:spcAft>
                <a:spcPct val="0"/>
              </a:spcAft>
              <a:buFont typeface="Arial" pitchFamily="34" charset="0"/>
              <a:buChar char="•"/>
            </a:pPr>
            <a:r>
              <a:rPr lang="fr-CA" sz="2400" dirty="0" err="1">
                <a:solidFill>
                  <a:prstClr val="white"/>
                </a:solidFill>
              </a:rPr>
              <a:t>Employee</a:t>
            </a:r>
            <a:r>
              <a:rPr lang="fr-CA" sz="2400" dirty="0">
                <a:solidFill>
                  <a:prstClr val="white"/>
                </a:solidFill>
              </a:rPr>
              <a:t> </a:t>
            </a:r>
            <a:r>
              <a:rPr lang="fr-CA" sz="2400" dirty="0" err="1">
                <a:solidFill>
                  <a:prstClr val="white"/>
                </a:solidFill>
              </a:rPr>
              <a:t>Becomes</a:t>
            </a:r>
            <a:r>
              <a:rPr lang="fr-CA" sz="2400" dirty="0">
                <a:solidFill>
                  <a:prstClr val="white"/>
                </a:solidFill>
              </a:rPr>
              <a:t> </a:t>
            </a:r>
            <a:r>
              <a:rPr lang="fr-CA" sz="2400" dirty="0" err="1">
                <a:solidFill>
                  <a:prstClr val="white"/>
                </a:solidFill>
              </a:rPr>
              <a:t>Owner</a:t>
            </a:r>
            <a:endParaRPr lang="fr-CA" sz="2400" dirty="0">
              <a:solidFill>
                <a:prstClr val="white"/>
              </a:solidFill>
            </a:endParaRPr>
          </a:p>
          <a:p>
            <a:pPr marL="457200" indent="-457200" fontAlgn="base">
              <a:spcBef>
                <a:spcPct val="0"/>
              </a:spcBef>
              <a:spcAft>
                <a:spcPct val="0"/>
              </a:spcAft>
              <a:buFont typeface="Arial" pitchFamily="34" charset="0"/>
              <a:buChar char="•"/>
            </a:pPr>
            <a:r>
              <a:rPr lang="fr-CA" sz="2400" dirty="0" err="1">
                <a:solidFill>
                  <a:prstClr val="white"/>
                </a:solidFill>
              </a:rPr>
              <a:t>Participatory</a:t>
            </a:r>
            <a:r>
              <a:rPr lang="fr-CA" sz="2400" dirty="0">
                <a:solidFill>
                  <a:prstClr val="white"/>
                </a:solidFill>
              </a:rPr>
              <a:t> Management</a:t>
            </a:r>
          </a:p>
          <a:p>
            <a:pPr marL="457200" indent="-457200" fontAlgn="base">
              <a:spcBef>
                <a:spcPct val="0"/>
              </a:spcBef>
              <a:spcAft>
                <a:spcPct val="0"/>
              </a:spcAft>
              <a:buFont typeface="Arial" pitchFamily="34" charset="0"/>
              <a:buChar char="•"/>
            </a:pPr>
            <a:endParaRPr lang="fr-CA" sz="2400" dirty="0">
              <a:solidFill>
                <a:prstClr val="white"/>
              </a:solidFill>
            </a:endParaRPr>
          </a:p>
        </p:txBody>
      </p:sp>
      <p:sp>
        <p:nvSpPr>
          <p:cNvPr id="7" name="Titre 1"/>
          <p:cNvSpPr>
            <a:spLocks noGrp="1"/>
          </p:cNvSpPr>
          <p:nvPr>
            <p:ph type="title"/>
            <p:custDataLst>
              <p:tags r:id="rId3"/>
            </p:custDataLst>
          </p:nvPr>
        </p:nvSpPr>
        <p:spPr>
          <a:xfrm>
            <a:off x="457200" y="274638"/>
            <a:ext cx="8229600" cy="1143000"/>
          </a:xfrm>
        </p:spPr>
        <p:txBody>
          <a:bodyPr/>
          <a:lstStyle/>
          <a:p>
            <a:pPr eaLnBrk="1" hangingPunct="1"/>
            <a:r>
              <a:rPr lang="fr-FR" dirty="0" err="1" smtClean="0">
                <a:latin typeface="Arial" charset="0"/>
                <a:cs typeface="Arial" charset="0"/>
              </a:rPr>
              <a:t>Promoting</a:t>
            </a:r>
            <a:r>
              <a:rPr lang="fr-FR" dirty="0" smtClean="0">
                <a:latin typeface="Arial" charset="0"/>
                <a:cs typeface="Arial" charset="0"/>
              </a:rPr>
              <a:t> </a:t>
            </a:r>
            <a:r>
              <a:rPr lang="fr-FR" dirty="0" err="1" smtClean="0">
                <a:latin typeface="Arial" charset="0"/>
                <a:cs typeface="Arial" charset="0"/>
              </a:rPr>
              <a:t>Another</a:t>
            </a:r>
            <a:r>
              <a:rPr lang="fr-FR" dirty="0" smtClean="0">
                <a:latin typeface="Arial" charset="0"/>
                <a:cs typeface="Arial" charset="0"/>
              </a:rPr>
              <a:t> </a:t>
            </a:r>
            <a:r>
              <a:rPr lang="fr-FR" dirty="0" err="1" smtClean="0">
                <a:latin typeface="Arial" charset="0"/>
                <a:cs typeface="Arial" charset="0"/>
              </a:rPr>
              <a:t>Governance</a:t>
            </a:r>
            <a:endParaRPr lang="fr-FR" dirty="0" smtClean="0">
              <a:latin typeface="Arial" charset="0"/>
              <a:cs typeface="Arial" charset="0"/>
            </a:endParaRPr>
          </a:p>
        </p:txBody>
      </p:sp>
      <p:pic>
        <p:nvPicPr>
          <p:cNvPr id="102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189662" y="1844824"/>
            <a:ext cx="2466206" cy="207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75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1000" fill="hold"/>
                                        <p:tgtEl>
                                          <p:spTgt spid="2">
                                            <p:bg/>
                                          </p:spTgt>
                                        </p:tgtEl>
                                        <p:attrNameLst>
                                          <p:attrName>ppt_w</p:attrName>
                                        </p:attrNameLst>
                                      </p:cBhvr>
                                      <p:tavLst>
                                        <p:tav tm="0">
                                          <p:val>
                                            <p:strVal val="#ppt_w*0.70"/>
                                          </p:val>
                                        </p:tav>
                                        <p:tav tm="100000">
                                          <p:val>
                                            <p:strVal val="#ppt_w"/>
                                          </p:val>
                                        </p:tav>
                                      </p:tavLst>
                                    </p:anim>
                                    <p:anim calcmode="lin" valueType="num">
                                      <p:cBhvr>
                                        <p:cTn id="15" dur="1000" fill="hold"/>
                                        <p:tgtEl>
                                          <p:spTgt spid="2">
                                            <p:bg/>
                                          </p:spTgt>
                                        </p:tgtEl>
                                        <p:attrNameLst>
                                          <p:attrName>ppt_h</p:attrName>
                                        </p:attrNameLst>
                                      </p:cBhvr>
                                      <p:tavLst>
                                        <p:tav tm="0">
                                          <p:val>
                                            <p:strVal val="#ppt_h"/>
                                          </p:val>
                                        </p:tav>
                                        <p:tav tm="100000">
                                          <p:val>
                                            <p:strVal val="#ppt_h"/>
                                          </p:val>
                                        </p:tav>
                                      </p:tavLst>
                                    </p:anim>
                                    <p:animEffect transition="in" filter="fade">
                                      <p:cBhvr>
                                        <p:cTn id="16" dur="1000"/>
                                        <p:tgtEl>
                                          <p:spTgt spid="2">
                                            <p:bg/>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969696"/>
                                      </p:to>
                                    </p:animClr>
                                  </p:sub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p:cTn id="38"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custDataLst>
              <p:tags r:id="rId1"/>
            </p:custDataLst>
          </p:nvPr>
        </p:nvSpPr>
        <p:spPr/>
        <p:txBody>
          <a:bodyPr/>
          <a:lstStyle/>
          <a:p>
            <a:pPr eaLnBrk="1" hangingPunct="1"/>
            <a:r>
              <a:rPr lang="fr-FR" dirty="0" smtClean="0">
                <a:latin typeface="Arial" charset="0"/>
                <a:cs typeface="Arial" charset="0"/>
              </a:rPr>
              <a:t>12 Labours of COOP  Hercules</a:t>
            </a:r>
          </a:p>
        </p:txBody>
      </p:sp>
      <p:sp>
        <p:nvSpPr>
          <p:cNvPr id="23555" name="Espace réservé du contenu 2"/>
          <p:cNvSpPr>
            <a:spLocks noGrp="1"/>
          </p:cNvSpPr>
          <p:nvPr>
            <p:ph idx="1"/>
            <p:custDataLst>
              <p:tags r:id="rId2"/>
            </p:custDataLst>
          </p:nvPr>
        </p:nvSpPr>
        <p:spPr>
          <a:xfrm>
            <a:off x="570172" y="1628800"/>
            <a:ext cx="5400600" cy="4525963"/>
          </a:xfrm>
          <a:ln>
            <a:noFill/>
          </a:ln>
        </p:spPr>
        <p:txBody>
          <a:bodyPr/>
          <a:lstStyle/>
          <a:p>
            <a:r>
              <a:rPr lang="fr-FR" sz="2800" dirty="0" smtClean="0">
                <a:latin typeface="Arial" charset="0"/>
                <a:cs typeface="Arial" charset="0"/>
              </a:rPr>
              <a:t>Service </a:t>
            </a:r>
            <a:r>
              <a:rPr lang="fr-FR" sz="2800" dirty="0" err="1" smtClean="0">
                <a:latin typeface="Arial" charset="0"/>
                <a:cs typeface="Arial" charset="0"/>
              </a:rPr>
              <a:t>general</a:t>
            </a:r>
            <a:r>
              <a:rPr lang="fr-FR" sz="2800" dirty="0" smtClean="0">
                <a:latin typeface="Arial" charset="0"/>
                <a:cs typeface="Arial" charset="0"/>
              </a:rPr>
              <a:t> </a:t>
            </a:r>
            <a:r>
              <a:rPr lang="fr-FR" sz="2800" dirty="0" err="1" smtClean="0">
                <a:latin typeface="Arial" charset="0"/>
                <a:cs typeface="Arial" charset="0"/>
              </a:rPr>
              <a:t>interest</a:t>
            </a:r>
            <a:endParaRPr lang="fr-FR" sz="2800" dirty="0" smtClean="0">
              <a:latin typeface="Arial" charset="0"/>
              <a:cs typeface="Arial" charset="0"/>
            </a:endParaRPr>
          </a:p>
          <a:p>
            <a:r>
              <a:rPr lang="fr-FR" sz="2800" dirty="0" err="1" smtClean="0">
                <a:latin typeface="Arial" charset="0"/>
                <a:cs typeface="Arial" charset="0"/>
              </a:rPr>
              <a:t>Develop</a:t>
            </a:r>
            <a:r>
              <a:rPr lang="fr-FR" sz="2800" dirty="0" smtClean="0">
                <a:latin typeface="Arial" charset="0"/>
                <a:cs typeface="Arial" charset="0"/>
              </a:rPr>
              <a:t> a speech on </a:t>
            </a:r>
            <a:r>
              <a:rPr lang="fr-FR" sz="2800" dirty="0" err="1" smtClean="0">
                <a:latin typeface="Arial" charset="0"/>
                <a:cs typeface="Arial" charset="0"/>
              </a:rPr>
              <a:t>economy</a:t>
            </a:r>
            <a:endParaRPr lang="fr-FR" sz="2800" dirty="0" smtClean="0">
              <a:latin typeface="Arial" charset="0"/>
              <a:cs typeface="Arial" charset="0"/>
            </a:endParaRPr>
          </a:p>
          <a:p>
            <a:r>
              <a:rPr lang="fr-FR" sz="2800" dirty="0" err="1" smtClean="0">
                <a:latin typeface="Arial" charset="0"/>
                <a:cs typeface="Arial" charset="0"/>
              </a:rPr>
              <a:t>Present</a:t>
            </a:r>
            <a:r>
              <a:rPr lang="fr-FR" sz="2800" dirty="0" smtClean="0">
                <a:latin typeface="Arial" charset="0"/>
                <a:cs typeface="Arial" charset="0"/>
              </a:rPr>
              <a:t> </a:t>
            </a:r>
            <a:r>
              <a:rPr lang="fr-FR" sz="2800" dirty="0" err="1" smtClean="0">
                <a:latin typeface="Arial" charset="0"/>
                <a:cs typeface="Arial" charset="0"/>
              </a:rPr>
              <a:t>ourselve</a:t>
            </a:r>
            <a:r>
              <a:rPr lang="fr-FR" sz="2800" dirty="0" smtClean="0">
                <a:latin typeface="Arial" charset="0"/>
                <a:cs typeface="Arial" charset="0"/>
              </a:rPr>
              <a:t> as an alternative to the dominant model.</a:t>
            </a:r>
          </a:p>
          <a:p>
            <a:r>
              <a:rPr lang="fr-FR" sz="2800" dirty="0" smtClean="0">
                <a:latin typeface="Arial" charset="0"/>
                <a:cs typeface="Arial" charset="0"/>
              </a:rPr>
              <a:t>et. Plural </a:t>
            </a:r>
            <a:r>
              <a:rPr lang="fr-FR" sz="2800" dirty="0" err="1" smtClean="0">
                <a:latin typeface="Arial" charset="0"/>
                <a:cs typeface="Arial" charset="0"/>
              </a:rPr>
              <a:t>Economy</a:t>
            </a:r>
            <a:r>
              <a:rPr lang="fr-FR" sz="2800" dirty="0" smtClean="0">
                <a:latin typeface="Arial" charset="0"/>
                <a:cs typeface="Arial" charset="0"/>
              </a:rPr>
              <a:t> or </a:t>
            </a:r>
            <a:r>
              <a:rPr lang="fr-FR" sz="2800" dirty="0" err="1" smtClean="0">
                <a:latin typeface="Arial" charset="0"/>
                <a:cs typeface="Arial" charset="0"/>
              </a:rPr>
              <a:t>Entrepreneurship</a:t>
            </a:r>
            <a:r>
              <a:rPr lang="fr-FR" sz="2800" dirty="0" smtClean="0">
                <a:latin typeface="Arial" charset="0"/>
                <a:cs typeface="Arial" charset="0"/>
              </a:rPr>
              <a:t> </a:t>
            </a:r>
            <a:r>
              <a:rPr lang="fr-FR" sz="2800" dirty="0" err="1" smtClean="0">
                <a:latin typeface="Arial" charset="0"/>
                <a:cs typeface="Arial" charset="0"/>
              </a:rPr>
              <a:t>Biodiversity</a:t>
            </a:r>
            <a:endParaRPr lang="fr-FR" sz="2800" i="1" dirty="0" smtClean="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1885950"/>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70772" y="3140967"/>
            <a:ext cx="2151486"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1.Society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Project</a:t>
            </a:r>
          </a:p>
        </p:txBody>
      </p:sp>
    </p:spTree>
    <p:extLst>
      <p:ext uri="{BB962C8B-B14F-4D97-AF65-F5344CB8AC3E}">
        <p14:creationId xmlns:p14="http://schemas.microsoft.com/office/powerpoint/2010/main" val="322158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395536" y="2060848"/>
            <a:ext cx="5976664" cy="4525963"/>
          </a:xfrm>
        </p:spPr>
        <p:txBody>
          <a:bodyPr/>
          <a:lstStyle/>
          <a:p>
            <a:r>
              <a:rPr lang="fr-FR" sz="2800" dirty="0" smtClean="0">
                <a:latin typeface="Arial" charset="0"/>
                <a:cs typeface="Arial" charset="0"/>
              </a:rPr>
              <a:t>No alternative </a:t>
            </a:r>
            <a:r>
              <a:rPr lang="fr-FR" sz="2800" dirty="0" err="1" smtClean="0">
                <a:latin typeface="Arial" charset="0"/>
                <a:cs typeface="Arial" charset="0"/>
              </a:rPr>
              <a:t>without</a:t>
            </a:r>
            <a:r>
              <a:rPr lang="fr-FR" sz="2800" dirty="0" smtClean="0">
                <a:latin typeface="Arial" charset="0"/>
                <a:cs typeface="Arial" charset="0"/>
              </a:rPr>
              <a:t> an alternative </a:t>
            </a:r>
            <a:r>
              <a:rPr lang="fr-FR" sz="2800" dirty="0" err="1" smtClean="0">
                <a:latin typeface="Arial" charset="0"/>
                <a:cs typeface="Arial" charset="0"/>
              </a:rPr>
              <a:t>theory</a:t>
            </a:r>
            <a:endParaRPr lang="fr-FR" sz="2800" dirty="0" smtClean="0">
              <a:latin typeface="Arial" charset="0"/>
              <a:cs typeface="Arial" charset="0"/>
            </a:endParaRPr>
          </a:p>
          <a:p>
            <a:r>
              <a:rPr lang="fr-FR" sz="2800" dirty="0" err="1" smtClean="0">
                <a:latin typeface="Arial" charset="0"/>
                <a:cs typeface="Arial" charset="0"/>
              </a:rPr>
              <a:t>Rediscover</a:t>
            </a:r>
            <a:r>
              <a:rPr lang="fr-FR" sz="2800" dirty="0" smtClean="0">
                <a:latin typeface="Arial" charset="0"/>
                <a:cs typeface="Arial" charset="0"/>
              </a:rPr>
              <a:t> Proudhon, Gide, Desroches et Vianney</a:t>
            </a:r>
          </a:p>
          <a:p>
            <a:r>
              <a:rPr lang="fr-FR" sz="2800" dirty="0" err="1" smtClean="0">
                <a:latin typeface="Arial" charset="0"/>
                <a:cs typeface="Arial" charset="0"/>
              </a:rPr>
              <a:t>Multidisciplanary</a:t>
            </a:r>
            <a:r>
              <a:rPr lang="fr-FR" sz="2800" dirty="0" smtClean="0">
                <a:latin typeface="Arial" charset="0"/>
                <a:cs typeface="Arial" charset="0"/>
              </a:rPr>
              <a:t> </a:t>
            </a:r>
            <a:r>
              <a:rPr lang="fr-FR" sz="2800" dirty="0" err="1">
                <a:latin typeface="Arial" charset="0"/>
                <a:cs typeface="Arial" charset="0"/>
              </a:rPr>
              <a:t>a</a:t>
            </a:r>
            <a:r>
              <a:rPr lang="fr-FR" sz="2800" dirty="0" err="1" smtClean="0">
                <a:latin typeface="Arial" charset="0"/>
                <a:cs typeface="Arial" charset="0"/>
              </a:rPr>
              <a:t>cademic</a:t>
            </a:r>
            <a:r>
              <a:rPr lang="fr-FR" sz="2800" dirty="0" smtClean="0">
                <a:latin typeface="Arial" charset="0"/>
                <a:cs typeface="Arial" charset="0"/>
              </a:rPr>
              <a:t> </a:t>
            </a:r>
            <a:r>
              <a:rPr lang="fr-FR" sz="2800" dirty="0" err="1" smtClean="0">
                <a:latin typeface="Arial" charset="0"/>
                <a:cs typeface="Arial" charset="0"/>
              </a:rPr>
              <a:t>research</a:t>
            </a:r>
            <a:r>
              <a:rPr lang="fr-FR" sz="2800" dirty="0" smtClean="0">
                <a:latin typeface="Arial" charset="0"/>
                <a:cs typeface="Arial" charset="0"/>
              </a:rPr>
              <a:t> </a:t>
            </a:r>
            <a:r>
              <a:rPr lang="fr-FR" sz="2800" dirty="0" err="1" smtClean="0">
                <a:latin typeface="Arial" charset="0"/>
                <a:cs typeface="Arial" charset="0"/>
              </a:rPr>
              <a:t>with</a:t>
            </a:r>
            <a:r>
              <a:rPr lang="fr-FR" sz="2800" dirty="0" smtClean="0">
                <a:latin typeface="Arial" charset="0"/>
                <a:cs typeface="Arial" charset="0"/>
              </a:rPr>
              <a:t> </a:t>
            </a:r>
            <a:r>
              <a:rPr lang="fr-FR" sz="2800" dirty="0" err="1" smtClean="0">
                <a:latin typeface="Arial" charset="0"/>
                <a:cs typeface="Arial" charset="0"/>
              </a:rPr>
              <a:t>partnership</a:t>
            </a:r>
            <a:r>
              <a:rPr lang="fr-FR" sz="2800" dirty="0" smtClean="0">
                <a:latin typeface="Arial" charset="0"/>
                <a:cs typeface="Arial" charset="0"/>
              </a:rPr>
              <a:t> </a:t>
            </a:r>
            <a:r>
              <a:rPr lang="fr-FR" sz="2800" dirty="0" err="1" smtClean="0">
                <a:latin typeface="Arial" charset="0"/>
                <a:cs typeface="Arial" charset="0"/>
              </a:rPr>
              <a:t>between</a:t>
            </a:r>
            <a:r>
              <a:rPr lang="fr-FR" sz="2800" dirty="0" smtClean="0">
                <a:latin typeface="Arial" charset="0"/>
                <a:cs typeface="Arial" charset="0"/>
              </a:rPr>
              <a:t> </a:t>
            </a:r>
            <a:r>
              <a:rPr lang="fr-FR" sz="2800" dirty="0" err="1" smtClean="0">
                <a:latin typeface="Arial" charset="0"/>
                <a:cs typeface="Arial" charset="0"/>
              </a:rPr>
              <a:t>enterprises</a:t>
            </a:r>
            <a:r>
              <a:rPr lang="fr-FR" sz="2800" dirty="0" smtClean="0">
                <a:latin typeface="Arial" charset="0"/>
                <a:cs typeface="Arial" charset="0"/>
              </a:rPr>
              <a:t> and </a:t>
            </a:r>
            <a:r>
              <a:rPr lang="fr-FR" sz="2800" dirty="0" err="1" smtClean="0">
                <a:latin typeface="Arial" charset="0"/>
                <a:cs typeface="Arial" charset="0"/>
              </a:rPr>
              <a:t>universities</a:t>
            </a:r>
            <a:endParaRPr lang="fr-FR" sz="2800" dirty="0" smtClean="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8678" y="1885950"/>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60592" y="3140967"/>
            <a:ext cx="2771848"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2.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Theorical</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a:t>
            </a:r>
          </a:p>
          <a:p>
            <a:pPr algn="ctr" fontAlgn="base">
              <a:spcBef>
                <a:spcPct val="0"/>
              </a:spcBef>
              <a:spcAft>
                <a:spcPct val="0"/>
              </a:spcAft>
            </a:pP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framework</a:t>
            </a:r>
            <a:endPar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endParaRPr>
          </a:p>
        </p:txBody>
      </p:sp>
      <p:sp>
        <p:nvSpPr>
          <p:cNvPr id="12"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31840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3" y="1900989"/>
            <a:ext cx="5256583" cy="2736304"/>
          </a:xfrm>
        </p:spPr>
        <p:txBody>
          <a:bodyPr/>
          <a:lstStyle/>
          <a:p>
            <a:r>
              <a:rPr lang="fr-CA" sz="2800" dirty="0" smtClean="0">
                <a:latin typeface="Arial" charset="0"/>
                <a:cs typeface="Arial" charset="0"/>
              </a:rPr>
              <a:t>Be </a:t>
            </a:r>
            <a:r>
              <a:rPr lang="fr-CA" sz="2800" dirty="0" err="1" smtClean="0">
                <a:latin typeface="Arial" charset="0"/>
                <a:cs typeface="Arial" charset="0"/>
              </a:rPr>
              <a:t>careful</a:t>
            </a:r>
            <a:r>
              <a:rPr lang="fr-CA" sz="2800" dirty="0" smtClean="0">
                <a:latin typeface="Arial" charset="0"/>
                <a:cs typeface="Arial" charset="0"/>
              </a:rPr>
              <a:t> of the </a:t>
            </a:r>
            <a:r>
              <a:rPr lang="fr-CA" sz="2800" dirty="0" err="1" smtClean="0">
                <a:latin typeface="Arial" charset="0"/>
                <a:cs typeface="Arial" charset="0"/>
              </a:rPr>
              <a:t>Iron</a:t>
            </a:r>
            <a:r>
              <a:rPr lang="fr-CA" sz="2800" dirty="0" smtClean="0">
                <a:latin typeface="Arial" charset="0"/>
                <a:cs typeface="Arial" charset="0"/>
              </a:rPr>
              <a:t>-Cage </a:t>
            </a:r>
            <a:r>
              <a:rPr lang="fr-CA" sz="2800" dirty="0" err="1" smtClean="0">
                <a:latin typeface="Arial" charset="0"/>
                <a:cs typeface="Arial" charset="0"/>
              </a:rPr>
              <a:t>syndrom</a:t>
            </a:r>
            <a:r>
              <a:rPr lang="fr-CA" sz="2800" dirty="0" smtClean="0">
                <a:latin typeface="Arial" charset="0"/>
                <a:cs typeface="Arial" charset="0"/>
              </a:rPr>
              <a:t> or </a:t>
            </a:r>
            <a:r>
              <a:rPr lang="fr-CA" sz="2800" dirty="0" err="1" smtClean="0">
                <a:latin typeface="Arial" charset="0"/>
                <a:cs typeface="Arial" charset="0"/>
              </a:rPr>
              <a:t>institutional</a:t>
            </a:r>
            <a:r>
              <a:rPr lang="fr-CA" sz="2800" dirty="0" smtClean="0">
                <a:latin typeface="Arial" charset="0"/>
                <a:cs typeface="Arial" charset="0"/>
              </a:rPr>
              <a:t> </a:t>
            </a:r>
            <a:r>
              <a:rPr lang="fr-CA" sz="2800" dirty="0" err="1" smtClean="0">
                <a:latin typeface="Arial" charset="0"/>
                <a:cs typeface="Arial" charset="0"/>
              </a:rPr>
              <a:t>isomorphism</a:t>
            </a:r>
            <a:r>
              <a:rPr lang="fr-CA" sz="2800" dirty="0" smtClean="0">
                <a:latin typeface="Arial" charset="0"/>
                <a:cs typeface="Arial" charset="0"/>
              </a:rPr>
              <a:t> </a:t>
            </a:r>
          </a:p>
          <a:p>
            <a:r>
              <a:rPr lang="fr-CA" sz="2800" dirty="0" smtClean="0">
                <a:latin typeface="Arial" charset="0"/>
                <a:cs typeface="Arial" charset="0"/>
              </a:rPr>
              <a:t>Be </a:t>
            </a:r>
            <a:r>
              <a:rPr lang="fr-CA" sz="2800" dirty="0" err="1" smtClean="0">
                <a:latin typeface="Arial" charset="0"/>
                <a:cs typeface="Arial" charset="0"/>
              </a:rPr>
              <a:t>different</a:t>
            </a:r>
            <a:r>
              <a:rPr lang="fr-CA" sz="2800" dirty="0" smtClean="0">
                <a:latin typeface="Arial" charset="0"/>
                <a:cs typeface="Arial" charset="0"/>
              </a:rPr>
              <a:t> in </a:t>
            </a:r>
            <a:r>
              <a:rPr lang="fr-CA" sz="2800" dirty="0" err="1" smtClean="0">
                <a:latin typeface="Arial" charset="0"/>
                <a:cs typeface="Arial" charset="0"/>
              </a:rPr>
              <a:t>developing</a:t>
            </a:r>
            <a:r>
              <a:rPr lang="fr-CA" sz="2800" dirty="0" smtClean="0">
                <a:latin typeface="Arial" charset="0"/>
                <a:cs typeface="Arial" charset="0"/>
              </a:rPr>
              <a:t> </a:t>
            </a:r>
            <a:r>
              <a:rPr lang="fr-CA" sz="2800" dirty="0" err="1" smtClean="0">
                <a:latin typeface="Arial" charset="0"/>
                <a:cs typeface="Arial" charset="0"/>
              </a:rPr>
              <a:t>our</a:t>
            </a:r>
            <a:r>
              <a:rPr lang="fr-CA" sz="2800" dirty="0" smtClean="0">
                <a:latin typeface="Arial" charset="0"/>
                <a:cs typeface="Arial" charset="0"/>
              </a:rPr>
              <a:t> </a:t>
            </a:r>
            <a:r>
              <a:rPr lang="fr-CA" sz="2800" dirty="0" err="1" smtClean="0">
                <a:latin typeface="Arial" charset="0"/>
                <a:cs typeface="Arial" charset="0"/>
              </a:rPr>
              <a:t>own</a:t>
            </a:r>
            <a:r>
              <a:rPr lang="fr-CA" sz="2800" dirty="0" smtClean="0">
                <a:latin typeface="Arial" charset="0"/>
                <a:cs typeface="Arial" charset="0"/>
              </a:rPr>
              <a:t> standards</a:t>
            </a:r>
            <a:endParaRPr lang="fr-CA" sz="2800" dirty="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977" y="1900989"/>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61660" y="2852936"/>
            <a:ext cx="2178802" cy="1384995"/>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3</a:t>
            </a:r>
            <a:r>
              <a:rPr lang="fr-FR" sz="2800" b="1" i="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COOP</a:t>
            </a:r>
          </a:p>
          <a:p>
            <a:pPr algn="ctr" fontAlgn="base">
              <a:spcBef>
                <a:spcPct val="0"/>
              </a:spcBef>
              <a:spcAft>
                <a:spcPct val="0"/>
              </a:spcAft>
            </a:pPr>
            <a:r>
              <a:rPr lang="fr-FR" sz="2800" b="1" i="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Modus </a:t>
            </a:r>
          </a:p>
          <a:p>
            <a:pPr algn="ctr" fontAlgn="base">
              <a:spcBef>
                <a:spcPct val="0"/>
              </a:spcBef>
              <a:spcAft>
                <a:spcPct val="0"/>
              </a:spcAft>
            </a:pPr>
            <a:r>
              <a:rPr lang="fr-FR" sz="2800" b="1" i="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operandi</a:t>
            </a:r>
            <a:r>
              <a:rPr lang="fr-FR" sz="2800" b="1" i="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a:t>
            </a:r>
          </a:p>
        </p:txBody>
      </p:sp>
      <p:sp>
        <p:nvSpPr>
          <p:cNvPr id="4" name="ZoneTexte 3"/>
          <p:cNvSpPr txBox="1"/>
          <p:nvPr/>
        </p:nvSpPr>
        <p:spPr>
          <a:xfrm>
            <a:off x="491106" y="5229200"/>
            <a:ext cx="8064896" cy="1231106"/>
          </a:xfrm>
          <a:prstGeom prst="rect">
            <a:avLst/>
          </a:prstGeom>
          <a:noFill/>
        </p:spPr>
        <p:txBody>
          <a:bodyPr wrap="square" rtlCol="0">
            <a:spAutoFit/>
          </a:bodyPr>
          <a:lstStyle/>
          <a:p>
            <a:pPr fontAlgn="base">
              <a:spcBef>
                <a:spcPct val="0"/>
              </a:spcBef>
              <a:spcAft>
                <a:spcPct val="0"/>
              </a:spcAft>
            </a:pPr>
            <a:r>
              <a:rPr lang="fr-CA" sz="2400" dirty="0">
                <a:solidFill>
                  <a:prstClr val="black"/>
                </a:solidFill>
                <a:cs typeface="Arial" charset="0"/>
              </a:rPr>
              <a:t>« </a:t>
            </a:r>
            <a:r>
              <a:rPr lang="en-US" sz="2800" dirty="0"/>
              <a:t>Insanity: doing the </a:t>
            </a:r>
            <a:r>
              <a:rPr lang="en-US" sz="2800" i="1" dirty="0"/>
              <a:t>same thing</a:t>
            </a:r>
            <a:r>
              <a:rPr lang="en-US" sz="2800" dirty="0"/>
              <a:t> over and over again and expecting different results</a:t>
            </a:r>
            <a:r>
              <a:rPr lang="fr-CA" sz="2400" dirty="0">
                <a:solidFill>
                  <a:prstClr val="black"/>
                </a:solidFill>
                <a:cs typeface="Arial" charset="0"/>
              </a:rPr>
              <a:t> »  </a:t>
            </a:r>
            <a:r>
              <a:rPr lang="fr-CA" sz="2400" dirty="0" smtClean="0">
                <a:solidFill>
                  <a:prstClr val="black"/>
                </a:solidFill>
                <a:cs typeface="Arial" charset="0"/>
              </a:rPr>
              <a:t> </a:t>
            </a:r>
            <a:r>
              <a:rPr lang="fr-CA" dirty="0">
                <a:solidFill>
                  <a:prstClr val="black"/>
                </a:solidFill>
                <a:cs typeface="Arial" charset="0"/>
              </a:rPr>
              <a:t>(Albert Einstein)</a:t>
            </a:r>
          </a:p>
          <a:p>
            <a:pPr fontAlgn="base">
              <a:spcBef>
                <a:spcPct val="0"/>
              </a:spcBef>
              <a:spcAft>
                <a:spcPct val="0"/>
              </a:spcAft>
            </a:pPr>
            <a:endParaRPr lang="fr-CA" dirty="0">
              <a:solidFill>
                <a:prstClr val="black"/>
              </a:solidFill>
              <a:cs typeface="Arial" charset="0"/>
            </a:endParaRP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128229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23692" y="1900989"/>
            <a:ext cx="5616710" cy="4525963"/>
          </a:xfrm>
        </p:spPr>
        <p:txBody>
          <a:bodyPr/>
          <a:lstStyle/>
          <a:p>
            <a:r>
              <a:rPr lang="fr-FR" dirty="0" err="1" smtClean="0">
                <a:latin typeface="Arial" charset="0"/>
                <a:cs typeface="Arial" charset="0"/>
              </a:rPr>
              <a:t>Economy</a:t>
            </a:r>
            <a:r>
              <a:rPr lang="fr-FR" dirty="0" smtClean="0">
                <a:latin typeface="Arial" charset="0"/>
                <a:cs typeface="Arial" charset="0"/>
              </a:rPr>
              <a:t> + social = COOP</a:t>
            </a:r>
          </a:p>
          <a:p>
            <a:r>
              <a:rPr lang="fr-FR" dirty="0" err="1">
                <a:latin typeface="Arial" charset="0"/>
                <a:cs typeface="Arial" charset="0"/>
              </a:rPr>
              <a:t>E</a:t>
            </a:r>
            <a:r>
              <a:rPr lang="fr-FR" dirty="0" err="1" smtClean="0">
                <a:latin typeface="Arial" charset="0"/>
                <a:cs typeface="Arial" charset="0"/>
              </a:rPr>
              <a:t>conomy</a:t>
            </a:r>
            <a:r>
              <a:rPr lang="fr-FR" dirty="0" smtClean="0">
                <a:latin typeface="Arial" charset="0"/>
                <a:cs typeface="Arial" charset="0"/>
              </a:rPr>
              <a:t> + social </a:t>
            </a:r>
            <a:r>
              <a:rPr lang="fr-FR" b="1" dirty="0" smtClean="0">
                <a:latin typeface="Arial" charset="0"/>
                <a:cs typeface="Arial" charset="0"/>
              </a:rPr>
              <a:t>+ </a:t>
            </a:r>
            <a:r>
              <a:rPr lang="fr-FR" b="1" dirty="0" err="1" smtClean="0">
                <a:latin typeface="Arial" charset="0"/>
                <a:cs typeface="Arial" charset="0"/>
              </a:rPr>
              <a:t>environment</a:t>
            </a:r>
            <a:r>
              <a:rPr lang="fr-FR" dirty="0" smtClean="0">
                <a:latin typeface="Arial" charset="0"/>
                <a:cs typeface="Arial" charset="0"/>
              </a:rPr>
              <a:t> = SD</a:t>
            </a:r>
            <a:endParaRPr lang="fr-FR" dirty="0">
              <a:latin typeface="Arial" charset="0"/>
              <a:cs typeface="Arial" charset="0"/>
            </a:endParaRPr>
          </a:p>
          <a:p>
            <a:r>
              <a:rPr lang="fr-FR" dirty="0" err="1" smtClean="0">
                <a:latin typeface="Arial" charset="0"/>
                <a:cs typeface="Arial" charset="0"/>
              </a:rPr>
              <a:t>Waiting</a:t>
            </a:r>
            <a:r>
              <a:rPr lang="fr-FR" dirty="0" smtClean="0">
                <a:latin typeface="Arial" charset="0"/>
                <a:cs typeface="Arial" charset="0"/>
              </a:rPr>
              <a:t> for the 8th </a:t>
            </a:r>
            <a:r>
              <a:rPr lang="fr-FR" dirty="0" err="1" smtClean="0">
                <a:latin typeface="Arial" charset="0"/>
                <a:cs typeface="Arial" charset="0"/>
              </a:rPr>
              <a:t>cooperative</a:t>
            </a:r>
            <a:r>
              <a:rPr lang="fr-FR" dirty="0" smtClean="0">
                <a:latin typeface="Arial" charset="0"/>
                <a:cs typeface="Arial" charset="0"/>
              </a:rPr>
              <a:t> </a:t>
            </a:r>
            <a:r>
              <a:rPr lang="fr-FR" dirty="0" err="1" smtClean="0">
                <a:latin typeface="Arial" charset="0"/>
                <a:cs typeface="Arial" charset="0"/>
              </a:rPr>
              <a:t>principle</a:t>
            </a:r>
            <a:r>
              <a:rPr lang="fr-FR" dirty="0" smtClean="0">
                <a:latin typeface="Arial" charset="0"/>
                <a:cs typeface="Arial" charset="0"/>
              </a:rPr>
              <a:t>? </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977" y="1900989"/>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40402" y="3068960"/>
            <a:ext cx="1821331"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4. SD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Carrier</a:t>
            </a: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24863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628800"/>
            <a:ext cx="5400600" cy="4525963"/>
          </a:xfrm>
        </p:spPr>
        <p:txBody>
          <a:bodyPr/>
          <a:lstStyle/>
          <a:p>
            <a:r>
              <a:rPr lang="fr-FR" dirty="0" err="1" smtClean="0">
                <a:latin typeface="Arial" charset="0"/>
                <a:cs typeface="Arial" charset="0"/>
              </a:rPr>
              <a:t>Develop</a:t>
            </a:r>
            <a:r>
              <a:rPr lang="fr-FR" dirty="0" smtClean="0">
                <a:latin typeface="Arial" charset="0"/>
                <a:cs typeface="Arial" charset="0"/>
              </a:rPr>
              <a:t> </a:t>
            </a:r>
            <a:r>
              <a:rPr lang="fr-FR" dirty="0" err="1" smtClean="0">
                <a:latin typeface="Arial" charset="0"/>
                <a:cs typeface="Arial" charset="0"/>
              </a:rPr>
              <a:t>credible</a:t>
            </a:r>
            <a:r>
              <a:rPr lang="fr-FR" dirty="0" smtClean="0">
                <a:latin typeface="Arial" charset="0"/>
                <a:cs typeface="Arial" charset="0"/>
              </a:rPr>
              <a:t> speakers</a:t>
            </a:r>
          </a:p>
          <a:p>
            <a:r>
              <a:rPr lang="fr-FR" dirty="0" err="1" smtClean="0">
                <a:latin typeface="Arial" charset="0"/>
                <a:cs typeface="Arial" charset="0"/>
              </a:rPr>
              <a:t>Having</a:t>
            </a:r>
            <a:r>
              <a:rPr lang="fr-FR" dirty="0" smtClean="0">
                <a:latin typeface="Arial" charset="0"/>
                <a:cs typeface="Arial" charset="0"/>
              </a:rPr>
              <a:t> </a:t>
            </a:r>
            <a:r>
              <a:rPr lang="fr-FR" dirty="0" err="1" smtClean="0">
                <a:latin typeface="Arial" charset="0"/>
                <a:cs typeface="Arial" charset="0"/>
              </a:rPr>
              <a:t>something</a:t>
            </a:r>
            <a:r>
              <a:rPr lang="fr-FR" dirty="0" smtClean="0">
                <a:latin typeface="Arial" charset="0"/>
                <a:cs typeface="Arial" charset="0"/>
              </a:rPr>
              <a:t> original to </a:t>
            </a:r>
            <a:r>
              <a:rPr lang="fr-FR" dirty="0" err="1" smtClean="0">
                <a:latin typeface="Arial" charset="0"/>
                <a:cs typeface="Arial" charset="0"/>
              </a:rPr>
              <a:t>say</a:t>
            </a:r>
            <a:r>
              <a:rPr lang="fr-FR" dirty="0" smtClean="0">
                <a:latin typeface="Arial" charset="0"/>
                <a:cs typeface="Arial" charset="0"/>
              </a:rPr>
              <a:t> </a:t>
            </a:r>
          </a:p>
          <a:p>
            <a:r>
              <a:rPr lang="fr-FR" dirty="0" smtClean="0">
                <a:latin typeface="Arial" charset="0"/>
                <a:cs typeface="Arial" charset="0"/>
              </a:rPr>
              <a:t>Position </a:t>
            </a:r>
            <a:r>
              <a:rPr lang="fr-FR" dirty="0" err="1" smtClean="0">
                <a:latin typeface="Arial" charset="0"/>
                <a:cs typeface="Arial" charset="0"/>
              </a:rPr>
              <a:t>coop</a:t>
            </a:r>
            <a:r>
              <a:rPr lang="fr-FR" dirty="0" smtClean="0">
                <a:latin typeface="Arial" charset="0"/>
                <a:cs typeface="Arial" charset="0"/>
              </a:rPr>
              <a:t> </a:t>
            </a:r>
            <a:r>
              <a:rPr lang="fr-FR" dirty="0" err="1" smtClean="0">
                <a:latin typeface="Arial" charset="0"/>
                <a:cs typeface="Arial" charset="0"/>
              </a:rPr>
              <a:t>movement</a:t>
            </a:r>
            <a:r>
              <a:rPr lang="fr-FR" dirty="0" smtClean="0">
                <a:latin typeface="Arial" charset="0"/>
                <a:cs typeface="Arial" charset="0"/>
              </a:rPr>
              <a:t> on the major challenges </a:t>
            </a:r>
            <a:r>
              <a:rPr lang="fr-FR" dirty="0" err="1" smtClean="0">
                <a:latin typeface="Arial" charset="0"/>
                <a:cs typeface="Arial" charset="0"/>
              </a:rPr>
              <a:t>facing</a:t>
            </a:r>
            <a:r>
              <a:rPr lang="fr-FR" dirty="0" smtClean="0">
                <a:latin typeface="Arial" charset="0"/>
                <a:cs typeface="Arial" charset="0"/>
              </a:rPr>
              <a:t> society</a:t>
            </a:r>
          </a:p>
          <a:p>
            <a:r>
              <a:rPr lang="fr-FR" dirty="0" err="1" smtClean="0">
                <a:latin typeface="Arial" charset="0"/>
                <a:cs typeface="Arial" charset="0"/>
              </a:rPr>
              <a:t>Mastering</a:t>
            </a:r>
            <a:r>
              <a:rPr lang="fr-FR" dirty="0" smtClean="0">
                <a:latin typeface="Arial" charset="0"/>
                <a:cs typeface="Arial" charset="0"/>
              </a:rPr>
              <a:t> the medias</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05144" y="3068960"/>
            <a:ext cx="3291863" cy="1384995"/>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5.Mastering</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The art of</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communication</a:t>
            </a: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187592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909391"/>
            <a:ext cx="5688632" cy="4525963"/>
          </a:xfrm>
        </p:spPr>
        <p:txBody>
          <a:bodyPr/>
          <a:lstStyle/>
          <a:p>
            <a:r>
              <a:rPr lang="fr-FR" dirty="0" err="1" smtClean="0">
                <a:latin typeface="Arial" charset="0"/>
                <a:cs typeface="Arial" charset="0"/>
              </a:rPr>
              <a:t>Understand</a:t>
            </a:r>
            <a:r>
              <a:rPr lang="fr-FR" dirty="0">
                <a:latin typeface="Arial" charset="0"/>
                <a:cs typeface="Arial" charset="0"/>
              </a:rPr>
              <a:t> </a:t>
            </a:r>
            <a:r>
              <a:rPr lang="fr-FR" dirty="0" smtClean="0">
                <a:latin typeface="Arial" charset="0"/>
                <a:cs typeface="Arial" charset="0"/>
              </a:rPr>
              <a:t>and master </a:t>
            </a:r>
            <a:r>
              <a:rPr lang="fr-FR" dirty="0" err="1" smtClean="0">
                <a:latin typeface="Arial" charset="0"/>
                <a:cs typeface="Arial" charset="0"/>
              </a:rPr>
              <a:t>these</a:t>
            </a:r>
            <a:r>
              <a:rPr lang="fr-FR" dirty="0" smtClean="0">
                <a:latin typeface="Arial" charset="0"/>
                <a:cs typeface="Arial" charset="0"/>
              </a:rPr>
              <a:t> new communication </a:t>
            </a:r>
            <a:r>
              <a:rPr lang="fr-FR" dirty="0" err="1" smtClean="0">
                <a:latin typeface="Arial" charset="0"/>
                <a:cs typeface="Arial" charset="0"/>
              </a:rPr>
              <a:t>tools</a:t>
            </a:r>
            <a:endParaRPr lang="fr-FR" dirty="0">
              <a:latin typeface="Arial" charset="0"/>
              <a:cs typeface="Arial" charset="0"/>
            </a:endParaRPr>
          </a:p>
          <a:p>
            <a:r>
              <a:rPr lang="fr-FR" dirty="0" smtClean="0">
                <a:latin typeface="Arial" charset="0"/>
                <a:cs typeface="Arial" charset="0"/>
              </a:rPr>
              <a:t>Exploit the </a:t>
            </a:r>
            <a:r>
              <a:rPr lang="fr-FR" dirty="0" err="1" smtClean="0">
                <a:latin typeface="Arial" charset="0"/>
                <a:cs typeface="Arial" charset="0"/>
              </a:rPr>
              <a:t>opportunities</a:t>
            </a:r>
            <a:r>
              <a:rPr lang="fr-FR" dirty="0" smtClean="0">
                <a:latin typeface="Arial" charset="0"/>
                <a:cs typeface="Arial" charset="0"/>
              </a:rPr>
              <a:t> </a:t>
            </a:r>
            <a:r>
              <a:rPr lang="fr-FR" dirty="0" err="1" smtClean="0">
                <a:latin typeface="Arial" charset="0"/>
                <a:cs typeface="Arial" charset="0"/>
              </a:rPr>
              <a:t>created</a:t>
            </a:r>
            <a:r>
              <a:rPr lang="fr-FR" dirty="0" smtClean="0">
                <a:latin typeface="Arial" charset="0"/>
                <a:cs typeface="Arial" charset="0"/>
              </a:rPr>
              <a:t> by social medias </a:t>
            </a:r>
          </a:p>
          <a:p>
            <a:r>
              <a:rPr lang="fr-FR" dirty="0" err="1" smtClean="0">
                <a:latin typeface="Arial" charset="0"/>
                <a:cs typeface="Arial" charset="0"/>
              </a:rPr>
              <a:t>Step</a:t>
            </a:r>
            <a:r>
              <a:rPr lang="fr-FR" dirty="0" smtClean="0">
                <a:latin typeface="Arial" charset="0"/>
                <a:cs typeface="Arial" charset="0"/>
              </a:rPr>
              <a:t> in open source softwares</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36114" y="3068960"/>
            <a:ext cx="3029932" cy="1384995"/>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6. Web 2.0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and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social medias</a:t>
            </a: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351516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844824"/>
            <a:ext cx="5760640" cy="4525963"/>
          </a:xfrm>
        </p:spPr>
        <p:txBody>
          <a:bodyPr/>
          <a:lstStyle/>
          <a:p>
            <a:pPr>
              <a:buFont typeface="Arial" pitchFamily="34" charset="0"/>
              <a:buChar char="*"/>
            </a:pPr>
            <a:r>
              <a:rPr lang="fr-CA" dirty="0" err="1"/>
              <a:t>Bring</a:t>
            </a:r>
            <a:r>
              <a:rPr lang="fr-CA" dirty="0"/>
              <a:t> </a:t>
            </a:r>
            <a:r>
              <a:rPr lang="fr-CA" dirty="0" err="1"/>
              <a:t>together</a:t>
            </a:r>
            <a:r>
              <a:rPr lang="fr-CA" dirty="0"/>
              <a:t> the </a:t>
            </a:r>
            <a:r>
              <a:rPr lang="fr-CA" dirty="0" err="1" smtClean="0"/>
              <a:t>dispersed</a:t>
            </a:r>
            <a:endParaRPr lang="fr-CA" dirty="0" smtClean="0"/>
          </a:p>
          <a:p>
            <a:pPr>
              <a:buFont typeface="Arial" pitchFamily="34" charset="0"/>
              <a:buChar char="•"/>
            </a:pPr>
            <a:r>
              <a:rPr lang="fr-FR" dirty="0" err="1" smtClean="0">
                <a:latin typeface="Arial" charset="0"/>
                <a:cs typeface="Arial" charset="0"/>
              </a:rPr>
              <a:t>Understand</a:t>
            </a:r>
            <a:r>
              <a:rPr lang="fr-FR" dirty="0" smtClean="0">
                <a:latin typeface="Arial" charset="0"/>
                <a:cs typeface="Arial" charset="0"/>
              </a:rPr>
              <a:t> and practice  real networking </a:t>
            </a:r>
          </a:p>
          <a:p>
            <a:r>
              <a:rPr lang="fr-FR" dirty="0" err="1" smtClean="0">
                <a:latin typeface="Arial" charset="0"/>
                <a:cs typeface="Arial" charset="0"/>
              </a:rPr>
              <a:t>Create</a:t>
            </a:r>
            <a:r>
              <a:rPr lang="fr-FR" dirty="0" smtClean="0">
                <a:latin typeface="Arial" charset="0"/>
                <a:cs typeface="Arial" charset="0"/>
              </a:rPr>
              <a:t> alliances</a:t>
            </a:r>
          </a:p>
          <a:p>
            <a:r>
              <a:rPr lang="fr-FR" dirty="0" smtClean="0">
                <a:latin typeface="Arial" charset="0"/>
                <a:cs typeface="Arial" charset="0"/>
              </a:rPr>
              <a:t>Be </a:t>
            </a:r>
            <a:r>
              <a:rPr lang="fr-FR" dirty="0" err="1" smtClean="0">
                <a:latin typeface="Arial" charset="0"/>
                <a:cs typeface="Arial" charset="0"/>
              </a:rPr>
              <a:t>welcoming</a:t>
            </a:r>
            <a:r>
              <a:rPr lang="fr-FR" dirty="0" smtClean="0">
                <a:latin typeface="Arial" charset="0"/>
                <a:cs typeface="Arial" charset="0"/>
              </a:rPr>
              <a:t> and  </a:t>
            </a:r>
            <a:r>
              <a:rPr lang="fr-FR" dirty="0" err="1" smtClean="0">
                <a:latin typeface="Arial" charset="0"/>
                <a:cs typeface="Arial" charset="0"/>
              </a:rPr>
              <a:t>respectful</a:t>
            </a:r>
            <a:r>
              <a:rPr lang="fr-FR" dirty="0" smtClean="0">
                <a:latin typeface="Arial" charset="0"/>
                <a:cs typeface="Arial" charset="0"/>
              </a:rPr>
              <a:t> of </a:t>
            </a:r>
            <a:r>
              <a:rPr lang="fr-FR" dirty="0" err="1" smtClean="0">
                <a:latin typeface="Arial" charset="0"/>
                <a:cs typeface="Arial" charset="0"/>
              </a:rPr>
              <a:t>diversity</a:t>
            </a:r>
            <a:endParaRPr lang="fr-FR" dirty="0" smtClean="0">
              <a:latin typeface="Arial" charset="0"/>
              <a:cs typeface="Arial" charset="0"/>
            </a:endParaRPr>
          </a:p>
          <a:p>
            <a:r>
              <a:rPr lang="fr-FR" dirty="0" err="1" smtClean="0">
                <a:latin typeface="Arial" charset="0"/>
                <a:cs typeface="Arial" charset="0"/>
              </a:rPr>
              <a:t>Give</a:t>
            </a:r>
            <a:r>
              <a:rPr lang="fr-FR" dirty="0" smtClean="0">
                <a:latin typeface="Arial" charset="0"/>
                <a:cs typeface="Arial" charset="0"/>
              </a:rPr>
              <a:t> </a:t>
            </a:r>
            <a:r>
              <a:rPr lang="fr-FR" dirty="0" err="1" smtClean="0">
                <a:latin typeface="Arial" charset="0"/>
                <a:cs typeface="Arial" charset="0"/>
              </a:rPr>
              <a:t>meaning</a:t>
            </a:r>
            <a:endParaRPr lang="fr-FR" dirty="0" smtClean="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05996" y="3257219"/>
            <a:ext cx="2052741"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7.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Sparsa</a:t>
            </a:r>
            <a:endPar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endParaRPr>
          </a:p>
          <a:p>
            <a:pPr algn="ctr" fontAlgn="base">
              <a:spcBef>
                <a:spcPct val="0"/>
              </a:spcBef>
              <a:spcAft>
                <a:spcPct val="0"/>
              </a:spcAft>
            </a:pP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Colligo</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a:t>
            </a: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31173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755576" y="1903029"/>
            <a:ext cx="5112567" cy="4525963"/>
          </a:xfrm>
        </p:spPr>
        <p:txBody>
          <a:bodyPr/>
          <a:lstStyle/>
          <a:p>
            <a:r>
              <a:rPr lang="fr-FR" dirty="0" smtClean="0">
                <a:latin typeface="Arial" charset="0"/>
                <a:cs typeface="Arial" charset="0"/>
              </a:rPr>
              <a:t>Stop </a:t>
            </a:r>
            <a:r>
              <a:rPr lang="fr-FR" dirty="0" err="1" smtClean="0">
                <a:latin typeface="Arial" charset="0"/>
                <a:cs typeface="Arial" charset="0"/>
              </a:rPr>
              <a:t>playing</a:t>
            </a:r>
            <a:r>
              <a:rPr lang="fr-FR" dirty="0" smtClean="0">
                <a:latin typeface="Arial" charset="0"/>
                <a:cs typeface="Arial" charset="0"/>
              </a:rPr>
              <a:t> </a:t>
            </a:r>
            <a:r>
              <a:rPr lang="fr-FR" dirty="0" err="1" smtClean="0">
                <a:latin typeface="Arial" charset="0"/>
                <a:cs typeface="Arial" charset="0"/>
              </a:rPr>
              <a:t>ostrich</a:t>
            </a:r>
            <a:endParaRPr lang="fr-FR" dirty="0" smtClean="0">
              <a:latin typeface="Arial" charset="0"/>
              <a:cs typeface="Arial" charset="0"/>
            </a:endParaRPr>
          </a:p>
          <a:p>
            <a:r>
              <a:rPr lang="fr-FR" dirty="0" err="1" smtClean="0">
                <a:latin typeface="Arial" charset="0"/>
                <a:cs typeface="Arial" charset="0"/>
              </a:rPr>
              <a:t>Elaborate</a:t>
            </a:r>
            <a:r>
              <a:rPr lang="fr-FR" dirty="0" smtClean="0">
                <a:latin typeface="Arial" charset="0"/>
                <a:cs typeface="Arial" charset="0"/>
              </a:rPr>
              <a:t> a </a:t>
            </a:r>
            <a:r>
              <a:rPr lang="fr-FR" dirty="0" err="1" smtClean="0">
                <a:latin typeface="Arial" charset="0"/>
                <a:cs typeface="Arial" charset="0"/>
              </a:rPr>
              <a:t>political</a:t>
            </a:r>
            <a:r>
              <a:rPr lang="fr-FR" dirty="0" smtClean="0">
                <a:latin typeface="Arial" charset="0"/>
                <a:cs typeface="Arial" charset="0"/>
              </a:rPr>
              <a:t> program</a:t>
            </a:r>
          </a:p>
          <a:p>
            <a:r>
              <a:rPr lang="fr-FR" dirty="0" err="1" smtClean="0">
                <a:latin typeface="Arial" charset="0"/>
                <a:cs typeface="Arial" charset="0"/>
              </a:rPr>
              <a:t>Submit</a:t>
            </a:r>
            <a:r>
              <a:rPr lang="fr-FR" dirty="0" smtClean="0">
                <a:latin typeface="Arial" charset="0"/>
                <a:cs typeface="Arial" charset="0"/>
              </a:rPr>
              <a:t> </a:t>
            </a:r>
            <a:r>
              <a:rPr lang="fr-FR" dirty="0" err="1" smtClean="0">
                <a:latin typeface="Arial" charset="0"/>
                <a:cs typeface="Arial" charset="0"/>
              </a:rPr>
              <a:t>it</a:t>
            </a:r>
            <a:r>
              <a:rPr lang="fr-FR" dirty="0" smtClean="0">
                <a:latin typeface="Arial" charset="0"/>
                <a:cs typeface="Arial" charset="0"/>
              </a:rPr>
              <a:t> to </a:t>
            </a:r>
            <a:r>
              <a:rPr lang="fr-FR" dirty="0" err="1" smtClean="0">
                <a:latin typeface="Arial" charset="0"/>
                <a:cs typeface="Arial" charset="0"/>
              </a:rPr>
              <a:t>political</a:t>
            </a:r>
            <a:r>
              <a:rPr lang="fr-FR" dirty="0" smtClean="0">
                <a:latin typeface="Arial" charset="0"/>
                <a:cs typeface="Arial" charset="0"/>
              </a:rPr>
              <a:t> parties</a:t>
            </a:r>
          </a:p>
          <a:p>
            <a:r>
              <a:rPr lang="fr-FR" dirty="0" err="1" smtClean="0">
                <a:latin typeface="Arial" charset="0"/>
                <a:cs typeface="Arial" charset="0"/>
              </a:rPr>
              <a:t>Promote</a:t>
            </a:r>
            <a:r>
              <a:rPr lang="fr-FR" dirty="0" smtClean="0">
                <a:latin typeface="Arial" charset="0"/>
                <a:cs typeface="Arial" charset="0"/>
              </a:rPr>
              <a:t> </a:t>
            </a:r>
            <a:r>
              <a:rPr lang="fr-FR" dirty="0" err="1" smtClean="0">
                <a:latin typeface="Arial" charset="0"/>
                <a:cs typeface="Arial" charset="0"/>
              </a:rPr>
              <a:t>it</a:t>
            </a:r>
            <a:endParaRPr lang="fr-FR" dirty="0" smtClean="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11378" y="3257219"/>
            <a:ext cx="2079415"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8.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Taming</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a:t>
            </a:r>
          </a:p>
          <a:p>
            <a:pPr algn="ctr" fontAlgn="base">
              <a:spcBef>
                <a:spcPct val="0"/>
              </a:spcBef>
              <a:spcAft>
                <a:spcPct val="0"/>
              </a:spcAft>
            </a:pP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politics</a:t>
            </a:r>
            <a:endPar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endParaRP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277358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custDataLst>
              <p:tags r:id="rId1"/>
            </p:custDataLst>
          </p:nvPr>
        </p:nvSpPr>
        <p:spPr/>
        <p:txBody>
          <a:bodyPr/>
          <a:lstStyle/>
          <a:p>
            <a:pPr eaLnBrk="1" hangingPunct="1"/>
            <a:r>
              <a:rPr lang="fr-FR" dirty="0" smtClean="0">
                <a:latin typeface="Arial" charset="0"/>
                <a:cs typeface="Arial" charset="0"/>
              </a:rPr>
              <a:t>Plan</a:t>
            </a:r>
          </a:p>
        </p:txBody>
      </p:sp>
      <p:sp>
        <p:nvSpPr>
          <p:cNvPr id="22531" name="Espace réservé du contenu 2"/>
          <p:cNvSpPr>
            <a:spLocks noGrp="1"/>
          </p:cNvSpPr>
          <p:nvPr>
            <p:ph idx="1"/>
            <p:custDataLst>
              <p:tags r:id="rId2"/>
            </p:custDataLst>
          </p:nvPr>
        </p:nvSpPr>
        <p:spPr>
          <a:xfrm>
            <a:off x="467544" y="1772816"/>
            <a:ext cx="8229600" cy="4525963"/>
          </a:xfrm>
        </p:spPr>
        <p:txBody>
          <a:bodyPr/>
          <a:lstStyle/>
          <a:p>
            <a:pPr eaLnBrk="1" hangingPunct="1"/>
            <a:r>
              <a:rPr lang="fr-FR" dirty="0" err="1" smtClean="0">
                <a:latin typeface="Arial" charset="0"/>
                <a:cs typeface="Arial" charset="0"/>
              </a:rPr>
              <a:t>Brief</a:t>
            </a:r>
            <a:r>
              <a:rPr lang="fr-FR" dirty="0" smtClean="0">
                <a:latin typeface="Arial" charset="0"/>
                <a:cs typeface="Arial" charset="0"/>
              </a:rPr>
              <a:t> Return On </a:t>
            </a:r>
            <a:r>
              <a:rPr lang="fr-FR" dirty="0">
                <a:latin typeface="Arial" charset="0"/>
                <a:cs typeface="Arial" charset="0"/>
              </a:rPr>
              <a:t>T</a:t>
            </a:r>
            <a:r>
              <a:rPr lang="fr-FR" dirty="0" smtClean="0">
                <a:latin typeface="Arial" charset="0"/>
                <a:cs typeface="Arial" charset="0"/>
              </a:rPr>
              <a:t>he CRISIS</a:t>
            </a:r>
          </a:p>
          <a:p>
            <a:pPr eaLnBrk="1" hangingPunct="1"/>
            <a:r>
              <a:rPr lang="fr-FR" dirty="0" err="1" smtClean="0">
                <a:latin typeface="Arial" charset="0"/>
                <a:cs typeface="Arial" charset="0"/>
              </a:rPr>
              <a:t>Ways</a:t>
            </a:r>
            <a:r>
              <a:rPr lang="fr-FR" dirty="0" smtClean="0">
                <a:latin typeface="Arial" charset="0"/>
                <a:cs typeface="Arial" charset="0"/>
              </a:rPr>
              <a:t> For </a:t>
            </a:r>
            <a:r>
              <a:rPr lang="fr-FR" dirty="0" err="1" smtClean="0">
                <a:latin typeface="Arial" charset="0"/>
                <a:cs typeface="Arial" charset="0"/>
              </a:rPr>
              <a:t>Cooperatives</a:t>
            </a:r>
            <a:endParaRPr lang="fr-FR" dirty="0" smtClean="0">
              <a:latin typeface="Arial" charset="0"/>
              <a:cs typeface="Arial" charset="0"/>
            </a:endParaRPr>
          </a:p>
          <a:p>
            <a:pPr eaLnBrk="1" hangingPunct="1"/>
            <a:r>
              <a:rPr lang="fr-FR" dirty="0" smtClean="0">
                <a:latin typeface="Arial" charset="0"/>
                <a:cs typeface="Arial" charset="0"/>
              </a:rPr>
              <a:t>The 12 </a:t>
            </a:r>
            <a:r>
              <a:rPr lang="fr-FR" dirty="0" err="1" smtClean="0">
                <a:latin typeface="Arial" charset="0"/>
                <a:cs typeface="Arial" charset="0"/>
              </a:rPr>
              <a:t>Labors</a:t>
            </a:r>
            <a:r>
              <a:rPr lang="fr-FR" dirty="0" smtClean="0">
                <a:latin typeface="Arial" charset="0"/>
                <a:cs typeface="Arial" charset="0"/>
              </a:rPr>
              <a:t> of COOP Hercules </a:t>
            </a:r>
          </a:p>
        </p:txBody>
      </p:sp>
    </p:spTree>
    <p:extLst>
      <p:ext uri="{BB962C8B-B14F-4D97-AF65-F5344CB8AC3E}">
        <p14:creationId xmlns:p14="http://schemas.microsoft.com/office/powerpoint/2010/main" val="29556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913525"/>
            <a:ext cx="5544616" cy="4525963"/>
          </a:xfrm>
        </p:spPr>
        <p:txBody>
          <a:bodyPr/>
          <a:lstStyle/>
          <a:p>
            <a:r>
              <a:rPr lang="fr-FR" dirty="0" err="1" smtClean="0">
                <a:latin typeface="Arial" charset="0"/>
                <a:cs typeface="Arial" charset="0"/>
              </a:rPr>
              <a:t>Gen</a:t>
            </a:r>
            <a:r>
              <a:rPr lang="fr-FR" dirty="0" smtClean="0">
                <a:latin typeface="Arial" charset="0"/>
                <a:cs typeface="Arial" charset="0"/>
              </a:rPr>
              <a:t> X, Y, (Z) : </a:t>
            </a:r>
            <a:r>
              <a:rPr lang="fr-FR" dirty="0" err="1" smtClean="0">
                <a:latin typeface="Arial" charset="0"/>
                <a:cs typeface="Arial" charset="0"/>
              </a:rPr>
              <a:t>three</a:t>
            </a:r>
            <a:r>
              <a:rPr lang="fr-FR" dirty="0" smtClean="0">
                <a:latin typeface="Arial" charset="0"/>
                <a:cs typeface="Arial" charset="0"/>
              </a:rPr>
              <a:t> visions and </a:t>
            </a:r>
            <a:r>
              <a:rPr lang="fr-FR" dirty="0" err="1" smtClean="0">
                <a:latin typeface="Arial" charset="0"/>
                <a:cs typeface="Arial" charset="0"/>
              </a:rPr>
              <a:t>three</a:t>
            </a:r>
            <a:r>
              <a:rPr lang="fr-FR" dirty="0" smtClean="0">
                <a:latin typeface="Arial" charset="0"/>
                <a:cs typeface="Arial" charset="0"/>
              </a:rPr>
              <a:t> </a:t>
            </a:r>
            <a:r>
              <a:rPr lang="fr-FR" dirty="0" err="1" smtClean="0">
                <a:latin typeface="Arial" charset="0"/>
                <a:cs typeface="Arial" charset="0"/>
              </a:rPr>
              <a:t>realities</a:t>
            </a:r>
            <a:endParaRPr lang="fr-FR" dirty="0" smtClean="0">
              <a:latin typeface="Arial" charset="0"/>
              <a:cs typeface="Arial" charset="0"/>
            </a:endParaRPr>
          </a:p>
          <a:p>
            <a:r>
              <a:rPr lang="fr-FR" dirty="0" err="1" smtClean="0">
                <a:latin typeface="Arial" charset="0"/>
                <a:cs typeface="Arial" charset="0"/>
              </a:rPr>
              <a:t>Create</a:t>
            </a:r>
            <a:r>
              <a:rPr lang="fr-FR" dirty="0" smtClean="0">
                <a:latin typeface="Arial" charset="0"/>
                <a:cs typeface="Arial" charset="0"/>
              </a:rPr>
              <a:t> an </a:t>
            </a:r>
            <a:r>
              <a:rPr lang="fr-FR" dirty="0" err="1" smtClean="0">
                <a:latin typeface="Arial" charset="0"/>
                <a:cs typeface="Arial" charset="0"/>
              </a:rPr>
              <a:t>intergenerational</a:t>
            </a:r>
            <a:r>
              <a:rPr lang="fr-FR" dirty="0" smtClean="0">
                <a:latin typeface="Arial" charset="0"/>
                <a:cs typeface="Arial" charset="0"/>
              </a:rPr>
              <a:t> </a:t>
            </a:r>
            <a:r>
              <a:rPr lang="fr-FR" dirty="0" err="1" smtClean="0">
                <a:latin typeface="Arial" charset="0"/>
                <a:cs typeface="Arial" charset="0"/>
              </a:rPr>
              <a:t>dynamic</a:t>
            </a:r>
            <a:endParaRPr lang="fr-FR" dirty="0" smtClean="0">
              <a:latin typeface="Arial" charset="0"/>
              <a:cs typeface="Arial" charset="0"/>
            </a:endParaRPr>
          </a:p>
          <a:p>
            <a:r>
              <a:rPr lang="fr-FR" dirty="0" err="1" smtClean="0">
                <a:latin typeface="Arial" charset="0"/>
                <a:cs typeface="Arial" charset="0"/>
              </a:rPr>
              <a:t>Involve</a:t>
            </a:r>
            <a:r>
              <a:rPr lang="fr-FR" dirty="0" smtClean="0">
                <a:latin typeface="Arial" charset="0"/>
                <a:cs typeface="Arial" charset="0"/>
              </a:rPr>
              <a:t> </a:t>
            </a:r>
            <a:r>
              <a:rPr lang="fr-FR" dirty="0" err="1" smtClean="0">
                <a:latin typeface="Arial" charset="0"/>
                <a:cs typeface="Arial" charset="0"/>
              </a:rPr>
              <a:t>youths</a:t>
            </a:r>
            <a:r>
              <a:rPr lang="fr-FR" dirty="0" smtClean="0">
                <a:latin typeface="Arial" charset="0"/>
                <a:cs typeface="Arial" charset="0"/>
              </a:rPr>
              <a:t> </a:t>
            </a:r>
            <a:r>
              <a:rPr lang="fr-FR" dirty="0" err="1" smtClean="0">
                <a:latin typeface="Arial" charset="0"/>
                <a:cs typeface="Arial" charset="0"/>
              </a:rPr>
              <a:t>at</a:t>
            </a:r>
            <a:r>
              <a:rPr lang="fr-FR" dirty="0" smtClean="0">
                <a:latin typeface="Arial" charset="0"/>
                <a:cs typeface="Arial" charset="0"/>
              </a:rPr>
              <a:t> all </a:t>
            </a:r>
            <a:r>
              <a:rPr lang="fr-FR" dirty="0" err="1" smtClean="0">
                <a:latin typeface="Arial" charset="0"/>
                <a:cs typeface="Arial" charset="0"/>
              </a:rPr>
              <a:t>levels</a:t>
            </a:r>
            <a:r>
              <a:rPr lang="fr-FR" dirty="0" smtClean="0">
                <a:latin typeface="Arial" charset="0"/>
                <a:cs typeface="Arial" charset="0"/>
              </a:rPr>
              <a:t> (orientation as </a:t>
            </a:r>
            <a:r>
              <a:rPr lang="fr-FR" dirty="0" err="1" smtClean="0">
                <a:latin typeface="Arial" charset="0"/>
                <a:cs typeface="Arial" charset="0"/>
              </a:rPr>
              <a:t>well</a:t>
            </a:r>
            <a:r>
              <a:rPr lang="fr-FR" dirty="0" smtClean="0">
                <a:latin typeface="Arial" charset="0"/>
                <a:cs typeface="Arial" charset="0"/>
              </a:rPr>
              <a:t> as </a:t>
            </a:r>
            <a:r>
              <a:rPr lang="fr-FR" dirty="0" err="1" smtClean="0">
                <a:latin typeface="Arial" charset="0"/>
                <a:cs typeface="Arial" charset="0"/>
              </a:rPr>
              <a:t>decision</a:t>
            </a:r>
            <a:r>
              <a:rPr lang="fr-FR" dirty="0" smtClean="0">
                <a:latin typeface="Arial" charset="0"/>
                <a:cs typeface="Arial" charset="0"/>
              </a:rPr>
              <a:t>)</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13525"/>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60484" y="3257219"/>
            <a:ext cx="2618088"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9.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Make</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way</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for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youths</a:t>
            </a:r>
            <a:endPar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endParaRP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285808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1" y="1907163"/>
            <a:ext cx="5502930" cy="4525963"/>
          </a:xfrm>
        </p:spPr>
        <p:txBody>
          <a:bodyPr/>
          <a:lstStyle/>
          <a:p>
            <a:r>
              <a:rPr lang="fr-FR" dirty="0" smtClean="0">
                <a:latin typeface="Arial" charset="0"/>
                <a:cs typeface="Arial" charset="0"/>
              </a:rPr>
              <a:t>To </a:t>
            </a:r>
            <a:r>
              <a:rPr lang="fr-FR" dirty="0" err="1" smtClean="0">
                <a:latin typeface="Arial" charset="0"/>
                <a:cs typeface="Arial" charset="0"/>
              </a:rPr>
              <a:t>differentiate</a:t>
            </a:r>
            <a:r>
              <a:rPr lang="fr-FR" dirty="0" smtClean="0">
                <a:latin typeface="Arial" charset="0"/>
                <a:cs typeface="Arial" charset="0"/>
              </a:rPr>
              <a:t> </a:t>
            </a:r>
            <a:r>
              <a:rPr lang="fr-FR" dirty="0" err="1" smtClean="0">
                <a:latin typeface="Arial" charset="0"/>
                <a:cs typeface="Arial" charset="0"/>
              </a:rPr>
              <a:t>coops</a:t>
            </a:r>
            <a:endParaRPr lang="fr-FR" dirty="0" smtClean="0">
              <a:latin typeface="Arial" charset="0"/>
              <a:cs typeface="Arial" charset="0"/>
            </a:endParaRPr>
          </a:p>
          <a:p>
            <a:r>
              <a:rPr lang="fr-FR" dirty="0" err="1" smtClean="0">
                <a:latin typeface="Arial" charset="0"/>
                <a:cs typeface="Arial" charset="0"/>
              </a:rPr>
              <a:t>Make</a:t>
            </a:r>
            <a:r>
              <a:rPr lang="fr-FR" dirty="0" smtClean="0">
                <a:latin typeface="Arial" charset="0"/>
                <a:cs typeface="Arial" charset="0"/>
              </a:rPr>
              <a:t> </a:t>
            </a:r>
            <a:r>
              <a:rPr lang="fr-FR" dirty="0" err="1" smtClean="0">
                <a:latin typeface="Arial" charset="0"/>
                <a:cs typeface="Arial" charset="0"/>
              </a:rPr>
              <a:t>it</a:t>
            </a:r>
            <a:r>
              <a:rPr lang="fr-FR" dirty="0" smtClean="0">
                <a:latin typeface="Arial" charset="0"/>
                <a:cs typeface="Arial" charset="0"/>
              </a:rPr>
              <a:t> a real proof</a:t>
            </a:r>
          </a:p>
          <a:p>
            <a:r>
              <a:rPr lang="fr-FR" dirty="0" smtClean="0">
                <a:latin typeface="Arial" charset="0"/>
                <a:cs typeface="Arial" charset="0"/>
              </a:rPr>
              <a:t>Be open to </a:t>
            </a:r>
            <a:r>
              <a:rPr lang="fr-FR" dirty="0" err="1" smtClean="0">
                <a:latin typeface="Arial" charset="0"/>
                <a:cs typeface="Arial" charset="0"/>
              </a:rPr>
              <a:t>critics</a:t>
            </a:r>
            <a:r>
              <a:rPr lang="fr-FR" dirty="0" smtClean="0">
                <a:latin typeface="Arial" charset="0"/>
                <a:cs typeface="Arial" charset="0"/>
              </a:rPr>
              <a:t> and </a:t>
            </a:r>
            <a:r>
              <a:rPr lang="fr-FR" dirty="0" err="1" smtClean="0">
                <a:latin typeface="Arial" charset="0"/>
                <a:cs typeface="Arial" charset="0"/>
              </a:rPr>
              <a:t>adapt</a:t>
            </a:r>
            <a:r>
              <a:rPr lang="fr-FR" dirty="0" smtClean="0">
                <a:latin typeface="Arial" charset="0"/>
                <a:cs typeface="Arial" charset="0"/>
              </a:rPr>
              <a:t> </a:t>
            </a:r>
            <a:r>
              <a:rPr lang="fr-FR" dirty="0" err="1" smtClean="0">
                <a:latin typeface="Arial" charset="0"/>
                <a:cs typeface="Arial" charset="0"/>
              </a:rPr>
              <a:t>permanently</a:t>
            </a:r>
            <a:endParaRPr lang="fr-FR" dirty="0" smtClean="0">
              <a:latin typeface="Arial" charset="0"/>
              <a:cs typeface="Arial" charset="0"/>
            </a:endParaRPr>
          </a:p>
          <a:p>
            <a:r>
              <a:rPr lang="fr-FR" dirty="0" smtClean="0">
                <a:latin typeface="Arial" charset="0"/>
                <a:cs typeface="Arial" charset="0"/>
              </a:rPr>
              <a:t>Never </a:t>
            </a:r>
            <a:r>
              <a:rPr lang="fr-FR" dirty="0" err="1" smtClean="0">
                <a:latin typeface="Arial" charset="0"/>
                <a:cs typeface="Arial" charset="0"/>
              </a:rPr>
              <a:t>be</a:t>
            </a:r>
            <a:r>
              <a:rPr lang="fr-FR" dirty="0" smtClean="0">
                <a:latin typeface="Arial" charset="0"/>
                <a:cs typeface="Arial" charset="0"/>
              </a:rPr>
              <a:t> </a:t>
            </a:r>
            <a:r>
              <a:rPr lang="fr-FR" dirty="0" err="1" smtClean="0">
                <a:latin typeface="Arial" charset="0"/>
                <a:cs typeface="Arial" charset="0"/>
              </a:rPr>
              <a:t>paralysed</a:t>
            </a:r>
            <a:r>
              <a:rPr lang="fr-FR" dirty="0" smtClean="0">
                <a:latin typeface="Arial" charset="0"/>
                <a:cs typeface="Arial" charset="0"/>
              </a:rPr>
              <a:t> by perfection</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13525"/>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42481" y="2979521"/>
            <a:ext cx="1940980"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10.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Walk</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the talk</a:t>
            </a: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421711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2469444"/>
            <a:ext cx="6048672" cy="2537189"/>
          </a:xfrm>
        </p:spPr>
        <p:txBody>
          <a:bodyPr/>
          <a:lstStyle/>
          <a:p>
            <a:r>
              <a:rPr lang="fr-FR" dirty="0" err="1" smtClean="0">
                <a:latin typeface="Arial" charset="0"/>
                <a:cs typeface="Arial" charset="0"/>
              </a:rPr>
              <a:t>We</a:t>
            </a:r>
            <a:r>
              <a:rPr lang="fr-FR" dirty="0" smtClean="0">
                <a:latin typeface="Arial" charset="0"/>
                <a:cs typeface="Arial" charset="0"/>
              </a:rPr>
              <a:t> </a:t>
            </a:r>
            <a:r>
              <a:rPr lang="fr-FR" dirty="0" err="1" smtClean="0">
                <a:latin typeface="Arial" charset="0"/>
                <a:cs typeface="Arial" charset="0"/>
              </a:rPr>
              <a:t>can</a:t>
            </a:r>
            <a:r>
              <a:rPr lang="fr-FR" dirty="0" smtClean="0">
                <a:latin typeface="Arial" charset="0"/>
                <a:cs typeface="Arial" charset="0"/>
              </a:rPr>
              <a:t> change the world</a:t>
            </a:r>
          </a:p>
          <a:p>
            <a:r>
              <a:rPr lang="fr-FR" dirty="0" smtClean="0">
                <a:latin typeface="Arial" charset="0"/>
                <a:cs typeface="Arial" charset="0"/>
              </a:rPr>
              <a:t>On a </a:t>
            </a:r>
            <a:r>
              <a:rPr lang="fr-FR" dirty="0" err="1" smtClean="0">
                <a:latin typeface="Arial" charset="0"/>
                <a:cs typeface="Arial" charset="0"/>
              </a:rPr>
              <a:t>volontary</a:t>
            </a:r>
            <a:r>
              <a:rPr lang="fr-FR" dirty="0" smtClean="0">
                <a:latin typeface="Arial" charset="0"/>
                <a:cs typeface="Arial" charset="0"/>
              </a:rPr>
              <a:t> basis</a:t>
            </a:r>
          </a:p>
          <a:p>
            <a:r>
              <a:rPr lang="fr-FR" dirty="0" err="1" smtClean="0">
                <a:latin typeface="Arial" charset="0"/>
                <a:cs typeface="Arial" charset="0"/>
              </a:rPr>
              <a:t>Without</a:t>
            </a:r>
            <a:r>
              <a:rPr lang="fr-FR" dirty="0" smtClean="0">
                <a:latin typeface="Arial" charset="0"/>
                <a:cs typeface="Arial" charset="0"/>
              </a:rPr>
              <a:t> </a:t>
            </a:r>
            <a:r>
              <a:rPr lang="fr-FR" dirty="0" err="1" smtClean="0">
                <a:latin typeface="Arial" charset="0"/>
                <a:cs typeface="Arial" charset="0"/>
              </a:rPr>
              <a:t>dogmatism</a:t>
            </a:r>
            <a:endParaRPr lang="fr-FR" dirty="0" smtClean="0">
              <a:latin typeface="Arial" charset="0"/>
              <a:cs typeface="Arial" charset="0"/>
            </a:endParaRPr>
          </a:p>
          <a:p>
            <a:r>
              <a:rPr lang="fr-FR" dirty="0" err="1" smtClean="0">
                <a:latin typeface="Arial" charset="0"/>
                <a:cs typeface="Arial" charset="0"/>
              </a:rPr>
              <a:t>Being</a:t>
            </a:r>
            <a:r>
              <a:rPr lang="fr-FR" dirty="0" smtClean="0">
                <a:latin typeface="Arial" charset="0"/>
                <a:cs typeface="Arial" charset="0"/>
              </a:rPr>
              <a:t> </a:t>
            </a:r>
            <a:r>
              <a:rPr lang="fr-FR" dirty="0" err="1" smtClean="0">
                <a:latin typeface="Arial" charset="0"/>
                <a:cs typeface="Arial" charset="0"/>
              </a:rPr>
              <a:t>respectful</a:t>
            </a:r>
            <a:r>
              <a:rPr lang="fr-FR" dirty="0" smtClean="0">
                <a:latin typeface="Arial" charset="0"/>
                <a:cs typeface="Arial" charset="0"/>
              </a:rPr>
              <a:t> of </a:t>
            </a:r>
            <a:r>
              <a:rPr lang="fr-FR" dirty="0" err="1" smtClean="0">
                <a:latin typeface="Arial" charset="0"/>
                <a:cs typeface="Arial" charset="0"/>
              </a:rPr>
              <a:t>diversity</a:t>
            </a:r>
            <a:r>
              <a:rPr lang="fr-FR" dirty="0" smtClean="0">
                <a:latin typeface="Arial" charset="0"/>
                <a:cs typeface="Arial" charset="0"/>
              </a:rPr>
              <a:t> </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13525"/>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72643" y="3351777"/>
            <a:ext cx="2756910" cy="523220"/>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11.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Believe</a:t>
            </a: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 in</a:t>
            </a: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347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45766" y="1772816"/>
            <a:ext cx="5466394" cy="4525963"/>
          </a:xfrm>
        </p:spPr>
        <p:txBody>
          <a:bodyPr/>
          <a:lstStyle/>
          <a:p>
            <a:r>
              <a:rPr lang="en-US" sz="2400" dirty="0"/>
              <a:t>When a system is not able to solve the problems that he met with, </a:t>
            </a:r>
            <a:r>
              <a:rPr lang="en-US" sz="2400" dirty="0" smtClean="0"/>
              <a:t>it has </a:t>
            </a:r>
            <a:r>
              <a:rPr lang="en-US" sz="2400" dirty="0"/>
              <a:t>to </a:t>
            </a:r>
            <a:r>
              <a:rPr lang="en-US" sz="2400" dirty="0" smtClean="0"/>
              <a:t>metamorphose itself to a richer system</a:t>
            </a:r>
          </a:p>
          <a:p>
            <a:r>
              <a:rPr lang="en-US" sz="2400" dirty="0" smtClean="0"/>
              <a:t>How </a:t>
            </a:r>
            <a:r>
              <a:rPr lang="en-US" sz="2400" dirty="0"/>
              <a:t>this metamorphosis </a:t>
            </a:r>
            <a:r>
              <a:rPr lang="en-US" sz="2400" dirty="0" smtClean="0"/>
              <a:t>operates? </a:t>
            </a:r>
          </a:p>
          <a:p>
            <a:r>
              <a:rPr lang="en-US" sz="2400" dirty="0" smtClean="0"/>
              <a:t>"</a:t>
            </a:r>
            <a:r>
              <a:rPr lang="en-US" sz="2400" dirty="0"/>
              <a:t>You can never predict. The improbable often happens in history. Try to have a little faith in the improbable, but also try to act in his favor</a:t>
            </a:r>
            <a:r>
              <a:rPr lang="en-US" sz="2400" dirty="0" smtClean="0"/>
              <a:t>". </a:t>
            </a:r>
            <a:r>
              <a:rPr lang="fr-CA" sz="1400" i="1" dirty="0" smtClean="0">
                <a:latin typeface="Arial" charset="0"/>
                <a:cs typeface="Arial" charset="0"/>
              </a:rPr>
              <a:t>Edgar Morin</a:t>
            </a:r>
            <a:endParaRPr lang="fr-FR" sz="1400" i="1" dirty="0" smtClean="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26899" y="3257219"/>
            <a:ext cx="3196131"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12. black </a:t>
            </a:r>
          </a:p>
          <a:p>
            <a:pPr algn="ctr" fontAlgn="base">
              <a:spcBef>
                <a:spcPct val="0"/>
              </a:spcBef>
              <a:spcAft>
                <a:spcPct val="0"/>
              </a:spcAft>
            </a:pPr>
            <a:r>
              <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Swan </a:t>
            </a:r>
            <a:r>
              <a:rPr lang="fr-FR" sz="2800" b="1" cap="all" dirty="0" err="1">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rPr>
              <a:t>syndrom</a:t>
            </a:r>
            <a:endParaRPr lang="fr-FR" sz="2800" b="1" cap="all" dirty="0">
              <a:ln w="9000" cmpd="sng">
                <a:solidFill>
                  <a:srgbClr val="002060">
                    <a:shade val="50000"/>
                    <a:satMod val="120000"/>
                  </a:srgbClr>
                </a:solidFill>
                <a:prstDash val="solid"/>
              </a:ln>
              <a:gradFill>
                <a:gsLst>
                  <a:gs pos="0">
                    <a:srgbClr val="002060">
                      <a:shade val="20000"/>
                      <a:satMod val="245000"/>
                    </a:srgbClr>
                  </a:gs>
                  <a:gs pos="43000">
                    <a:srgbClr val="002060">
                      <a:satMod val="255000"/>
                    </a:srgbClr>
                  </a:gs>
                  <a:gs pos="48000">
                    <a:srgbClr val="002060">
                      <a:shade val="85000"/>
                      <a:satMod val="255000"/>
                    </a:srgbClr>
                  </a:gs>
                  <a:gs pos="100000">
                    <a:srgbClr val="002060">
                      <a:shade val="20000"/>
                      <a:satMod val="245000"/>
                    </a:srgbClr>
                  </a:gs>
                </a:gsLst>
                <a:lin ang="5400000"/>
              </a:gradFill>
              <a:effectLst>
                <a:reflection blurRad="12700" stA="28000" endPos="45000" dist="1000" dir="5400000" sy="-100000" algn="bl" rotWithShape="0"/>
              </a:effectLst>
              <a:cs typeface="Arial" charset="0"/>
            </a:endParaRP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12 Labours of COOP  Hercules</a:t>
            </a:r>
          </a:p>
        </p:txBody>
      </p:sp>
    </p:spTree>
    <p:extLst>
      <p:ext uri="{BB962C8B-B14F-4D97-AF65-F5344CB8AC3E}">
        <p14:creationId xmlns:p14="http://schemas.microsoft.com/office/powerpoint/2010/main" val="19578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custDataLst>
              <p:tags r:id="rId1"/>
            </p:custDataLst>
          </p:nvPr>
        </p:nvSpPr>
        <p:spPr/>
        <p:txBody>
          <a:bodyPr/>
          <a:lstStyle/>
          <a:p>
            <a:r>
              <a:rPr lang="fr-CA" dirty="0" smtClean="0">
                <a:latin typeface="Arial" charset="0"/>
                <a:cs typeface="Arial" charset="0"/>
              </a:rPr>
              <a:t>Conclusion</a:t>
            </a:r>
          </a:p>
        </p:txBody>
      </p:sp>
      <p:sp>
        <p:nvSpPr>
          <p:cNvPr id="3" name="Espace réservé du contenu 2"/>
          <p:cNvSpPr>
            <a:spLocks noGrp="1"/>
          </p:cNvSpPr>
          <p:nvPr>
            <p:ph idx="1"/>
            <p:custDataLst>
              <p:tags r:id="rId2"/>
            </p:custDataLst>
          </p:nvPr>
        </p:nvSpPr>
        <p:spPr/>
        <p:txBody>
          <a:bodyPr/>
          <a:lstStyle/>
          <a:p>
            <a:pPr marL="0" indent="0">
              <a:buNone/>
              <a:defRPr/>
            </a:pPr>
            <a:r>
              <a:rPr lang="fr-CA" sz="2000" i="1" dirty="0"/>
              <a:t>Ne doutons jamais qu’un petit groupe d’individus conscients et engagés puissent changer le monde. C’est même de cette manière que cela s’est toujours produit. </a:t>
            </a:r>
            <a:endParaRPr lang="fr-CA" sz="2000" i="1" dirty="0" smtClean="0"/>
          </a:p>
          <a:p>
            <a:pPr marL="0" indent="0" algn="r">
              <a:buNone/>
              <a:defRPr/>
            </a:pPr>
            <a:r>
              <a:rPr lang="fr-CA" sz="1600" i="1" dirty="0" smtClean="0"/>
              <a:t>Margaret Mead</a:t>
            </a:r>
          </a:p>
          <a:p>
            <a:pPr marL="0" indent="0" algn="r">
              <a:buNone/>
              <a:defRPr/>
            </a:pPr>
            <a:endParaRPr lang="fr-CA" sz="1600" i="1" dirty="0"/>
          </a:p>
          <a:p>
            <a:pPr marL="0" indent="0" algn="r">
              <a:buNone/>
              <a:defRPr/>
            </a:pPr>
            <a:endParaRPr lang="fr-CA" sz="1600" i="1" dirty="0"/>
          </a:p>
          <a:p>
            <a:pPr marL="0" indent="0" algn="r">
              <a:buNone/>
              <a:defRPr/>
            </a:pPr>
            <a:endParaRPr lang="fr-CA" sz="1600" i="1" dirty="0" smtClean="0"/>
          </a:p>
          <a:p>
            <a:pPr marL="0" indent="0">
              <a:buNone/>
            </a:pPr>
            <a:r>
              <a:rPr lang="fr-CA" sz="2000" i="1" dirty="0" err="1" smtClean="0"/>
              <a:t>Caminante</a:t>
            </a:r>
            <a:r>
              <a:rPr lang="fr-CA" sz="2000" i="1" dirty="0" smtClean="0"/>
              <a:t> no </a:t>
            </a:r>
            <a:r>
              <a:rPr lang="fr-CA" sz="2000" i="1" dirty="0" err="1" smtClean="0"/>
              <a:t>hay</a:t>
            </a:r>
            <a:r>
              <a:rPr lang="fr-CA" sz="2000" i="1" dirty="0" smtClean="0"/>
              <a:t> </a:t>
            </a:r>
            <a:r>
              <a:rPr lang="fr-CA" sz="2000" i="1" dirty="0" err="1" smtClean="0"/>
              <a:t>camino</a:t>
            </a:r>
            <a:r>
              <a:rPr lang="fr-CA" sz="2000" i="1" dirty="0" smtClean="0"/>
              <a:t>, se </a:t>
            </a:r>
            <a:r>
              <a:rPr lang="fr-CA" sz="2000" i="1" dirty="0" err="1" smtClean="0"/>
              <a:t>hace</a:t>
            </a:r>
            <a:r>
              <a:rPr lang="fr-CA" sz="2000" i="1" dirty="0" smtClean="0"/>
              <a:t> el </a:t>
            </a:r>
            <a:r>
              <a:rPr lang="fr-CA" sz="2000" i="1" dirty="0" err="1" smtClean="0"/>
              <a:t>camino</a:t>
            </a:r>
            <a:r>
              <a:rPr lang="fr-CA" sz="2000" i="1" dirty="0" smtClean="0"/>
              <a:t> al </a:t>
            </a:r>
            <a:r>
              <a:rPr lang="fr-CA" sz="2000" i="1" dirty="0" err="1" smtClean="0"/>
              <a:t>andar</a:t>
            </a:r>
            <a:endParaRPr lang="fr-CA" sz="2000" i="1" dirty="0"/>
          </a:p>
          <a:p>
            <a:pPr marL="0" indent="0" algn="r">
              <a:buNone/>
            </a:pPr>
            <a:r>
              <a:rPr lang="fr-CA" sz="1600" dirty="0" smtClean="0"/>
              <a:t>Antonio Machado</a:t>
            </a:r>
            <a:endParaRPr lang="fr-CA" sz="1600" dirty="0"/>
          </a:p>
          <a:p>
            <a:pPr marL="0" indent="0">
              <a:buNone/>
            </a:pPr>
            <a:r>
              <a:rPr lang="fr-CA" sz="1600" i="1" dirty="0" smtClean="0"/>
              <a:t>(</a:t>
            </a:r>
            <a:r>
              <a:rPr lang="en-US" sz="1600" i="1" dirty="0"/>
              <a:t>“Travelers, there is no path, paths are made by walking.” </a:t>
            </a:r>
            <a:r>
              <a:rPr lang="fr-CA" sz="1600" i="1" dirty="0" smtClean="0"/>
              <a:t>)</a:t>
            </a:r>
            <a:endParaRPr lang="fr-CA" sz="1600" i="1" dirty="0"/>
          </a:p>
          <a:p>
            <a:pPr marL="0" indent="0" algn="r">
              <a:buNone/>
            </a:pPr>
            <a:endParaRPr lang="fr-CA" sz="1600" dirty="0" smtClean="0"/>
          </a:p>
          <a:p>
            <a:pPr marL="0" indent="0">
              <a:buFont typeface="Arial" charset="0"/>
              <a:buNone/>
              <a:defRPr/>
            </a:pPr>
            <a:endParaRPr lang="fr-CA" dirty="0" smtClean="0"/>
          </a:p>
        </p:txBody>
      </p:sp>
    </p:spTree>
    <p:extLst>
      <p:ext uri="{BB962C8B-B14F-4D97-AF65-F5344CB8AC3E}">
        <p14:creationId xmlns:p14="http://schemas.microsoft.com/office/powerpoint/2010/main" val="350929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custDataLst>
              <p:tags r:id="rId1"/>
            </p:custDataLst>
          </p:nvPr>
        </p:nvSpPr>
        <p:spPr/>
        <p:txBody>
          <a:bodyPr/>
          <a:lstStyle/>
          <a:p>
            <a:pPr eaLnBrk="1" hangingPunct="1"/>
            <a:r>
              <a:rPr lang="fr-FR" dirty="0" err="1" smtClean="0">
                <a:latin typeface="Arial" charset="0"/>
                <a:cs typeface="Arial" charset="0"/>
              </a:rPr>
              <a:t>Brief</a:t>
            </a:r>
            <a:r>
              <a:rPr lang="fr-FR" dirty="0" smtClean="0">
                <a:latin typeface="Arial" charset="0"/>
                <a:cs typeface="Arial" charset="0"/>
              </a:rPr>
              <a:t> Return on </a:t>
            </a:r>
            <a:r>
              <a:rPr lang="fr-FR" dirty="0">
                <a:latin typeface="Arial" charset="0"/>
                <a:cs typeface="Arial" charset="0"/>
              </a:rPr>
              <a:t>t</a:t>
            </a:r>
            <a:r>
              <a:rPr lang="fr-FR" dirty="0" smtClean="0">
                <a:latin typeface="Arial" charset="0"/>
                <a:cs typeface="Arial" charset="0"/>
              </a:rPr>
              <a:t>he CRISIS</a:t>
            </a:r>
          </a:p>
        </p:txBody>
      </p:sp>
      <p:sp>
        <p:nvSpPr>
          <p:cNvPr id="23555" name="Espace réservé du contenu 2"/>
          <p:cNvSpPr>
            <a:spLocks noGrp="1"/>
          </p:cNvSpPr>
          <p:nvPr>
            <p:ph idx="1"/>
            <p:custDataLst>
              <p:tags r:id="rId2"/>
            </p:custDataLst>
          </p:nvPr>
        </p:nvSpPr>
        <p:spPr>
          <a:xfrm>
            <a:off x="480726" y="1628800"/>
            <a:ext cx="8229600" cy="4525963"/>
          </a:xfrm>
        </p:spPr>
        <p:txBody>
          <a:bodyPr/>
          <a:lstStyle/>
          <a:p>
            <a:pPr marL="0" indent="0" eaLnBrk="1" hangingPunct="1">
              <a:buFont typeface="Arial" charset="0"/>
              <a:buNone/>
            </a:pPr>
            <a:r>
              <a:rPr lang="fr-FR" dirty="0" smtClean="0">
                <a:latin typeface="Arial" charset="0"/>
                <a:cs typeface="Arial" charset="0"/>
              </a:rPr>
              <a:t>Multiple </a:t>
            </a:r>
            <a:r>
              <a:rPr lang="fr-FR" dirty="0" err="1" smtClean="0">
                <a:latin typeface="Arial" charset="0"/>
                <a:cs typeface="Arial" charset="0"/>
              </a:rPr>
              <a:t>Facets</a:t>
            </a:r>
            <a:endParaRPr lang="fr-FR" dirty="0" smtClean="0">
              <a:latin typeface="Arial" charset="0"/>
              <a:cs typeface="Arial" charset="0"/>
            </a:endParaRPr>
          </a:p>
          <a:p>
            <a:pPr>
              <a:buFont typeface="Arial" pitchFamily="34" charset="0"/>
              <a:buChar char="-"/>
            </a:pPr>
            <a:r>
              <a:rPr lang="fr-FR" sz="2800" dirty="0" smtClean="0">
                <a:latin typeface="Arial" charset="0"/>
                <a:cs typeface="Arial" charset="0"/>
              </a:rPr>
              <a:t>Financial and </a:t>
            </a:r>
            <a:r>
              <a:rPr lang="fr-FR" sz="2800" dirty="0" err="1" smtClean="0">
                <a:latin typeface="Arial" charset="0"/>
                <a:cs typeface="Arial" charset="0"/>
              </a:rPr>
              <a:t>Economic</a:t>
            </a:r>
            <a:r>
              <a:rPr lang="fr-FR" sz="2800" dirty="0" smtClean="0">
                <a:latin typeface="Arial" charset="0"/>
                <a:cs typeface="Arial" charset="0"/>
              </a:rPr>
              <a:t>	</a:t>
            </a:r>
          </a:p>
          <a:p>
            <a:pPr>
              <a:buFont typeface="Arial" pitchFamily="34" charset="0"/>
              <a:buChar char="-"/>
            </a:pPr>
            <a:r>
              <a:rPr lang="fr-FR" sz="2800" dirty="0" err="1" smtClean="0">
                <a:latin typeface="Arial" charset="0"/>
                <a:cs typeface="Arial" charset="0"/>
              </a:rPr>
              <a:t>Ecology</a:t>
            </a:r>
            <a:endParaRPr lang="fr-FR" sz="2800" dirty="0" smtClean="0">
              <a:latin typeface="Arial" charset="0"/>
              <a:cs typeface="Arial" charset="0"/>
            </a:endParaRPr>
          </a:p>
          <a:p>
            <a:pPr>
              <a:buFont typeface="Arial" pitchFamily="34" charset="0"/>
              <a:buChar char="-"/>
            </a:pPr>
            <a:r>
              <a:rPr lang="fr-FR" sz="2800" dirty="0" smtClean="0">
                <a:latin typeface="Arial" charset="0"/>
                <a:cs typeface="Arial" charset="0"/>
              </a:rPr>
              <a:t>Food</a:t>
            </a:r>
            <a:endParaRPr lang="fr-FR" sz="2800" dirty="0">
              <a:latin typeface="Arial" charset="0"/>
              <a:cs typeface="Arial" charset="0"/>
            </a:endParaRPr>
          </a:p>
          <a:p>
            <a:pPr>
              <a:buFont typeface="Arial" pitchFamily="34" charset="0"/>
              <a:buChar char="-"/>
            </a:pPr>
            <a:r>
              <a:rPr lang="fr-FR" sz="2800" dirty="0" err="1" smtClean="0">
                <a:latin typeface="Arial" charset="0"/>
                <a:cs typeface="Arial" charset="0"/>
              </a:rPr>
              <a:t>Climate</a:t>
            </a:r>
            <a:endParaRPr lang="fr-FR" sz="2800" dirty="0" smtClean="0">
              <a:latin typeface="Arial" charset="0"/>
              <a:cs typeface="Arial" charset="0"/>
            </a:endParaRPr>
          </a:p>
          <a:p>
            <a:pPr>
              <a:buFont typeface="Arial" pitchFamily="34" charset="0"/>
              <a:buChar char="-"/>
            </a:pPr>
            <a:r>
              <a:rPr lang="fr-FR" sz="2800" dirty="0" err="1" smtClean="0">
                <a:latin typeface="Arial" charset="0"/>
                <a:cs typeface="Arial" charset="0"/>
              </a:rPr>
              <a:t>Governance</a:t>
            </a:r>
            <a:endParaRPr lang="fr-FR" sz="2800" dirty="0" smtClean="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p:txBody>
      </p:sp>
      <p:pic>
        <p:nvPicPr>
          <p:cNvPr id="205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364088" y="1916832"/>
            <a:ext cx="3312368" cy="294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5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757" y="1628800"/>
            <a:ext cx="8050915" cy="46085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CA">
              <a:solidFill>
                <a:prstClr val="white"/>
              </a:solidFill>
            </a:endParaRPr>
          </a:p>
        </p:txBody>
      </p:sp>
      <p:sp>
        <p:nvSpPr>
          <p:cNvPr id="23555" name="Espace réservé du contenu 2"/>
          <p:cNvSpPr>
            <a:spLocks noGrp="1"/>
          </p:cNvSpPr>
          <p:nvPr>
            <p:ph idx="1"/>
            <p:custDataLst>
              <p:tags r:id="rId1"/>
            </p:custDataLst>
          </p:nvPr>
        </p:nvSpPr>
        <p:spPr>
          <a:xfrm>
            <a:off x="539552" y="2564905"/>
            <a:ext cx="7920880" cy="3816424"/>
          </a:xfrm>
        </p:spPr>
        <p:txBody>
          <a:bodyPr/>
          <a:lstStyle/>
          <a:p>
            <a:pPr marL="0" indent="0">
              <a:buNone/>
            </a:pPr>
            <a:r>
              <a:rPr lang="fr-FR" dirty="0" err="1" smtClean="0">
                <a:solidFill>
                  <a:schemeClr val="bg1"/>
                </a:solidFill>
                <a:latin typeface="Arial" charset="0"/>
                <a:cs typeface="Arial" charset="0"/>
              </a:rPr>
              <a:t>Even</a:t>
            </a:r>
            <a:r>
              <a:rPr lang="fr-FR" dirty="0" smtClean="0">
                <a:solidFill>
                  <a:schemeClr val="bg1"/>
                </a:solidFill>
                <a:latin typeface="Arial" charset="0"/>
                <a:cs typeface="Arial" charset="0"/>
              </a:rPr>
              <a:t> Davos Has </a:t>
            </a:r>
            <a:r>
              <a:rPr lang="fr-FR" dirty="0" err="1" smtClean="0">
                <a:solidFill>
                  <a:schemeClr val="bg1"/>
                </a:solidFill>
                <a:latin typeface="Arial" charset="0"/>
                <a:cs typeface="Arial" charset="0"/>
              </a:rPr>
              <a:t>Doubt</a:t>
            </a:r>
            <a:r>
              <a:rPr lang="fr-FR" dirty="0" smtClean="0">
                <a:solidFill>
                  <a:schemeClr val="bg1"/>
                </a:solidFill>
                <a:latin typeface="Arial" charset="0"/>
                <a:cs typeface="Arial" charset="0"/>
              </a:rPr>
              <a:t> on </a:t>
            </a:r>
            <a:r>
              <a:rPr lang="fr-FR" dirty="0" err="1" smtClean="0">
                <a:solidFill>
                  <a:schemeClr val="bg1"/>
                </a:solidFill>
                <a:latin typeface="Arial" charset="0"/>
                <a:cs typeface="Arial" charset="0"/>
              </a:rPr>
              <a:t>Capitalism</a:t>
            </a:r>
            <a:r>
              <a:rPr lang="fr-FR" dirty="0" smtClean="0">
                <a:solidFill>
                  <a:schemeClr val="bg1"/>
                </a:solidFill>
                <a:latin typeface="Arial" charset="0"/>
                <a:cs typeface="Arial" charset="0"/>
              </a:rPr>
              <a:t>…</a:t>
            </a:r>
          </a:p>
          <a:p>
            <a:pPr marL="0" indent="0">
              <a:buNone/>
            </a:pPr>
            <a:r>
              <a:rPr lang="fr-FR" sz="2400" dirty="0" smtClean="0">
                <a:solidFill>
                  <a:schemeClr val="bg1"/>
                </a:solidFill>
                <a:latin typeface="Arial" charset="0"/>
                <a:cs typeface="Arial" charset="0"/>
              </a:rPr>
              <a:t>The Model </a:t>
            </a:r>
            <a:r>
              <a:rPr lang="fr-FR" sz="2400" dirty="0" err="1" smtClean="0">
                <a:solidFill>
                  <a:schemeClr val="bg1"/>
                </a:solidFill>
                <a:latin typeface="Arial" charset="0"/>
                <a:cs typeface="Arial" charset="0"/>
              </a:rPr>
              <a:t>will</a:t>
            </a:r>
            <a:r>
              <a:rPr lang="fr-FR" sz="2400" dirty="0" smtClean="0">
                <a:solidFill>
                  <a:schemeClr val="bg1"/>
                </a:solidFill>
                <a:latin typeface="Arial" charset="0"/>
                <a:cs typeface="Arial" charset="0"/>
              </a:rPr>
              <a:t> Die </a:t>
            </a:r>
            <a:r>
              <a:rPr lang="fr-FR" sz="2400" dirty="0">
                <a:solidFill>
                  <a:schemeClr val="bg1"/>
                </a:solidFill>
                <a:latin typeface="Arial" charset="0"/>
                <a:cs typeface="Arial" charset="0"/>
              </a:rPr>
              <a:t>O</a:t>
            </a:r>
            <a:r>
              <a:rPr lang="fr-FR" sz="2400" dirty="0" smtClean="0">
                <a:solidFill>
                  <a:schemeClr val="bg1"/>
                </a:solidFill>
                <a:latin typeface="Arial" charset="0"/>
                <a:cs typeface="Arial" charset="0"/>
              </a:rPr>
              <a:t>ut if </a:t>
            </a:r>
            <a:r>
              <a:rPr lang="fr-FR" sz="2400" dirty="0" err="1" smtClean="0">
                <a:solidFill>
                  <a:schemeClr val="bg1"/>
                </a:solidFill>
                <a:latin typeface="Arial" charset="0"/>
                <a:cs typeface="Arial" charset="0"/>
              </a:rPr>
              <a:t>there</a:t>
            </a:r>
            <a:r>
              <a:rPr lang="fr-FR" sz="2400" dirty="0" smtClean="0">
                <a:solidFill>
                  <a:schemeClr val="bg1"/>
                </a:solidFill>
                <a:latin typeface="Arial" charset="0"/>
                <a:cs typeface="Arial" charset="0"/>
              </a:rPr>
              <a:t> </a:t>
            </a:r>
            <a:r>
              <a:rPr lang="fr-FR" sz="2400" dirty="0" err="1" smtClean="0">
                <a:solidFill>
                  <a:schemeClr val="bg1"/>
                </a:solidFill>
                <a:latin typeface="Arial" charset="0"/>
                <a:cs typeface="Arial" charset="0"/>
              </a:rPr>
              <a:t>is</a:t>
            </a:r>
            <a:r>
              <a:rPr lang="fr-FR" sz="2400" dirty="0" smtClean="0">
                <a:solidFill>
                  <a:schemeClr val="bg1"/>
                </a:solidFill>
                <a:latin typeface="Arial" charset="0"/>
                <a:cs typeface="Arial" charset="0"/>
              </a:rPr>
              <a:t> no </a:t>
            </a:r>
            <a:r>
              <a:rPr lang="fr-FR" sz="2400" dirty="0" err="1">
                <a:solidFill>
                  <a:schemeClr val="bg1"/>
                </a:solidFill>
                <a:latin typeface="Arial" charset="0"/>
                <a:cs typeface="Arial" charset="0"/>
              </a:rPr>
              <a:t>R</a:t>
            </a:r>
            <a:r>
              <a:rPr lang="fr-FR" sz="2400" dirty="0" err="1" smtClean="0">
                <a:solidFill>
                  <a:schemeClr val="bg1"/>
                </a:solidFill>
                <a:latin typeface="Arial" charset="0"/>
                <a:cs typeface="Arial" charset="0"/>
              </a:rPr>
              <a:t>eform</a:t>
            </a:r>
            <a:r>
              <a:rPr lang="fr-FR" sz="2400" dirty="0" smtClean="0">
                <a:solidFill>
                  <a:schemeClr val="bg1"/>
                </a:solidFill>
                <a:latin typeface="Arial" charset="0"/>
                <a:cs typeface="Arial" charset="0"/>
              </a:rPr>
              <a:t>.</a:t>
            </a:r>
          </a:p>
          <a:p>
            <a:pPr marL="0" indent="0">
              <a:buNone/>
            </a:pPr>
            <a:endParaRPr lang="fr-FR" sz="2400" dirty="0" smtClean="0">
              <a:solidFill>
                <a:schemeClr val="bg1"/>
              </a:solidFill>
              <a:latin typeface="Arial" charset="0"/>
              <a:cs typeface="Arial" charset="0"/>
            </a:endParaRPr>
          </a:p>
          <a:p>
            <a:pPr marL="0" indent="0">
              <a:buNone/>
            </a:pPr>
            <a:r>
              <a:rPr lang="fr-CA" sz="2000" dirty="0" smtClean="0">
                <a:solidFill>
                  <a:schemeClr val="bg1"/>
                </a:solidFill>
                <a:latin typeface="Arial" charset="0"/>
                <a:cs typeface="Arial" charset="0"/>
              </a:rPr>
              <a:t>«</a:t>
            </a:r>
            <a:r>
              <a:rPr lang="en-US" sz="2000" dirty="0">
                <a:solidFill>
                  <a:schemeClr val="bg1"/>
                </a:solidFill>
                <a:latin typeface="Arial" charset="0"/>
                <a:cs typeface="Arial" charset="0"/>
              </a:rPr>
              <a:t>If we do not act quickly, when we meet here [at Davos] in three or four years, the type of capitalism that many of us have known and that we believed to be the best form of capitalism, has lived</a:t>
            </a:r>
            <a:r>
              <a:rPr lang="fr-CA" sz="2000" dirty="0" smtClean="0">
                <a:solidFill>
                  <a:schemeClr val="bg1"/>
                </a:solidFill>
                <a:latin typeface="Arial" charset="0"/>
                <a:cs typeface="Arial" charset="0"/>
              </a:rPr>
              <a:t>».</a:t>
            </a:r>
          </a:p>
          <a:p>
            <a:pPr marL="0" indent="0" algn="r">
              <a:buNone/>
            </a:pPr>
            <a:r>
              <a:rPr lang="fr-CA" sz="1400" dirty="0">
                <a:solidFill>
                  <a:schemeClr val="bg1"/>
                </a:solidFill>
                <a:latin typeface="Arial" charset="0"/>
                <a:cs typeface="Arial" charset="0"/>
              </a:rPr>
              <a:t>David M. </a:t>
            </a:r>
            <a:r>
              <a:rPr lang="fr-CA" sz="1400" dirty="0" err="1">
                <a:solidFill>
                  <a:schemeClr val="bg1"/>
                </a:solidFill>
                <a:latin typeface="Arial" charset="0"/>
                <a:cs typeface="Arial" charset="0"/>
              </a:rPr>
              <a:t>Rubenstein</a:t>
            </a:r>
            <a:r>
              <a:rPr lang="fr-CA" sz="1400" dirty="0">
                <a:solidFill>
                  <a:schemeClr val="bg1"/>
                </a:solidFill>
                <a:latin typeface="Arial" charset="0"/>
                <a:cs typeface="Arial" charset="0"/>
              </a:rPr>
              <a:t>, </a:t>
            </a:r>
            <a:r>
              <a:rPr lang="fr-CA" sz="1400" dirty="0" err="1" smtClean="0">
                <a:solidFill>
                  <a:schemeClr val="bg1"/>
                </a:solidFill>
                <a:latin typeface="Arial" charset="0"/>
                <a:cs typeface="Arial" charset="0"/>
              </a:rPr>
              <a:t>co-director</a:t>
            </a:r>
            <a:r>
              <a:rPr lang="fr-CA" sz="1400" dirty="0" smtClean="0">
                <a:solidFill>
                  <a:schemeClr val="bg1"/>
                </a:solidFill>
                <a:latin typeface="Arial" charset="0"/>
                <a:cs typeface="Arial" charset="0"/>
              </a:rPr>
              <a:t>, Carlyle </a:t>
            </a:r>
            <a:r>
              <a:rPr lang="fr-CA" sz="1400" dirty="0" err="1" smtClean="0">
                <a:solidFill>
                  <a:schemeClr val="bg1"/>
                </a:solidFill>
                <a:latin typeface="Arial" charset="0"/>
                <a:cs typeface="Arial" charset="0"/>
              </a:rPr>
              <a:t>Investment</a:t>
            </a:r>
            <a:r>
              <a:rPr lang="fr-CA" sz="1400" dirty="0" smtClean="0">
                <a:solidFill>
                  <a:schemeClr val="bg1"/>
                </a:solidFill>
                <a:latin typeface="Arial" charset="0"/>
                <a:cs typeface="Arial" charset="0"/>
              </a:rPr>
              <a:t> Group</a:t>
            </a:r>
          </a:p>
          <a:p>
            <a:pPr marL="0" indent="0">
              <a:buNone/>
            </a:pPr>
            <a:endParaRPr lang="fr-CA" sz="2000" dirty="0">
              <a:solidFill>
                <a:schemeClr val="bg1"/>
              </a:solidFill>
              <a:latin typeface="Arial" charset="0"/>
              <a:cs typeface="Arial" charset="0"/>
            </a:endParaRPr>
          </a:p>
          <a:p>
            <a:pPr marL="0" indent="0">
              <a:buNone/>
            </a:pPr>
            <a:r>
              <a:rPr lang="fr-FR" sz="1800" dirty="0" smtClean="0">
                <a:solidFill>
                  <a:schemeClr val="bg1"/>
                </a:solidFill>
                <a:latin typeface="Arial" charset="0"/>
                <a:cs typeface="Arial" charset="0"/>
              </a:rPr>
              <a:t>Thursday, </a:t>
            </a:r>
            <a:r>
              <a:rPr lang="fr-FR" sz="1800" dirty="0" err="1" smtClean="0">
                <a:solidFill>
                  <a:schemeClr val="bg1"/>
                </a:solidFill>
                <a:latin typeface="Arial" charset="0"/>
                <a:cs typeface="Arial" charset="0"/>
              </a:rPr>
              <a:t>january</a:t>
            </a:r>
            <a:r>
              <a:rPr lang="fr-FR" sz="1800" dirty="0" smtClean="0">
                <a:solidFill>
                  <a:schemeClr val="bg1"/>
                </a:solidFill>
                <a:latin typeface="Arial" charset="0"/>
                <a:cs typeface="Arial" charset="0"/>
              </a:rPr>
              <a:t> 26, 2012</a:t>
            </a:r>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0757" y="1700808"/>
            <a:ext cx="3019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custDataLst>
              <p:tags r:id="rId2"/>
            </p:custDataLst>
          </p:nvPr>
        </p:nvSpPr>
        <p:spPr>
          <a:xfrm>
            <a:off x="457200" y="274638"/>
            <a:ext cx="8229600" cy="1143000"/>
          </a:xfrm>
        </p:spPr>
        <p:txBody>
          <a:bodyPr/>
          <a:lstStyle/>
          <a:p>
            <a:pPr eaLnBrk="1" hangingPunct="1"/>
            <a:r>
              <a:rPr lang="fr-FR" dirty="0" err="1" smtClean="0">
                <a:latin typeface="Arial" charset="0"/>
                <a:cs typeface="Arial" charset="0"/>
              </a:rPr>
              <a:t>Brief</a:t>
            </a:r>
            <a:r>
              <a:rPr lang="fr-FR" dirty="0" smtClean="0">
                <a:latin typeface="Arial" charset="0"/>
                <a:cs typeface="Arial" charset="0"/>
              </a:rPr>
              <a:t> Return on </a:t>
            </a:r>
            <a:r>
              <a:rPr lang="fr-FR" dirty="0">
                <a:latin typeface="Arial" charset="0"/>
                <a:cs typeface="Arial" charset="0"/>
              </a:rPr>
              <a:t>t</a:t>
            </a:r>
            <a:r>
              <a:rPr lang="fr-FR" dirty="0" smtClean="0">
                <a:latin typeface="Arial" charset="0"/>
                <a:cs typeface="Arial" charset="0"/>
              </a:rPr>
              <a:t>he CRISIS</a:t>
            </a:r>
          </a:p>
        </p:txBody>
      </p:sp>
    </p:spTree>
    <p:extLst>
      <p:ext uri="{BB962C8B-B14F-4D97-AF65-F5344CB8AC3E}">
        <p14:creationId xmlns:p14="http://schemas.microsoft.com/office/powerpoint/2010/main" val="29961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custDataLst>
              <p:tags r:id="rId1"/>
            </p:custDataLst>
          </p:nvPr>
        </p:nvSpPr>
        <p:spPr>
          <a:xfrm>
            <a:off x="395536" y="260648"/>
            <a:ext cx="8229600" cy="1143000"/>
          </a:xfrm>
        </p:spPr>
        <p:txBody>
          <a:bodyPr/>
          <a:lstStyle/>
          <a:p>
            <a:pPr eaLnBrk="1" hangingPunct="1"/>
            <a:r>
              <a:rPr lang="fr-FR" dirty="0" err="1" smtClean="0">
                <a:latin typeface="Arial" charset="0"/>
                <a:cs typeface="Arial" charset="0"/>
              </a:rPr>
              <a:t>Ways</a:t>
            </a:r>
            <a:r>
              <a:rPr lang="fr-FR" dirty="0" smtClean="0">
                <a:latin typeface="Arial" charset="0"/>
                <a:cs typeface="Arial" charset="0"/>
              </a:rPr>
              <a:t> for </a:t>
            </a:r>
            <a:r>
              <a:rPr lang="fr-FR" dirty="0" err="1" smtClean="0">
                <a:latin typeface="Arial" charset="0"/>
                <a:cs typeface="Arial" charset="0"/>
              </a:rPr>
              <a:t>Cooperatives</a:t>
            </a:r>
            <a:endParaRPr lang="fr-FR" dirty="0" smtClean="0">
              <a:latin typeface="Arial" charset="0"/>
              <a:cs typeface="Arial" charset="0"/>
            </a:endParaRPr>
          </a:p>
        </p:txBody>
      </p:sp>
      <p:sp>
        <p:nvSpPr>
          <p:cNvPr id="23555" name="Espace réservé du contenu 2"/>
          <p:cNvSpPr>
            <a:spLocks noGrp="1"/>
          </p:cNvSpPr>
          <p:nvPr>
            <p:ph idx="1"/>
            <p:custDataLst>
              <p:tags r:id="rId2"/>
            </p:custDataLst>
          </p:nvPr>
        </p:nvSpPr>
        <p:spPr>
          <a:xfrm>
            <a:off x="539552" y="1988840"/>
            <a:ext cx="5904656" cy="3384376"/>
          </a:xfrm>
        </p:spPr>
        <p:txBody>
          <a:bodyPr/>
          <a:lstStyle/>
          <a:p>
            <a:r>
              <a:rPr lang="fr-FR" sz="2800" b="1" dirty="0" err="1" smtClean="0">
                <a:latin typeface="Arial" charset="0"/>
                <a:cs typeface="Arial" charset="0"/>
              </a:rPr>
              <a:t>Rethinking</a:t>
            </a:r>
            <a:r>
              <a:rPr lang="fr-FR" sz="2800" b="1" dirty="0" smtClean="0">
                <a:latin typeface="Arial" charset="0"/>
                <a:cs typeface="Arial" charset="0"/>
              </a:rPr>
              <a:t> Finance</a:t>
            </a:r>
          </a:p>
          <a:p>
            <a:r>
              <a:rPr lang="fr-FR" sz="2800" b="1" dirty="0" err="1" smtClean="0">
                <a:latin typeface="Arial" charset="0"/>
                <a:cs typeface="Arial" charset="0"/>
              </a:rPr>
              <a:t>Reducing</a:t>
            </a:r>
            <a:r>
              <a:rPr lang="fr-FR" sz="2800" b="1" dirty="0" smtClean="0">
                <a:latin typeface="Arial" charset="0"/>
                <a:cs typeface="Arial" charset="0"/>
              </a:rPr>
              <a:t> </a:t>
            </a:r>
            <a:r>
              <a:rPr lang="fr-FR" sz="2800" b="1" dirty="0" err="1" smtClean="0">
                <a:latin typeface="Arial" charset="0"/>
                <a:cs typeface="Arial" charset="0"/>
              </a:rPr>
              <a:t>inequalities</a:t>
            </a:r>
            <a:endParaRPr lang="fr-FR" sz="2800" b="1" dirty="0" smtClean="0">
              <a:latin typeface="Arial" charset="0"/>
              <a:cs typeface="Arial" charset="0"/>
            </a:endParaRPr>
          </a:p>
          <a:p>
            <a:r>
              <a:rPr lang="fr-FR" sz="2800" b="1" dirty="0" smtClean="0">
                <a:latin typeface="Arial" charset="0"/>
                <a:cs typeface="Arial" charset="0"/>
              </a:rPr>
              <a:t>Jump on the SD </a:t>
            </a:r>
            <a:r>
              <a:rPr lang="fr-FR" sz="2800" b="1" dirty="0" err="1" smtClean="0">
                <a:latin typeface="Arial" charset="0"/>
                <a:cs typeface="Arial" charset="0"/>
              </a:rPr>
              <a:t>Bandwagon</a:t>
            </a:r>
            <a:endParaRPr lang="fr-FR" sz="2800" b="1" dirty="0" smtClean="0">
              <a:latin typeface="Arial" charset="0"/>
              <a:cs typeface="Arial" charset="0"/>
            </a:endParaRPr>
          </a:p>
          <a:p>
            <a:r>
              <a:rPr lang="fr-FR" sz="2800" b="1" dirty="0" smtClean="0">
                <a:latin typeface="Arial" charset="0"/>
                <a:cs typeface="Arial" charset="0"/>
              </a:rPr>
              <a:t>« </a:t>
            </a:r>
            <a:r>
              <a:rPr lang="fr-FR" sz="2800" b="1" dirty="0" err="1" smtClean="0">
                <a:latin typeface="Arial" charset="0"/>
                <a:cs typeface="Arial" charset="0"/>
              </a:rPr>
              <a:t>Responsible</a:t>
            </a:r>
            <a:r>
              <a:rPr lang="fr-FR" sz="2800" b="1" dirty="0" smtClean="0">
                <a:latin typeface="Arial" charset="0"/>
                <a:cs typeface="Arial" charset="0"/>
              </a:rPr>
              <a:t> » </a:t>
            </a:r>
            <a:r>
              <a:rPr lang="fr-FR" sz="2800" b="1" dirty="0" err="1" smtClean="0">
                <a:latin typeface="Arial" charset="0"/>
                <a:cs typeface="Arial" charset="0"/>
              </a:rPr>
              <a:t>buying</a:t>
            </a:r>
            <a:r>
              <a:rPr lang="fr-FR" sz="2800" b="1" dirty="0" smtClean="0">
                <a:latin typeface="Arial" charset="0"/>
                <a:cs typeface="Arial" charset="0"/>
              </a:rPr>
              <a:t> and </a:t>
            </a:r>
            <a:r>
              <a:rPr lang="fr-FR" sz="2800" b="1" dirty="0" err="1" smtClean="0">
                <a:latin typeface="Arial" charset="0"/>
                <a:cs typeface="Arial" charset="0"/>
              </a:rPr>
              <a:t>consumption</a:t>
            </a:r>
            <a:r>
              <a:rPr lang="fr-FR" sz="2800" b="1" dirty="0" smtClean="0">
                <a:latin typeface="Arial" charset="0"/>
                <a:cs typeface="Arial" charset="0"/>
              </a:rPr>
              <a:t>  </a:t>
            </a:r>
            <a:endParaRPr lang="fr-FR" sz="2800" b="1" dirty="0">
              <a:latin typeface="Arial" charset="0"/>
              <a:cs typeface="Arial" charset="0"/>
            </a:endParaRPr>
          </a:p>
          <a:p>
            <a:r>
              <a:rPr lang="fr-FR" sz="2800" b="1" dirty="0" err="1" smtClean="0">
                <a:latin typeface="Arial" charset="0"/>
                <a:cs typeface="Arial" charset="0"/>
              </a:rPr>
              <a:t>Promoting</a:t>
            </a:r>
            <a:r>
              <a:rPr lang="fr-FR" sz="2800" b="1" dirty="0" smtClean="0">
                <a:latin typeface="Arial" charset="0"/>
                <a:cs typeface="Arial" charset="0"/>
              </a:rPr>
              <a:t> </a:t>
            </a:r>
            <a:r>
              <a:rPr lang="fr-FR" sz="2800" b="1" dirty="0" err="1" smtClean="0">
                <a:latin typeface="Arial" charset="0"/>
                <a:cs typeface="Arial" charset="0"/>
              </a:rPr>
              <a:t>another</a:t>
            </a:r>
            <a:r>
              <a:rPr lang="fr-FR" sz="2800" b="1" dirty="0">
                <a:latin typeface="Arial" charset="0"/>
                <a:cs typeface="Arial" charset="0"/>
              </a:rPr>
              <a:t> </a:t>
            </a:r>
            <a:r>
              <a:rPr lang="fr-FR" sz="2800" b="1" dirty="0" err="1" smtClean="0">
                <a:latin typeface="Arial" charset="0"/>
                <a:cs typeface="Arial" charset="0"/>
              </a:rPr>
              <a:t>governance</a:t>
            </a:r>
            <a:endParaRPr lang="fr-FR" sz="2800" b="1" dirty="0" smtClean="0">
              <a:latin typeface="Arial" charset="0"/>
              <a:cs typeface="Arial"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276872"/>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0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539552" y="3880141"/>
            <a:ext cx="8208912" cy="242917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CA" sz="4000" dirty="0">
              <a:solidFill>
                <a:prstClr val="white"/>
              </a:solidFill>
            </a:endParaRPr>
          </a:p>
          <a:p>
            <a:pPr algn="ctr" fontAlgn="base">
              <a:spcBef>
                <a:spcPct val="0"/>
              </a:spcBef>
              <a:spcAft>
                <a:spcPct val="0"/>
              </a:spcAft>
            </a:pPr>
            <a:endParaRPr lang="fr-CA" sz="4000" i="1" dirty="0">
              <a:solidFill>
                <a:prstClr val="white"/>
              </a:solidFill>
            </a:endParaRPr>
          </a:p>
          <a:p>
            <a:pPr algn="ctr" fontAlgn="base">
              <a:spcBef>
                <a:spcPct val="0"/>
              </a:spcBef>
              <a:spcAft>
                <a:spcPct val="0"/>
              </a:spcAft>
            </a:pPr>
            <a:r>
              <a:rPr lang="fr-CA" sz="3200" b="1" u="sng" dirty="0" err="1">
                <a:solidFill>
                  <a:prstClr val="white"/>
                </a:solidFill>
                <a:effectLst>
                  <a:outerShdw blurRad="38100" dist="38100" dir="2700000" algn="tl">
                    <a:srgbClr val="000000">
                      <a:alpha val="43137"/>
                    </a:srgbClr>
                  </a:outerShdw>
                </a:effectLst>
              </a:rPr>
              <a:t>Socially</a:t>
            </a:r>
            <a:r>
              <a:rPr lang="fr-CA" sz="3200" b="1" u="sng" dirty="0">
                <a:solidFill>
                  <a:prstClr val="white"/>
                </a:solidFill>
                <a:effectLst>
                  <a:outerShdw blurRad="38100" dist="38100" dir="2700000" algn="tl">
                    <a:srgbClr val="000000">
                      <a:alpha val="43137"/>
                    </a:srgbClr>
                  </a:outerShdw>
                </a:effectLst>
              </a:rPr>
              <a:t> </a:t>
            </a:r>
            <a:r>
              <a:rPr lang="fr-CA" sz="3200" b="1" u="sng" dirty="0" err="1">
                <a:solidFill>
                  <a:prstClr val="white"/>
                </a:solidFill>
                <a:effectLst>
                  <a:outerShdw blurRad="38100" dist="38100" dir="2700000" algn="tl">
                    <a:srgbClr val="000000">
                      <a:alpha val="43137"/>
                    </a:srgbClr>
                  </a:outerShdw>
                </a:effectLst>
              </a:rPr>
              <a:t>Responsible</a:t>
            </a:r>
            <a:r>
              <a:rPr lang="fr-CA" sz="3200" b="1" u="sng" dirty="0">
                <a:solidFill>
                  <a:prstClr val="white"/>
                </a:solidFill>
                <a:effectLst>
                  <a:outerShdw blurRad="38100" dist="38100" dir="2700000" algn="tl">
                    <a:srgbClr val="000000">
                      <a:alpha val="43137"/>
                    </a:srgbClr>
                  </a:outerShdw>
                </a:effectLst>
              </a:rPr>
              <a:t> </a:t>
            </a:r>
            <a:r>
              <a:rPr lang="fr-CA" sz="3200" b="1" u="sng" dirty="0" smtClean="0">
                <a:solidFill>
                  <a:prstClr val="white"/>
                </a:solidFill>
                <a:effectLst>
                  <a:outerShdw blurRad="38100" dist="38100" dir="2700000" algn="tl">
                    <a:srgbClr val="000000">
                      <a:alpha val="43137"/>
                    </a:srgbClr>
                  </a:outerShdw>
                </a:effectLst>
              </a:rPr>
              <a:t>Finance</a:t>
            </a:r>
          </a:p>
          <a:p>
            <a:pPr algn="ctr" fontAlgn="base">
              <a:spcBef>
                <a:spcPct val="0"/>
              </a:spcBef>
              <a:spcAft>
                <a:spcPct val="0"/>
              </a:spcAft>
            </a:pPr>
            <a:r>
              <a:rPr lang="fr-CA" sz="3200" b="1" u="sng" dirty="0" smtClean="0">
                <a:solidFill>
                  <a:prstClr val="white"/>
                </a:solidFill>
                <a:effectLst>
                  <a:outerShdw blurRad="38100" dist="38100" dir="2700000" algn="tl">
                    <a:srgbClr val="000000">
                      <a:alpha val="43137"/>
                    </a:srgbClr>
                  </a:outerShdw>
                </a:effectLst>
              </a:rPr>
              <a:t> </a:t>
            </a:r>
            <a:endParaRPr lang="fr-CA" sz="3200" b="1" u="sng" dirty="0">
              <a:solidFill>
                <a:prstClr val="white"/>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Char char="•"/>
            </a:pPr>
            <a:r>
              <a:rPr lang="fr-CA" sz="2400" dirty="0" err="1">
                <a:solidFill>
                  <a:prstClr val="white"/>
                </a:solidFill>
              </a:rPr>
              <a:t>Re-connecting</a:t>
            </a:r>
            <a:r>
              <a:rPr lang="fr-CA" sz="2400" dirty="0">
                <a:solidFill>
                  <a:prstClr val="white"/>
                </a:solidFill>
              </a:rPr>
              <a:t> Finance to Real </a:t>
            </a:r>
            <a:r>
              <a:rPr lang="fr-CA" sz="2400" dirty="0" err="1">
                <a:solidFill>
                  <a:prstClr val="white"/>
                </a:solidFill>
              </a:rPr>
              <a:t>Economy</a:t>
            </a:r>
            <a:endParaRPr lang="fr-CA" sz="2400" dirty="0">
              <a:solidFill>
                <a:prstClr val="white"/>
              </a:solidFill>
            </a:endParaRPr>
          </a:p>
          <a:p>
            <a:pPr marL="342900" indent="-342900" fontAlgn="base">
              <a:spcBef>
                <a:spcPct val="0"/>
              </a:spcBef>
              <a:spcAft>
                <a:spcPct val="0"/>
              </a:spcAft>
              <a:buFont typeface="Arial" pitchFamily="34" charset="0"/>
              <a:buChar char="•"/>
            </a:pPr>
            <a:r>
              <a:rPr lang="fr-CA" sz="2400" dirty="0" err="1">
                <a:solidFill>
                  <a:prstClr val="white"/>
                </a:solidFill>
              </a:rPr>
              <a:t>Targeting</a:t>
            </a:r>
            <a:r>
              <a:rPr lang="fr-CA" sz="2400" dirty="0">
                <a:solidFill>
                  <a:prstClr val="white"/>
                </a:solidFill>
              </a:rPr>
              <a:t> </a:t>
            </a:r>
            <a:r>
              <a:rPr lang="fr-CA" sz="2400" dirty="0" err="1">
                <a:solidFill>
                  <a:prstClr val="white"/>
                </a:solidFill>
              </a:rPr>
              <a:t>Reasonable</a:t>
            </a:r>
            <a:r>
              <a:rPr lang="fr-CA" sz="2400" dirty="0">
                <a:solidFill>
                  <a:prstClr val="white"/>
                </a:solidFill>
              </a:rPr>
              <a:t> </a:t>
            </a:r>
            <a:r>
              <a:rPr lang="fr-CA" sz="2400" dirty="0" err="1">
                <a:solidFill>
                  <a:prstClr val="white"/>
                </a:solidFill>
              </a:rPr>
              <a:t>Yields</a:t>
            </a:r>
            <a:r>
              <a:rPr lang="fr-CA" sz="2400" dirty="0">
                <a:solidFill>
                  <a:prstClr val="white"/>
                </a:solidFill>
              </a:rPr>
              <a:t> – </a:t>
            </a:r>
            <a:r>
              <a:rPr lang="fr-CA" sz="2400" dirty="0" err="1">
                <a:solidFill>
                  <a:prstClr val="white"/>
                </a:solidFill>
              </a:rPr>
              <a:t>Mid</a:t>
            </a:r>
            <a:r>
              <a:rPr lang="fr-CA" sz="2400" dirty="0">
                <a:solidFill>
                  <a:prstClr val="white"/>
                </a:solidFill>
              </a:rPr>
              <a:t>-to-Long </a:t>
            </a:r>
            <a:r>
              <a:rPr lang="fr-CA" sz="2400" dirty="0" err="1">
                <a:solidFill>
                  <a:prstClr val="white"/>
                </a:solidFill>
              </a:rPr>
              <a:t>Term</a:t>
            </a:r>
            <a:endParaRPr lang="fr-CA" sz="2400" dirty="0">
              <a:solidFill>
                <a:prstClr val="white"/>
              </a:solidFill>
            </a:endParaRPr>
          </a:p>
          <a:p>
            <a:pPr marL="342900" indent="-342900" fontAlgn="base">
              <a:spcBef>
                <a:spcPct val="0"/>
              </a:spcBef>
              <a:spcAft>
                <a:spcPct val="0"/>
              </a:spcAft>
              <a:buFont typeface="Arial" pitchFamily="34" charset="0"/>
              <a:buChar char="•"/>
            </a:pPr>
            <a:r>
              <a:rPr lang="fr-CA" sz="2400" dirty="0" err="1">
                <a:solidFill>
                  <a:prstClr val="white"/>
                </a:solidFill>
              </a:rPr>
              <a:t>Transparency</a:t>
            </a:r>
            <a:r>
              <a:rPr lang="fr-CA" sz="2400" dirty="0">
                <a:solidFill>
                  <a:prstClr val="white"/>
                </a:solidFill>
              </a:rPr>
              <a:t> in </a:t>
            </a:r>
            <a:r>
              <a:rPr lang="fr-CA" sz="2400" dirty="0" err="1">
                <a:solidFill>
                  <a:prstClr val="white"/>
                </a:solidFill>
              </a:rPr>
              <a:t>Governance</a:t>
            </a:r>
            <a:r>
              <a:rPr lang="fr-CA" sz="2400" dirty="0">
                <a:solidFill>
                  <a:prstClr val="white"/>
                </a:solidFill>
              </a:rPr>
              <a:t>/ Salaries and </a:t>
            </a:r>
            <a:r>
              <a:rPr lang="fr-CA" sz="2400" dirty="0" err="1">
                <a:solidFill>
                  <a:prstClr val="white"/>
                </a:solidFill>
              </a:rPr>
              <a:t>Bonuses</a:t>
            </a:r>
            <a:endParaRPr lang="fr-CA" sz="2400" dirty="0">
              <a:solidFill>
                <a:prstClr val="white"/>
              </a:solidFill>
            </a:endParaRPr>
          </a:p>
          <a:p>
            <a:pPr marL="342900" indent="-342900" fontAlgn="base">
              <a:spcBef>
                <a:spcPct val="0"/>
              </a:spcBef>
              <a:spcAft>
                <a:spcPct val="0"/>
              </a:spcAft>
              <a:buFont typeface="Arial" pitchFamily="34" charset="0"/>
              <a:buChar char="•"/>
            </a:pPr>
            <a:r>
              <a:rPr lang="fr-CA" sz="2400" dirty="0">
                <a:solidFill>
                  <a:prstClr val="white"/>
                </a:solidFill>
              </a:rPr>
              <a:t>BE AUDACIOUS and GIVE SENSE TO MONEY</a:t>
            </a:r>
          </a:p>
          <a:p>
            <a:pPr marL="914400" lvl="1" indent="-457200" fontAlgn="base">
              <a:spcBef>
                <a:spcPct val="0"/>
              </a:spcBef>
              <a:spcAft>
                <a:spcPct val="0"/>
              </a:spcAft>
              <a:buFont typeface="Arial" pitchFamily="34" charset="0"/>
              <a:buChar char="•"/>
            </a:pPr>
            <a:endParaRPr lang="fr-CA" sz="4000" dirty="0">
              <a:solidFill>
                <a:prstClr val="white"/>
              </a:solidFill>
            </a:endParaRPr>
          </a:p>
          <a:p>
            <a:pPr algn="ctr" fontAlgn="base">
              <a:spcBef>
                <a:spcPct val="0"/>
              </a:spcBef>
              <a:spcAft>
                <a:spcPct val="0"/>
              </a:spcAft>
            </a:pPr>
            <a:r>
              <a:rPr lang="fr-CA" sz="4000" dirty="0">
                <a:solidFill>
                  <a:prstClr val="white"/>
                </a:solidFill>
              </a:rPr>
              <a:t> </a:t>
            </a:r>
          </a:p>
        </p:txBody>
      </p:sp>
      <p:sp>
        <p:nvSpPr>
          <p:cNvPr id="23554" name="Titre 1"/>
          <p:cNvSpPr>
            <a:spLocks noGrp="1"/>
          </p:cNvSpPr>
          <p:nvPr>
            <p:ph type="title"/>
            <p:custDataLst>
              <p:tags r:id="rId2"/>
            </p:custDataLst>
          </p:nvPr>
        </p:nvSpPr>
        <p:spPr/>
        <p:txBody>
          <a:bodyPr/>
          <a:lstStyle/>
          <a:p>
            <a:pPr eaLnBrk="1" hangingPunct="1"/>
            <a:r>
              <a:rPr lang="fr-FR" dirty="0" err="1" smtClean="0">
                <a:latin typeface="Arial" charset="0"/>
                <a:cs typeface="Arial" charset="0"/>
              </a:rPr>
              <a:t>Rethinking</a:t>
            </a:r>
            <a:r>
              <a:rPr lang="fr-FR" dirty="0" smtClean="0">
                <a:latin typeface="Arial" charset="0"/>
                <a:cs typeface="Arial" charset="0"/>
              </a:rPr>
              <a:t> </a:t>
            </a:r>
            <a:r>
              <a:rPr lang="fr-FR" dirty="0">
                <a:latin typeface="Arial" charset="0"/>
                <a:cs typeface="Arial" charset="0"/>
              </a:rPr>
              <a:t>F</a:t>
            </a:r>
            <a:r>
              <a:rPr lang="fr-FR" dirty="0" smtClean="0">
                <a:latin typeface="Arial" charset="0"/>
                <a:cs typeface="Arial" charset="0"/>
              </a:rPr>
              <a:t>inance</a:t>
            </a:r>
          </a:p>
        </p:txBody>
      </p:sp>
      <p:sp>
        <p:nvSpPr>
          <p:cNvPr id="23555" name="Espace réservé du contenu 2"/>
          <p:cNvSpPr>
            <a:spLocks noGrp="1"/>
          </p:cNvSpPr>
          <p:nvPr>
            <p:ph idx="1"/>
            <p:custDataLst>
              <p:tags r:id="rId3"/>
            </p:custDataLst>
          </p:nvPr>
        </p:nvSpPr>
        <p:spPr>
          <a:xfrm>
            <a:off x="511388" y="1675386"/>
            <a:ext cx="5212740" cy="2188840"/>
          </a:xfrm>
        </p:spPr>
        <p:txBody>
          <a:bodyPr/>
          <a:lstStyle/>
          <a:p>
            <a:r>
              <a:rPr lang="fr-FR" sz="2800" dirty="0" err="1" smtClean="0">
                <a:latin typeface="Arial" charset="0"/>
                <a:cs typeface="Arial" charset="0"/>
              </a:rPr>
              <a:t>Regulating</a:t>
            </a:r>
            <a:r>
              <a:rPr lang="fr-FR" sz="2800" dirty="0" smtClean="0">
                <a:latin typeface="Arial" charset="0"/>
                <a:cs typeface="Arial" charset="0"/>
              </a:rPr>
              <a:t> Financial </a:t>
            </a:r>
            <a:r>
              <a:rPr lang="fr-FR" sz="2800" dirty="0" err="1" smtClean="0">
                <a:latin typeface="Arial" charset="0"/>
                <a:cs typeface="Arial" charset="0"/>
              </a:rPr>
              <a:t>Sector</a:t>
            </a:r>
            <a:r>
              <a:rPr lang="fr-FR" sz="2800" dirty="0" smtClean="0">
                <a:latin typeface="Arial" charset="0"/>
                <a:cs typeface="Arial" charset="0"/>
              </a:rPr>
              <a:t>!</a:t>
            </a:r>
          </a:p>
          <a:p>
            <a:r>
              <a:rPr lang="fr-FR" sz="2800" dirty="0" smtClean="0">
                <a:latin typeface="Arial" charset="0"/>
                <a:cs typeface="Arial" charset="0"/>
              </a:rPr>
              <a:t>Stop Focus on short </a:t>
            </a:r>
            <a:r>
              <a:rPr lang="fr-FR" sz="2800" dirty="0" err="1" smtClean="0">
                <a:latin typeface="Arial" charset="0"/>
                <a:cs typeface="Arial" charset="0"/>
              </a:rPr>
              <a:t>term</a:t>
            </a:r>
            <a:r>
              <a:rPr lang="fr-FR" sz="2800" dirty="0" smtClean="0">
                <a:latin typeface="Arial" charset="0"/>
                <a:cs typeface="Arial" charset="0"/>
              </a:rPr>
              <a:t> </a:t>
            </a:r>
            <a:r>
              <a:rPr lang="fr-FR" sz="2800" dirty="0" err="1" smtClean="0">
                <a:latin typeface="Arial" charset="0"/>
                <a:cs typeface="Arial" charset="0"/>
              </a:rPr>
              <a:t>yields</a:t>
            </a:r>
            <a:r>
              <a:rPr lang="fr-FR" sz="2800" dirty="0" smtClean="0">
                <a:latin typeface="Arial" charset="0"/>
                <a:cs typeface="Arial" charset="0"/>
              </a:rPr>
              <a:t> </a:t>
            </a:r>
          </a:p>
          <a:p>
            <a:r>
              <a:rPr lang="fr-FR" sz="2800" dirty="0" smtClean="0">
                <a:latin typeface="Arial" charset="0"/>
                <a:cs typeface="Arial" charset="0"/>
              </a:rPr>
              <a:t>Back to the basics</a:t>
            </a:r>
            <a:endParaRPr lang="fr-FR" dirty="0" smtClean="0">
              <a:latin typeface="Arial" charset="0"/>
              <a:cs typeface="Arial" charset="0"/>
            </a:endParaRPr>
          </a:p>
        </p:txBody>
      </p:sp>
      <p:pic>
        <p:nvPicPr>
          <p:cNvPr id="205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594993" y="1769981"/>
            <a:ext cx="3264906" cy="211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2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strVal val="#ppt_w*0.70"/>
                                          </p:val>
                                        </p:tav>
                                        <p:tav tm="100000">
                                          <p:val>
                                            <p:strVal val="#ppt_w"/>
                                          </p:val>
                                        </p:tav>
                                      </p:tavLst>
                                    </p:anim>
                                    <p:anim calcmode="lin" valueType="num">
                                      <p:cBhvr>
                                        <p:cTn id="13" dur="1000" fill="hold"/>
                                        <p:tgtEl>
                                          <p:spTgt spid="2050"/>
                                        </p:tgtEl>
                                        <p:attrNameLst>
                                          <p:attrName>ppt_h</p:attrName>
                                        </p:attrNameLst>
                                      </p:cBhvr>
                                      <p:tavLst>
                                        <p:tav tm="0">
                                          <p:val>
                                            <p:strVal val="#ppt_h"/>
                                          </p:val>
                                        </p:tav>
                                        <p:tav tm="100000">
                                          <p:val>
                                            <p:strVal val="#ppt_h"/>
                                          </p:val>
                                        </p:tav>
                                      </p:tavLst>
                                    </p:anim>
                                    <p:animEffect transition="in" filter="fade">
                                      <p:cBhvr>
                                        <p:cTn id="14" dur="1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3" end="3"/>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969696"/>
                                      </p:to>
                                    </p:animClr>
                                  </p:sub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rgbClr val="969696"/>
                                      </p:to>
                                    </p:animClr>
                                  </p:sub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p:cTn id="4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rgbClr val="969696"/>
                                      </p:to>
                                    </p:animClr>
                                  </p:sub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p:cTn id="55"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35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457201" y="1600200"/>
            <a:ext cx="5194919" cy="2764903"/>
          </a:xfrm>
        </p:spPr>
        <p:txBody>
          <a:bodyPr/>
          <a:lstStyle/>
          <a:p>
            <a:r>
              <a:rPr lang="fr-FR" sz="2800" dirty="0" smtClean="0">
                <a:latin typeface="Arial" charset="0"/>
                <a:cs typeface="Arial" charset="0"/>
              </a:rPr>
              <a:t>Most Important </a:t>
            </a:r>
            <a:r>
              <a:rPr lang="fr-FR" sz="2800" dirty="0" err="1">
                <a:latin typeface="Arial" charset="0"/>
                <a:cs typeface="Arial" charset="0"/>
              </a:rPr>
              <a:t>R</a:t>
            </a:r>
            <a:r>
              <a:rPr lang="fr-FR" sz="2800" dirty="0" err="1" smtClean="0">
                <a:latin typeface="Arial" charset="0"/>
                <a:cs typeface="Arial" charset="0"/>
              </a:rPr>
              <a:t>isk</a:t>
            </a:r>
            <a:r>
              <a:rPr lang="fr-FR" sz="2800" dirty="0" smtClean="0">
                <a:latin typeface="Arial" charset="0"/>
                <a:cs typeface="Arial" charset="0"/>
              </a:rPr>
              <a:t> </a:t>
            </a:r>
            <a:r>
              <a:rPr lang="fr-FR" sz="2800" dirty="0" err="1" smtClean="0">
                <a:latin typeface="Arial" charset="0"/>
                <a:cs typeface="Arial" charset="0"/>
              </a:rPr>
              <a:t>Faced</a:t>
            </a:r>
            <a:r>
              <a:rPr lang="fr-FR" sz="2800" dirty="0" smtClean="0">
                <a:latin typeface="Arial" charset="0"/>
                <a:cs typeface="Arial" charset="0"/>
              </a:rPr>
              <a:t> by </a:t>
            </a:r>
            <a:r>
              <a:rPr lang="fr-FR" sz="2800" dirty="0" err="1" smtClean="0">
                <a:latin typeface="Arial" charset="0"/>
                <a:cs typeface="Arial" charset="0"/>
              </a:rPr>
              <a:t>Democracies</a:t>
            </a:r>
            <a:endParaRPr lang="fr-FR" sz="2800" dirty="0" smtClean="0">
              <a:latin typeface="Arial" charset="0"/>
              <a:cs typeface="Arial" charset="0"/>
            </a:endParaRPr>
          </a:p>
          <a:p>
            <a:r>
              <a:rPr lang="fr-FR" sz="2800" dirty="0" err="1" smtClean="0">
                <a:latin typeface="Arial" charset="0"/>
                <a:cs typeface="Arial" charset="0"/>
              </a:rPr>
              <a:t>Better</a:t>
            </a:r>
            <a:r>
              <a:rPr lang="fr-FR" sz="2800" dirty="0" smtClean="0">
                <a:latin typeface="Arial" charset="0"/>
                <a:cs typeface="Arial" charset="0"/>
              </a:rPr>
              <a:t> </a:t>
            </a:r>
            <a:r>
              <a:rPr lang="fr-FR" sz="2800" dirty="0" err="1" smtClean="0">
                <a:latin typeface="Arial" charset="0"/>
                <a:cs typeface="Arial" charset="0"/>
              </a:rPr>
              <a:t>Wealth</a:t>
            </a:r>
            <a:r>
              <a:rPr lang="fr-FR" sz="2800" dirty="0" smtClean="0">
                <a:latin typeface="Arial" charset="0"/>
                <a:cs typeface="Arial" charset="0"/>
              </a:rPr>
              <a:t> Distribution</a:t>
            </a:r>
          </a:p>
          <a:p>
            <a:r>
              <a:rPr lang="fr-FR" sz="2800" dirty="0" err="1" smtClean="0">
                <a:latin typeface="Arial" charset="0"/>
                <a:cs typeface="Arial" charset="0"/>
              </a:rPr>
              <a:t>Accesible</a:t>
            </a:r>
            <a:r>
              <a:rPr lang="fr-FR" sz="2800" dirty="0" smtClean="0">
                <a:latin typeface="Arial" charset="0"/>
                <a:cs typeface="Arial" charset="0"/>
              </a:rPr>
              <a:t> Education and Training Programs</a:t>
            </a:r>
          </a:p>
          <a:p>
            <a:pPr lvl="1"/>
            <a:endParaRPr lang="fr-FR" dirty="0" smtClean="0">
              <a:latin typeface="Arial" charset="0"/>
              <a:cs typeface="Arial" charset="0"/>
            </a:endParaRPr>
          </a:p>
          <a:p>
            <a:pPr marL="0" indent="0" eaLnBrk="1" hangingPunct="1">
              <a:buFont typeface="Arial" charset="0"/>
              <a:buNone/>
            </a:pPr>
            <a:endParaRPr lang="fr-FR" dirty="0">
              <a:latin typeface="Arial" charset="0"/>
              <a:cs typeface="Arial" charset="0"/>
            </a:endParaRPr>
          </a:p>
          <a:p>
            <a:pPr marL="0" indent="0" eaLnBrk="1" hangingPunct="1">
              <a:buFont typeface="Arial" charset="0"/>
              <a:buNone/>
            </a:pPr>
            <a:endParaRPr lang="fr-FR" dirty="0" smtClean="0">
              <a:latin typeface="Arial" charset="0"/>
              <a:cs typeface="Arial" charset="0"/>
            </a:endParaRPr>
          </a:p>
          <a:p>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489073" y="4221088"/>
            <a:ext cx="8208912" cy="2088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CA" sz="4000" b="1" dirty="0">
              <a:solidFill>
                <a:prstClr val="white"/>
              </a:solidFill>
            </a:endParaRPr>
          </a:p>
          <a:p>
            <a:pPr algn="ctr" fontAlgn="base">
              <a:spcBef>
                <a:spcPct val="0"/>
              </a:spcBef>
              <a:spcAft>
                <a:spcPct val="0"/>
              </a:spcAft>
            </a:pPr>
            <a:endParaRPr lang="fr-CA" sz="4000" i="1" dirty="0">
              <a:solidFill>
                <a:prstClr val="white"/>
              </a:solidFill>
            </a:endParaRPr>
          </a:p>
          <a:p>
            <a:pPr algn="ctr" fontAlgn="base">
              <a:spcBef>
                <a:spcPct val="0"/>
              </a:spcBef>
              <a:spcAft>
                <a:spcPct val="0"/>
              </a:spcAft>
            </a:pPr>
            <a:r>
              <a:rPr lang="fr-CA" sz="3200" b="1" u="sng" dirty="0" err="1">
                <a:solidFill>
                  <a:prstClr val="white"/>
                </a:solidFill>
                <a:effectLst>
                  <a:outerShdw blurRad="38100" dist="38100" dir="2700000" algn="tl">
                    <a:srgbClr val="000000">
                      <a:alpha val="43137"/>
                    </a:srgbClr>
                  </a:outerShdw>
                </a:effectLst>
              </a:rPr>
              <a:t>Reinvent</a:t>
            </a:r>
            <a:r>
              <a:rPr lang="fr-CA" sz="3200" b="1" u="sng" dirty="0">
                <a:solidFill>
                  <a:prstClr val="white"/>
                </a:solidFill>
                <a:effectLst>
                  <a:outerShdw blurRad="38100" dist="38100" dir="2700000" algn="tl">
                    <a:srgbClr val="000000">
                      <a:alpha val="43137"/>
                    </a:srgbClr>
                  </a:outerShdw>
                </a:effectLst>
              </a:rPr>
              <a:t> </a:t>
            </a:r>
            <a:r>
              <a:rPr lang="fr-CA" sz="3200" b="1" u="sng" dirty="0" err="1">
                <a:solidFill>
                  <a:prstClr val="white"/>
                </a:solidFill>
                <a:effectLst>
                  <a:outerShdw blurRad="38100" dist="38100" dir="2700000" algn="tl">
                    <a:srgbClr val="000000">
                      <a:alpha val="43137"/>
                    </a:srgbClr>
                  </a:outerShdw>
                </a:effectLst>
              </a:rPr>
              <a:t>Welfare</a:t>
            </a:r>
            <a:r>
              <a:rPr lang="fr-CA" sz="3200" b="1" u="sng" dirty="0">
                <a:solidFill>
                  <a:prstClr val="white"/>
                </a:solidFill>
                <a:effectLst>
                  <a:outerShdw blurRad="38100" dist="38100" dir="2700000" algn="tl">
                    <a:srgbClr val="000000">
                      <a:alpha val="43137"/>
                    </a:srgbClr>
                  </a:outerShdw>
                </a:effectLst>
              </a:rPr>
              <a:t> </a:t>
            </a:r>
            <a:r>
              <a:rPr lang="fr-CA" sz="3200" b="1" u="sng" dirty="0" smtClean="0">
                <a:solidFill>
                  <a:prstClr val="white"/>
                </a:solidFill>
                <a:effectLst>
                  <a:outerShdw blurRad="38100" dist="38100" dir="2700000" algn="tl">
                    <a:srgbClr val="000000">
                      <a:alpha val="43137"/>
                    </a:srgbClr>
                  </a:outerShdw>
                </a:effectLst>
              </a:rPr>
              <a:t>State</a:t>
            </a:r>
          </a:p>
          <a:p>
            <a:pPr algn="ctr" fontAlgn="base">
              <a:spcBef>
                <a:spcPct val="0"/>
              </a:spcBef>
              <a:spcAft>
                <a:spcPct val="0"/>
              </a:spcAft>
            </a:pPr>
            <a:endParaRPr lang="fr-CA" sz="3200" u="sng" dirty="0">
              <a:solidFill>
                <a:prstClr val="white"/>
              </a:solidFill>
            </a:endParaRPr>
          </a:p>
          <a:p>
            <a:pPr marL="457200" indent="-457200" fontAlgn="base">
              <a:spcBef>
                <a:spcPct val="0"/>
              </a:spcBef>
              <a:spcAft>
                <a:spcPct val="0"/>
              </a:spcAft>
              <a:buFont typeface="Arial" pitchFamily="34" charset="0"/>
              <a:buChar char="•"/>
            </a:pPr>
            <a:r>
              <a:rPr lang="fr-CA" sz="2400" dirty="0" err="1">
                <a:solidFill>
                  <a:prstClr val="white"/>
                </a:solidFill>
              </a:rPr>
              <a:t>Syndicalism</a:t>
            </a:r>
            <a:r>
              <a:rPr lang="fr-CA" sz="2400" dirty="0">
                <a:solidFill>
                  <a:prstClr val="white"/>
                </a:solidFill>
              </a:rPr>
              <a:t> et Social / </a:t>
            </a:r>
            <a:r>
              <a:rPr lang="fr-CA" sz="2400" dirty="0" err="1">
                <a:solidFill>
                  <a:prstClr val="white"/>
                </a:solidFill>
              </a:rPr>
              <a:t>Communauty</a:t>
            </a:r>
            <a:r>
              <a:rPr lang="fr-CA" sz="2400" dirty="0">
                <a:solidFill>
                  <a:prstClr val="white"/>
                </a:solidFill>
              </a:rPr>
              <a:t> </a:t>
            </a:r>
            <a:r>
              <a:rPr lang="fr-CA" sz="2400" dirty="0" err="1">
                <a:solidFill>
                  <a:prstClr val="white"/>
                </a:solidFill>
              </a:rPr>
              <a:t>Activism</a:t>
            </a:r>
            <a:endParaRPr lang="fr-CA" sz="2400" dirty="0">
              <a:solidFill>
                <a:prstClr val="white"/>
              </a:solidFill>
            </a:endParaRPr>
          </a:p>
          <a:p>
            <a:pPr marL="457200" indent="-457200" fontAlgn="base">
              <a:spcBef>
                <a:spcPct val="0"/>
              </a:spcBef>
              <a:spcAft>
                <a:spcPct val="0"/>
              </a:spcAft>
              <a:buFont typeface="Arial" pitchFamily="34" charset="0"/>
              <a:buChar char="•"/>
            </a:pPr>
            <a:r>
              <a:rPr lang="fr-CA" sz="2400" dirty="0" err="1">
                <a:solidFill>
                  <a:prstClr val="white"/>
                </a:solidFill>
              </a:rPr>
              <a:t>Cooperatives</a:t>
            </a:r>
            <a:r>
              <a:rPr lang="fr-CA" sz="2400" dirty="0">
                <a:solidFill>
                  <a:prstClr val="white"/>
                </a:solidFill>
              </a:rPr>
              <a:t> Values and </a:t>
            </a:r>
            <a:r>
              <a:rPr lang="fr-CA" sz="2400" dirty="0" err="1">
                <a:solidFill>
                  <a:prstClr val="white"/>
                </a:solidFill>
              </a:rPr>
              <a:t>Principles</a:t>
            </a:r>
            <a:endParaRPr lang="fr-CA" sz="2400" dirty="0">
              <a:solidFill>
                <a:prstClr val="white"/>
              </a:solidFill>
            </a:endParaRPr>
          </a:p>
          <a:p>
            <a:pPr marL="457200" indent="-457200" fontAlgn="base">
              <a:spcBef>
                <a:spcPct val="0"/>
              </a:spcBef>
              <a:spcAft>
                <a:spcPct val="0"/>
              </a:spcAft>
              <a:buFont typeface="Arial" pitchFamily="34" charset="0"/>
              <a:buChar char="•"/>
            </a:pPr>
            <a:r>
              <a:rPr lang="fr-CA" sz="2400" dirty="0" err="1">
                <a:solidFill>
                  <a:prstClr val="white"/>
                </a:solidFill>
              </a:rPr>
              <a:t>Re-balancing</a:t>
            </a:r>
            <a:r>
              <a:rPr lang="fr-CA" sz="2400" dirty="0">
                <a:solidFill>
                  <a:prstClr val="white"/>
                </a:solidFill>
              </a:rPr>
              <a:t> « Liberty - </a:t>
            </a:r>
            <a:r>
              <a:rPr lang="fr-CA" sz="2400" dirty="0" err="1">
                <a:solidFill>
                  <a:prstClr val="white"/>
                </a:solidFill>
              </a:rPr>
              <a:t>Equality</a:t>
            </a:r>
            <a:r>
              <a:rPr lang="fr-CA" sz="2400" dirty="0">
                <a:solidFill>
                  <a:prstClr val="white"/>
                </a:solidFill>
              </a:rPr>
              <a:t> - </a:t>
            </a:r>
            <a:r>
              <a:rPr lang="fr-CA" sz="2400" dirty="0" err="1">
                <a:solidFill>
                  <a:prstClr val="white"/>
                </a:solidFill>
              </a:rPr>
              <a:t>Fraternity</a:t>
            </a:r>
            <a:r>
              <a:rPr lang="fr-CA" sz="2400" dirty="0">
                <a:solidFill>
                  <a:prstClr val="white"/>
                </a:solidFill>
              </a:rPr>
              <a:t> »</a:t>
            </a:r>
          </a:p>
          <a:p>
            <a:pPr marL="914400" lvl="1" indent="-457200" fontAlgn="base">
              <a:spcBef>
                <a:spcPct val="0"/>
              </a:spcBef>
              <a:spcAft>
                <a:spcPct val="0"/>
              </a:spcAft>
              <a:buFont typeface="Arial" pitchFamily="34" charset="0"/>
              <a:buChar char="•"/>
            </a:pPr>
            <a:endParaRPr lang="fr-CA" sz="4000" dirty="0">
              <a:solidFill>
                <a:prstClr val="white"/>
              </a:solidFill>
            </a:endParaRPr>
          </a:p>
          <a:p>
            <a:pPr algn="ctr" fontAlgn="base">
              <a:spcBef>
                <a:spcPct val="0"/>
              </a:spcBef>
              <a:spcAft>
                <a:spcPct val="0"/>
              </a:spcAft>
            </a:pPr>
            <a:r>
              <a:rPr lang="fr-CA" sz="4000" dirty="0">
                <a:solidFill>
                  <a:prstClr val="white"/>
                </a:solidFill>
              </a:rPr>
              <a:t> </a:t>
            </a:r>
          </a:p>
        </p:txBody>
      </p:sp>
      <p:pic>
        <p:nvPicPr>
          <p:cNvPr id="3075" name="Picture 3"/>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b="11598"/>
          <a:stretch/>
        </p:blipFill>
        <p:spPr bwMode="auto">
          <a:xfrm>
            <a:off x="5436096" y="1301328"/>
            <a:ext cx="3462437" cy="245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a:spLocks noGrp="1"/>
          </p:cNvSpPr>
          <p:nvPr>
            <p:ph type="title"/>
            <p:custDataLst>
              <p:tags r:id="rId4"/>
            </p:custDataLst>
          </p:nvPr>
        </p:nvSpPr>
        <p:spPr>
          <a:xfrm>
            <a:off x="457200" y="274638"/>
            <a:ext cx="8229600" cy="1143000"/>
          </a:xfrm>
        </p:spPr>
        <p:txBody>
          <a:bodyPr/>
          <a:lstStyle/>
          <a:p>
            <a:pPr eaLnBrk="1" hangingPunct="1"/>
            <a:r>
              <a:rPr lang="fr-FR" dirty="0" err="1" smtClean="0">
                <a:latin typeface="Arial" charset="0"/>
                <a:cs typeface="Arial" charset="0"/>
              </a:rPr>
              <a:t>Reducing</a:t>
            </a:r>
            <a:r>
              <a:rPr lang="fr-FR" dirty="0" smtClean="0">
                <a:latin typeface="Arial" charset="0"/>
                <a:cs typeface="Arial" charset="0"/>
              </a:rPr>
              <a:t> </a:t>
            </a:r>
            <a:r>
              <a:rPr lang="fr-FR" dirty="0" err="1">
                <a:latin typeface="Arial" charset="0"/>
                <a:cs typeface="Arial" charset="0"/>
              </a:rPr>
              <a:t>I</a:t>
            </a:r>
            <a:r>
              <a:rPr lang="fr-FR" dirty="0" err="1" smtClean="0">
                <a:latin typeface="Arial" charset="0"/>
                <a:cs typeface="Arial" charset="0"/>
              </a:rPr>
              <a:t>nequalities</a:t>
            </a:r>
            <a:endParaRPr lang="fr-FR" dirty="0" smtClean="0">
              <a:latin typeface="Arial" charset="0"/>
              <a:cs typeface="Arial" charset="0"/>
            </a:endParaRPr>
          </a:p>
        </p:txBody>
      </p:sp>
    </p:spTree>
    <p:extLst>
      <p:ext uri="{BB962C8B-B14F-4D97-AF65-F5344CB8AC3E}">
        <p14:creationId xmlns:p14="http://schemas.microsoft.com/office/powerpoint/2010/main" val="10869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ppt_w</p:attrName>
                                        </p:attrNameLst>
                                      </p:cBhvr>
                                      <p:tavLst>
                                        <p:tav tm="0">
                                          <p:val>
                                            <p:strVal val="#ppt_w*0.70"/>
                                          </p:val>
                                        </p:tav>
                                        <p:tav tm="100000">
                                          <p:val>
                                            <p:strVal val="#ppt_w"/>
                                          </p:val>
                                        </p:tav>
                                      </p:tavLst>
                                    </p:anim>
                                    <p:anim calcmode="lin" valueType="num">
                                      <p:cBhvr>
                                        <p:cTn id="13" dur="1000" fill="hold"/>
                                        <p:tgtEl>
                                          <p:spTgt spid="3075"/>
                                        </p:tgtEl>
                                        <p:attrNameLst>
                                          <p:attrName>ppt_h</p:attrName>
                                        </p:attrNameLst>
                                      </p:cBhvr>
                                      <p:tavLst>
                                        <p:tav tm="0">
                                          <p:val>
                                            <p:strVal val="#ppt_h"/>
                                          </p:val>
                                        </p:tav>
                                        <p:tav tm="100000">
                                          <p:val>
                                            <p:strVal val="#ppt_h"/>
                                          </p:val>
                                        </p:tav>
                                      </p:tavLst>
                                    </p:anim>
                                    <p:animEffect transition="in" filter="fade">
                                      <p:cBhvr>
                                        <p:cTn id="14" dur="10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2830" y="1434480"/>
            <a:ext cx="5400600" cy="1900807"/>
          </a:xfrm>
        </p:spPr>
        <p:txBody>
          <a:bodyPr/>
          <a:lstStyle/>
          <a:p>
            <a:r>
              <a:rPr lang="fr-FR" dirty="0" err="1" smtClean="0">
                <a:latin typeface="Arial" charset="0"/>
                <a:cs typeface="Arial" charset="0"/>
              </a:rPr>
              <a:t>Rethinking</a:t>
            </a:r>
            <a:r>
              <a:rPr lang="fr-FR" dirty="0" smtClean="0">
                <a:latin typeface="Arial" charset="0"/>
                <a:cs typeface="Arial" charset="0"/>
              </a:rPr>
              <a:t> </a:t>
            </a:r>
            <a:r>
              <a:rPr lang="fr-FR" dirty="0" err="1" smtClean="0">
                <a:latin typeface="Arial" charset="0"/>
                <a:cs typeface="Arial" charset="0"/>
              </a:rPr>
              <a:t>Growth</a:t>
            </a:r>
            <a:endParaRPr lang="fr-FR" dirty="0" smtClean="0">
              <a:latin typeface="Arial" charset="0"/>
              <a:cs typeface="Arial" charset="0"/>
            </a:endParaRPr>
          </a:p>
          <a:p>
            <a:pPr lvl="1"/>
            <a:r>
              <a:rPr lang="fr-FR" dirty="0" smtClean="0">
                <a:latin typeface="Arial" charset="0"/>
                <a:cs typeface="Arial" charset="0"/>
              </a:rPr>
              <a:t>« Brown » </a:t>
            </a:r>
            <a:r>
              <a:rPr lang="fr-FR" dirty="0" err="1" smtClean="0">
                <a:latin typeface="Arial" charset="0"/>
                <a:cs typeface="Arial" charset="0"/>
              </a:rPr>
              <a:t>Economy</a:t>
            </a:r>
            <a:r>
              <a:rPr lang="fr-FR" dirty="0" smtClean="0">
                <a:latin typeface="Arial" charset="0"/>
                <a:cs typeface="Arial" charset="0"/>
              </a:rPr>
              <a:t> = NO</a:t>
            </a:r>
          </a:p>
          <a:p>
            <a:pPr lvl="1"/>
            <a:r>
              <a:rPr lang="fr-FR" dirty="0" smtClean="0">
                <a:latin typeface="Arial" charset="0"/>
                <a:cs typeface="Arial" charset="0"/>
              </a:rPr>
              <a:t>« Green » </a:t>
            </a:r>
            <a:r>
              <a:rPr lang="fr-FR" dirty="0" err="1" smtClean="0">
                <a:latin typeface="Arial" charset="0"/>
                <a:cs typeface="Arial" charset="0"/>
              </a:rPr>
              <a:t>Economy</a:t>
            </a:r>
            <a:r>
              <a:rPr lang="fr-FR" dirty="0" smtClean="0">
                <a:latin typeface="Arial" charset="0"/>
                <a:cs typeface="Arial" charset="0"/>
              </a:rPr>
              <a:t> = YES</a:t>
            </a:r>
          </a:p>
          <a:p>
            <a:pPr lvl="1"/>
            <a:endParaRPr lang="fr-FR" dirty="0">
              <a:latin typeface="Arial" charset="0"/>
              <a:cs typeface="Arial" charset="0"/>
            </a:endParaRPr>
          </a:p>
          <a:p>
            <a:pPr marL="0" indent="0">
              <a:buNone/>
            </a:pPr>
            <a:endParaRPr lang="fr-FR" dirty="0" smtClean="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539552" y="3501008"/>
            <a:ext cx="8208912" cy="26642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CA" sz="3200" u="sng" dirty="0">
              <a:solidFill>
                <a:prstClr val="white"/>
              </a:solidFill>
            </a:endParaRPr>
          </a:p>
          <a:p>
            <a:pPr algn="ctr" fontAlgn="base">
              <a:spcBef>
                <a:spcPct val="0"/>
              </a:spcBef>
              <a:spcAft>
                <a:spcPct val="0"/>
              </a:spcAft>
            </a:pPr>
            <a:endParaRPr lang="fr-CA" sz="3200" u="sng" dirty="0">
              <a:solidFill>
                <a:prstClr val="white"/>
              </a:solidFill>
            </a:endParaRPr>
          </a:p>
          <a:p>
            <a:pPr algn="ctr" fontAlgn="base">
              <a:spcBef>
                <a:spcPct val="0"/>
              </a:spcBef>
              <a:spcAft>
                <a:spcPct val="0"/>
              </a:spcAft>
            </a:pPr>
            <a:endParaRPr lang="fr-CA" sz="3200" u="sng" dirty="0">
              <a:solidFill>
                <a:prstClr val="white"/>
              </a:solidFill>
            </a:endParaRPr>
          </a:p>
          <a:p>
            <a:pPr algn="ctr" fontAlgn="base">
              <a:spcBef>
                <a:spcPct val="0"/>
              </a:spcBef>
              <a:spcAft>
                <a:spcPct val="0"/>
              </a:spcAft>
            </a:pPr>
            <a:r>
              <a:rPr lang="fr-CA" sz="3200" b="1" u="sng" dirty="0" err="1">
                <a:solidFill>
                  <a:prstClr val="white"/>
                </a:solidFill>
                <a:effectLst>
                  <a:outerShdw blurRad="38100" dist="38100" dir="2700000" algn="tl">
                    <a:srgbClr val="000000">
                      <a:alpha val="43137"/>
                    </a:srgbClr>
                  </a:outerShdw>
                </a:effectLst>
              </a:rPr>
              <a:t>Cooperatives</a:t>
            </a:r>
            <a:r>
              <a:rPr lang="fr-CA" sz="3200" b="1" u="sng" dirty="0">
                <a:solidFill>
                  <a:prstClr val="white"/>
                </a:solidFill>
                <a:effectLst>
                  <a:outerShdw blurRad="38100" dist="38100" dir="2700000" algn="tl">
                    <a:srgbClr val="000000">
                      <a:alpha val="43137"/>
                    </a:srgbClr>
                  </a:outerShdw>
                </a:effectLst>
              </a:rPr>
              <a:t> and </a:t>
            </a:r>
            <a:r>
              <a:rPr lang="fr-CA" sz="3200" b="1" u="sng" dirty="0" smtClean="0">
                <a:solidFill>
                  <a:prstClr val="white"/>
                </a:solidFill>
                <a:effectLst>
                  <a:outerShdw blurRad="38100" dist="38100" dir="2700000" algn="tl">
                    <a:srgbClr val="000000">
                      <a:alpha val="43137"/>
                    </a:srgbClr>
                  </a:outerShdw>
                </a:effectLst>
              </a:rPr>
              <a:t>SD</a:t>
            </a:r>
          </a:p>
          <a:p>
            <a:pPr algn="ctr" fontAlgn="base">
              <a:spcBef>
                <a:spcPct val="0"/>
              </a:spcBef>
              <a:spcAft>
                <a:spcPct val="0"/>
              </a:spcAft>
            </a:pPr>
            <a:r>
              <a:rPr lang="fr-CA" sz="3200" b="1" u="sng" dirty="0" smtClean="0">
                <a:solidFill>
                  <a:prstClr val="white"/>
                </a:solidFill>
                <a:effectLst>
                  <a:outerShdw blurRad="38100" dist="38100" dir="2700000" algn="tl">
                    <a:srgbClr val="000000">
                      <a:alpha val="43137"/>
                    </a:srgbClr>
                  </a:outerShdw>
                </a:effectLst>
              </a:rPr>
              <a:t> </a:t>
            </a:r>
            <a:endParaRPr lang="fr-CA" sz="3200" b="1" u="sng" dirty="0">
              <a:solidFill>
                <a:prstClr val="white"/>
              </a:solidFill>
              <a:effectLst>
                <a:outerShdw blurRad="38100" dist="38100" dir="2700000" algn="tl">
                  <a:srgbClr val="000000">
                    <a:alpha val="43137"/>
                  </a:srgbClr>
                </a:outerShdw>
              </a:effectLst>
            </a:endParaRPr>
          </a:p>
          <a:p>
            <a:pPr marL="457200" indent="-457200" fontAlgn="base">
              <a:spcBef>
                <a:spcPct val="0"/>
              </a:spcBef>
              <a:spcAft>
                <a:spcPct val="0"/>
              </a:spcAft>
              <a:buFont typeface="Arial" pitchFamily="34" charset="0"/>
              <a:buChar char="•"/>
            </a:pPr>
            <a:r>
              <a:rPr lang="fr-CA" sz="2400" dirty="0">
                <a:solidFill>
                  <a:prstClr val="white"/>
                </a:solidFill>
              </a:rPr>
              <a:t>Pioneer : </a:t>
            </a:r>
            <a:r>
              <a:rPr lang="fr-CA" sz="2400" dirty="0" err="1">
                <a:solidFill>
                  <a:prstClr val="white"/>
                </a:solidFill>
              </a:rPr>
              <a:t>Fair</a:t>
            </a:r>
            <a:r>
              <a:rPr lang="fr-CA" sz="2400" dirty="0">
                <a:solidFill>
                  <a:prstClr val="white"/>
                </a:solidFill>
              </a:rPr>
              <a:t> Trade, </a:t>
            </a:r>
            <a:r>
              <a:rPr lang="fr-CA" sz="2400" dirty="0" err="1">
                <a:solidFill>
                  <a:prstClr val="white"/>
                </a:solidFill>
              </a:rPr>
              <a:t>Organic</a:t>
            </a:r>
            <a:r>
              <a:rPr lang="fr-CA" sz="2400" dirty="0">
                <a:solidFill>
                  <a:prstClr val="white"/>
                </a:solidFill>
              </a:rPr>
              <a:t> Food, </a:t>
            </a:r>
            <a:r>
              <a:rPr lang="fr-CA" sz="2400" dirty="0" err="1">
                <a:solidFill>
                  <a:prstClr val="white"/>
                </a:solidFill>
              </a:rPr>
              <a:t>Renewable</a:t>
            </a:r>
            <a:r>
              <a:rPr lang="fr-CA" sz="2400" dirty="0">
                <a:solidFill>
                  <a:prstClr val="white"/>
                </a:solidFill>
              </a:rPr>
              <a:t> </a:t>
            </a:r>
            <a:r>
              <a:rPr lang="fr-CA" sz="2400" dirty="0" err="1">
                <a:solidFill>
                  <a:prstClr val="white"/>
                </a:solidFill>
              </a:rPr>
              <a:t>Energy</a:t>
            </a:r>
            <a:r>
              <a:rPr lang="fr-CA" sz="2400" dirty="0">
                <a:solidFill>
                  <a:prstClr val="white"/>
                </a:solidFill>
              </a:rPr>
              <a:t>, « Soft » Transportation, </a:t>
            </a:r>
            <a:r>
              <a:rPr lang="fr-CA" sz="2400" dirty="0" err="1">
                <a:solidFill>
                  <a:prstClr val="white"/>
                </a:solidFill>
              </a:rPr>
              <a:t>Solidarity</a:t>
            </a:r>
            <a:r>
              <a:rPr lang="fr-CA" sz="2400" dirty="0">
                <a:solidFill>
                  <a:prstClr val="white"/>
                </a:solidFill>
              </a:rPr>
              <a:t> </a:t>
            </a:r>
            <a:r>
              <a:rPr lang="fr-CA" sz="2400" dirty="0" err="1">
                <a:solidFill>
                  <a:prstClr val="white"/>
                </a:solidFill>
              </a:rPr>
              <a:t>Tourism</a:t>
            </a:r>
            <a:r>
              <a:rPr lang="fr-CA" sz="2400" dirty="0">
                <a:solidFill>
                  <a:prstClr val="white"/>
                </a:solidFill>
              </a:rPr>
              <a:t>, Open Source, </a:t>
            </a:r>
            <a:r>
              <a:rPr lang="fr-CA" sz="2400" dirty="0" err="1">
                <a:solidFill>
                  <a:prstClr val="white"/>
                </a:solidFill>
              </a:rPr>
              <a:t>ie</a:t>
            </a:r>
            <a:r>
              <a:rPr lang="fr-CA" sz="2400" dirty="0">
                <a:solidFill>
                  <a:prstClr val="white"/>
                </a:solidFill>
              </a:rPr>
              <a:t>. </a:t>
            </a:r>
          </a:p>
          <a:p>
            <a:pPr marL="457200" indent="-457200" fontAlgn="base">
              <a:spcBef>
                <a:spcPct val="0"/>
              </a:spcBef>
              <a:spcAft>
                <a:spcPct val="0"/>
              </a:spcAft>
              <a:buFont typeface="Arial" pitchFamily="34" charset="0"/>
              <a:buChar char="•"/>
            </a:pPr>
            <a:r>
              <a:rPr lang="fr-CA" sz="2400" dirty="0">
                <a:solidFill>
                  <a:prstClr val="white"/>
                </a:solidFill>
              </a:rPr>
              <a:t>But «</a:t>
            </a:r>
            <a:r>
              <a:rPr lang="fr-CA" sz="2400" dirty="0" err="1">
                <a:solidFill>
                  <a:prstClr val="white"/>
                </a:solidFill>
              </a:rPr>
              <a:t>Where’s</a:t>
            </a:r>
            <a:r>
              <a:rPr lang="fr-CA" sz="2400" dirty="0">
                <a:solidFill>
                  <a:prstClr val="white"/>
                </a:solidFill>
              </a:rPr>
              <a:t> Charlie» of SD; </a:t>
            </a:r>
            <a:r>
              <a:rPr lang="fr-CA" sz="2400" u="sng" dirty="0" err="1">
                <a:solidFill>
                  <a:prstClr val="white"/>
                </a:solidFill>
              </a:rPr>
              <a:t>Where’s</a:t>
            </a:r>
            <a:r>
              <a:rPr lang="fr-CA" sz="2400" u="sng" dirty="0">
                <a:solidFill>
                  <a:prstClr val="white"/>
                </a:solidFill>
              </a:rPr>
              <a:t> </a:t>
            </a:r>
            <a:r>
              <a:rPr lang="fr-CA" sz="2400" u="sng" dirty="0" err="1">
                <a:solidFill>
                  <a:prstClr val="white"/>
                </a:solidFill>
              </a:rPr>
              <a:t>Environment</a:t>
            </a:r>
            <a:r>
              <a:rPr lang="fr-CA" sz="2400" dirty="0">
                <a:solidFill>
                  <a:prstClr val="white"/>
                </a:solidFill>
              </a:rPr>
              <a:t>?</a:t>
            </a:r>
          </a:p>
          <a:p>
            <a:pPr marL="457200" indent="-457200" fontAlgn="base">
              <a:spcBef>
                <a:spcPct val="0"/>
              </a:spcBef>
              <a:spcAft>
                <a:spcPct val="0"/>
              </a:spcAft>
              <a:buFont typeface="Arial" pitchFamily="34" charset="0"/>
              <a:buChar char="•"/>
            </a:pPr>
            <a:endParaRPr lang="fr-CA" sz="2400" dirty="0">
              <a:solidFill>
                <a:prstClr val="white"/>
              </a:solidFill>
            </a:endParaRPr>
          </a:p>
          <a:p>
            <a:pPr marL="914400" lvl="1" indent="-457200" fontAlgn="base">
              <a:spcBef>
                <a:spcPct val="0"/>
              </a:spcBef>
              <a:spcAft>
                <a:spcPct val="0"/>
              </a:spcAft>
              <a:buFont typeface="Arial" pitchFamily="34" charset="0"/>
              <a:buChar char="•"/>
            </a:pPr>
            <a:endParaRPr lang="fr-CA" sz="4000" dirty="0">
              <a:solidFill>
                <a:prstClr val="white"/>
              </a:solidFill>
            </a:endParaRPr>
          </a:p>
          <a:p>
            <a:pPr algn="ctr" fontAlgn="base">
              <a:spcBef>
                <a:spcPct val="0"/>
              </a:spcBef>
              <a:spcAft>
                <a:spcPct val="0"/>
              </a:spcAft>
            </a:pPr>
            <a:r>
              <a:rPr lang="fr-CA" sz="4000" dirty="0">
                <a:solidFill>
                  <a:prstClr val="white"/>
                </a:solidFill>
              </a:rPr>
              <a:t> </a:t>
            </a:r>
          </a:p>
        </p:txBody>
      </p:sp>
      <p:pic>
        <p:nvPicPr>
          <p:cNvPr id="4099"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702376" y="1268760"/>
            <a:ext cx="304608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custDataLst>
              <p:tags r:id="rId4"/>
            </p:custDataLst>
          </p:nvPr>
        </p:nvSpPr>
        <p:spPr>
          <a:xfrm>
            <a:off x="457200" y="274638"/>
            <a:ext cx="8229600" cy="1143000"/>
          </a:xfrm>
        </p:spPr>
        <p:txBody>
          <a:bodyPr/>
          <a:lstStyle/>
          <a:p>
            <a:pPr eaLnBrk="1" hangingPunct="1"/>
            <a:r>
              <a:rPr lang="fr-FR" dirty="0" smtClean="0">
                <a:latin typeface="Arial" charset="0"/>
                <a:cs typeface="Arial" charset="0"/>
              </a:rPr>
              <a:t>Jump on the SD </a:t>
            </a:r>
            <a:r>
              <a:rPr lang="fr-FR" dirty="0" err="1" smtClean="0">
                <a:latin typeface="Arial" charset="0"/>
                <a:cs typeface="Arial" charset="0"/>
              </a:rPr>
              <a:t>Bandwagon</a:t>
            </a:r>
            <a:endParaRPr lang="fr-FR" dirty="0" smtClean="0">
              <a:latin typeface="Arial" charset="0"/>
              <a:cs typeface="Arial" charset="0"/>
            </a:endParaRPr>
          </a:p>
        </p:txBody>
      </p:sp>
    </p:spTree>
    <p:extLst>
      <p:ext uri="{BB962C8B-B14F-4D97-AF65-F5344CB8AC3E}">
        <p14:creationId xmlns:p14="http://schemas.microsoft.com/office/powerpoint/2010/main" val="9005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strVal val="#ppt_w*0.70"/>
                                          </p:val>
                                        </p:tav>
                                        <p:tav tm="100000">
                                          <p:val>
                                            <p:strVal val="#ppt_w"/>
                                          </p:val>
                                        </p:tav>
                                      </p:tavLst>
                                    </p:anim>
                                    <p:anim calcmode="lin" valueType="num">
                                      <p:cBhvr>
                                        <p:cTn id="13" dur="1000" fill="hold"/>
                                        <p:tgtEl>
                                          <p:spTgt spid="4099"/>
                                        </p:tgtEl>
                                        <p:attrNameLst>
                                          <p:attrName>ppt_h</p:attrName>
                                        </p:attrNameLst>
                                      </p:cBhvr>
                                      <p:tavLst>
                                        <p:tav tm="0">
                                          <p:val>
                                            <p:strVal val="#ppt_h"/>
                                          </p:val>
                                        </p:tav>
                                        <p:tav tm="100000">
                                          <p:val>
                                            <p:strVal val="#ppt_h"/>
                                          </p:val>
                                        </p:tav>
                                      </p:tavLst>
                                    </p:anim>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3" presetClass="entr" presetSubtype="16" fill="hold" grpId="1"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
                                            <p:txEl>
                                              <p:pRg st="3" end="3"/>
                                            </p:txEl>
                                          </p:spTgt>
                                        </p:tgtEl>
                                      </p:cBhvr>
                                    </p:animEffect>
                                  </p:childTnLst>
                                </p:cTn>
                              </p:par>
                              <p:par>
                                <p:cTn id="27" presetID="53" presetClass="entr" presetSubtype="16" fill="hold" grpId="1"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1"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495418" y="1849060"/>
            <a:ext cx="6491064" cy="1647712"/>
          </a:xfrm>
        </p:spPr>
        <p:txBody>
          <a:bodyPr/>
          <a:lstStyle/>
          <a:p>
            <a:r>
              <a:rPr lang="fr-FR" sz="2800" dirty="0" err="1" smtClean="0">
                <a:latin typeface="Arial" charset="0"/>
                <a:cs typeface="Arial" charset="0"/>
              </a:rPr>
              <a:t>From</a:t>
            </a:r>
            <a:r>
              <a:rPr lang="fr-FR" sz="2800" dirty="0" smtClean="0">
                <a:latin typeface="Arial" charset="0"/>
                <a:cs typeface="Arial" charset="0"/>
              </a:rPr>
              <a:t> </a:t>
            </a:r>
            <a:r>
              <a:rPr lang="fr-FR" sz="2800" dirty="0" err="1" smtClean="0">
                <a:latin typeface="Arial" charset="0"/>
                <a:cs typeface="Arial" charset="0"/>
              </a:rPr>
              <a:t>Looking</a:t>
            </a:r>
            <a:r>
              <a:rPr lang="fr-FR" sz="2800" dirty="0" smtClean="0">
                <a:latin typeface="Arial" charset="0"/>
                <a:cs typeface="Arial" charset="0"/>
              </a:rPr>
              <a:t> to </a:t>
            </a:r>
            <a:r>
              <a:rPr lang="fr-FR" sz="2800" dirty="0" err="1" smtClean="0">
                <a:latin typeface="Arial" charset="0"/>
                <a:cs typeface="Arial" charset="0"/>
              </a:rPr>
              <a:t>Being</a:t>
            </a:r>
            <a:r>
              <a:rPr lang="fr-FR" sz="2800" dirty="0" smtClean="0">
                <a:latin typeface="Arial" charset="0"/>
                <a:cs typeface="Arial" charset="0"/>
              </a:rPr>
              <a:t> </a:t>
            </a:r>
          </a:p>
          <a:p>
            <a:r>
              <a:rPr lang="fr-FR" sz="2800" dirty="0" smtClean="0">
                <a:latin typeface="Arial" charset="0"/>
                <a:cs typeface="Arial" charset="0"/>
              </a:rPr>
              <a:t>« Most Important Challenge </a:t>
            </a:r>
            <a:r>
              <a:rPr lang="fr-FR" sz="2800" dirty="0" err="1" smtClean="0">
                <a:latin typeface="Arial" charset="0"/>
                <a:cs typeface="Arial" charset="0"/>
              </a:rPr>
              <a:t>Ever</a:t>
            </a:r>
            <a:r>
              <a:rPr lang="fr-FR" sz="2800" dirty="0" smtClean="0">
                <a:latin typeface="Arial" charset="0"/>
                <a:cs typeface="Arial" charset="0"/>
              </a:rPr>
              <a:t> Face » (T. Jackson)</a:t>
            </a:r>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467544" y="4221088"/>
            <a:ext cx="8208912" cy="19442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CA" sz="3200" b="1" u="sng" dirty="0" err="1">
                <a:solidFill>
                  <a:prstClr val="white"/>
                </a:solidFill>
                <a:effectLst>
                  <a:outerShdw blurRad="38100" dist="38100" dir="2700000" algn="tl">
                    <a:srgbClr val="000000">
                      <a:alpha val="43137"/>
                    </a:srgbClr>
                  </a:outerShdw>
                </a:effectLst>
              </a:rPr>
              <a:t>Rethinking</a:t>
            </a:r>
            <a:r>
              <a:rPr lang="fr-CA" sz="3200" b="1" u="sng" dirty="0">
                <a:solidFill>
                  <a:prstClr val="white"/>
                </a:solidFill>
                <a:effectLst>
                  <a:outerShdw blurRad="38100" dist="38100" dir="2700000" algn="tl">
                    <a:srgbClr val="000000">
                      <a:alpha val="43137"/>
                    </a:srgbClr>
                  </a:outerShdw>
                </a:effectLst>
              </a:rPr>
              <a:t> </a:t>
            </a:r>
            <a:r>
              <a:rPr lang="fr-CA" sz="3200" b="1" u="sng" dirty="0" err="1">
                <a:solidFill>
                  <a:prstClr val="white"/>
                </a:solidFill>
                <a:effectLst>
                  <a:outerShdw blurRad="38100" dist="38100" dir="2700000" algn="tl">
                    <a:srgbClr val="000000">
                      <a:alpha val="43137"/>
                    </a:srgbClr>
                  </a:outerShdw>
                </a:effectLst>
              </a:rPr>
              <a:t>our</a:t>
            </a:r>
            <a:r>
              <a:rPr lang="fr-CA" sz="3200" b="1" u="sng" dirty="0">
                <a:solidFill>
                  <a:prstClr val="white"/>
                </a:solidFill>
                <a:effectLst>
                  <a:outerShdw blurRad="38100" dist="38100" dir="2700000" algn="tl">
                    <a:srgbClr val="000000">
                      <a:alpha val="43137"/>
                    </a:srgbClr>
                  </a:outerShdw>
                </a:effectLst>
              </a:rPr>
              <a:t> Relation to </a:t>
            </a:r>
            <a:r>
              <a:rPr lang="fr-CA" sz="3200" b="1" u="sng" dirty="0" err="1">
                <a:solidFill>
                  <a:prstClr val="white"/>
                </a:solidFill>
                <a:effectLst>
                  <a:outerShdw blurRad="38100" dist="38100" dir="2700000" algn="tl">
                    <a:srgbClr val="000000">
                      <a:alpha val="43137"/>
                    </a:srgbClr>
                  </a:outerShdw>
                </a:effectLst>
              </a:rPr>
              <a:t>Objects</a:t>
            </a:r>
            <a:endParaRPr lang="fr-CA" sz="2400" dirty="0">
              <a:solidFill>
                <a:prstClr val="white"/>
              </a:solidFill>
            </a:endParaRPr>
          </a:p>
          <a:p>
            <a:pPr algn="ctr" fontAlgn="base">
              <a:spcBef>
                <a:spcPct val="0"/>
              </a:spcBef>
              <a:spcAft>
                <a:spcPct val="0"/>
              </a:spcAft>
            </a:pPr>
            <a:endParaRPr lang="fr-CA" sz="2400" dirty="0">
              <a:solidFill>
                <a:prstClr val="white"/>
              </a:solidFill>
            </a:endParaRPr>
          </a:p>
          <a:p>
            <a:pPr marL="457200" indent="-457200" fontAlgn="base">
              <a:spcBef>
                <a:spcPct val="0"/>
              </a:spcBef>
              <a:spcAft>
                <a:spcPct val="0"/>
              </a:spcAft>
              <a:buFont typeface="Arial" pitchFamily="34" charset="0"/>
              <a:buChar char="•"/>
            </a:pPr>
            <a:r>
              <a:rPr lang="fr-CA" sz="2400" dirty="0" err="1">
                <a:solidFill>
                  <a:prstClr val="white"/>
                </a:solidFill>
              </a:rPr>
              <a:t>Intervene</a:t>
            </a:r>
            <a:r>
              <a:rPr lang="fr-CA" sz="2400" dirty="0">
                <a:solidFill>
                  <a:prstClr val="white"/>
                </a:solidFill>
              </a:rPr>
              <a:t> on Social, </a:t>
            </a:r>
            <a:r>
              <a:rPr lang="fr-CA" sz="2400" dirty="0" err="1">
                <a:solidFill>
                  <a:prstClr val="white"/>
                </a:solidFill>
              </a:rPr>
              <a:t>Psychological</a:t>
            </a:r>
            <a:r>
              <a:rPr lang="fr-CA" sz="2400" dirty="0">
                <a:solidFill>
                  <a:prstClr val="white"/>
                </a:solidFill>
              </a:rPr>
              <a:t> and </a:t>
            </a:r>
            <a:r>
              <a:rPr lang="fr-CA" sz="2400" dirty="0" err="1">
                <a:solidFill>
                  <a:prstClr val="white"/>
                </a:solidFill>
              </a:rPr>
              <a:t>Material</a:t>
            </a:r>
            <a:r>
              <a:rPr lang="fr-CA" sz="2400" dirty="0">
                <a:solidFill>
                  <a:prstClr val="white"/>
                </a:solidFill>
              </a:rPr>
              <a:t> Aspects</a:t>
            </a:r>
          </a:p>
          <a:p>
            <a:pPr marL="457200" indent="-457200" fontAlgn="base">
              <a:spcBef>
                <a:spcPct val="0"/>
              </a:spcBef>
              <a:spcAft>
                <a:spcPct val="0"/>
              </a:spcAft>
              <a:buFont typeface="Arial" pitchFamily="34" charset="0"/>
              <a:buChar char="•"/>
            </a:pPr>
            <a:r>
              <a:rPr lang="fr-CA" sz="2400" b="1" dirty="0" err="1">
                <a:solidFill>
                  <a:prstClr val="white"/>
                </a:solidFill>
                <a:effectLst>
                  <a:outerShdw blurRad="38100" dist="38100" dir="2700000" algn="tl">
                    <a:srgbClr val="000000">
                      <a:alpha val="43137"/>
                    </a:srgbClr>
                  </a:outerShdw>
                </a:effectLst>
              </a:rPr>
              <a:t>Educate</a:t>
            </a:r>
            <a:r>
              <a:rPr lang="fr-CA" sz="2400" b="1" dirty="0">
                <a:solidFill>
                  <a:prstClr val="white"/>
                </a:solidFill>
                <a:effectLst>
                  <a:outerShdw blurRad="38100" dist="38100" dir="2700000" algn="tl">
                    <a:srgbClr val="000000">
                      <a:alpha val="43137"/>
                    </a:srgbClr>
                  </a:outerShdw>
                </a:effectLst>
              </a:rPr>
              <a:t>, Informe, </a:t>
            </a:r>
            <a:r>
              <a:rPr lang="fr-CA" sz="2400" b="1" dirty="0" err="1">
                <a:solidFill>
                  <a:prstClr val="white"/>
                </a:solidFill>
                <a:effectLst>
                  <a:outerShdw blurRad="38100" dist="38100" dir="2700000" algn="tl">
                    <a:srgbClr val="000000">
                      <a:alpha val="43137"/>
                    </a:srgbClr>
                  </a:outerShdw>
                </a:effectLst>
              </a:rPr>
              <a:t>Sensibilize</a:t>
            </a:r>
            <a:endParaRPr lang="fr-CA" sz="2400" b="1" dirty="0">
              <a:solidFill>
                <a:prstClr val="white"/>
              </a:solidFill>
              <a:effectLst>
                <a:outerShdw blurRad="38100" dist="38100" dir="2700000" algn="tl">
                  <a:srgbClr val="000000">
                    <a:alpha val="43137"/>
                  </a:srgbClr>
                </a:outerShdw>
              </a:effectLst>
            </a:endParaRPr>
          </a:p>
          <a:p>
            <a:pPr marL="457200" indent="-457200" fontAlgn="base">
              <a:spcBef>
                <a:spcPct val="0"/>
              </a:spcBef>
              <a:spcAft>
                <a:spcPct val="0"/>
              </a:spcAft>
              <a:buFont typeface="Arial" pitchFamily="34" charset="0"/>
              <a:buChar char="•"/>
            </a:pPr>
            <a:r>
              <a:rPr lang="fr-CA" sz="2400" dirty="0" err="1">
                <a:solidFill>
                  <a:prstClr val="white"/>
                </a:solidFill>
              </a:rPr>
              <a:t>Walk</a:t>
            </a:r>
            <a:r>
              <a:rPr lang="fr-CA" sz="2400" dirty="0">
                <a:solidFill>
                  <a:prstClr val="white"/>
                </a:solidFill>
              </a:rPr>
              <a:t> the Talk</a:t>
            </a:r>
          </a:p>
        </p:txBody>
      </p:sp>
      <p:pic>
        <p:nvPicPr>
          <p:cNvPr id="5122" name="Picture 2"/>
          <p:cNvPicPr>
            <a:picLocks noChangeAspect="1" noChangeArrowheads="1"/>
          </p:cNvPicPr>
          <p:nvPr>
            <p:custDataLst>
              <p:tags r:id="rId3"/>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1730" y="1340768"/>
            <a:ext cx="228054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custDataLst>
              <p:tags r:id="rId4"/>
            </p:custDataLst>
          </p:nvPr>
        </p:nvSpPr>
        <p:spPr>
          <a:xfrm>
            <a:off x="457200" y="274638"/>
            <a:ext cx="8229600" cy="1143000"/>
          </a:xfrm>
        </p:spPr>
        <p:txBody>
          <a:bodyPr/>
          <a:lstStyle/>
          <a:p>
            <a:pPr eaLnBrk="1" hangingPunct="1"/>
            <a:r>
              <a:rPr lang="fr-FR" dirty="0" smtClean="0">
                <a:latin typeface="Arial" charset="0"/>
                <a:cs typeface="Arial" charset="0"/>
              </a:rPr>
              <a:t>«</a:t>
            </a:r>
            <a:r>
              <a:rPr lang="fr-FR" dirty="0" err="1" smtClean="0">
                <a:latin typeface="Arial" charset="0"/>
                <a:cs typeface="Arial" charset="0"/>
              </a:rPr>
              <a:t>Responsible</a:t>
            </a:r>
            <a:r>
              <a:rPr lang="fr-FR" dirty="0" smtClean="0">
                <a:latin typeface="Arial" charset="0"/>
                <a:cs typeface="Arial" charset="0"/>
              </a:rPr>
              <a:t>» </a:t>
            </a:r>
            <a:r>
              <a:rPr lang="fr-FR" dirty="0" err="1" smtClean="0">
                <a:latin typeface="Arial" charset="0"/>
                <a:cs typeface="Arial" charset="0"/>
              </a:rPr>
              <a:t>Consuming</a:t>
            </a:r>
            <a:endParaRPr lang="fr-FR" dirty="0" smtClean="0">
              <a:latin typeface="Arial" charset="0"/>
              <a:cs typeface="Arial" charset="0"/>
            </a:endParaRPr>
          </a:p>
        </p:txBody>
      </p:sp>
    </p:spTree>
    <p:extLst>
      <p:ext uri="{BB962C8B-B14F-4D97-AF65-F5344CB8AC3E}">
        <p14:creationId xmlns:p14="http://schemas.microsoft.com/office/powerpoint/2010/main" val="40046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0.70"/>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0" end="0"/>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4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880</Words>
  <Application>Microsoft Office PowerPoint</Application>
  <PresentationFormat>Affichage à l'écran (4:3)</PresentationFormat>
  <Paragraphs>190</Paragraphs>
  <Slides>24</Slides>
  <Notes>0</Notes>
  <HiddenSlides>0</HiddenSlides>
  <MMClips>0</MMClips>
  <ScaleCrop>false</ScaleCrop>
  <HeadingPairs>
    <vt:vector size="4" baseType="variant">
      <vt:variant>
        <vt:lpstr>Thème</vt:lpstr>
      </vt:variant>
      <vt:variant>
        <vt:i4>24</vt:i4>
      </vt:variant>
      <vt:variant>
        <vt:lpstr>Titres des diapositives</vt:lpstr>
      </vt:variant>
      <vt:variant>
        <vt:i4>24</vt:i4>
      </vt:variant>
    </vt:vector>
  </HeadingPairs>
  <TitlesOfParts>
    <vt:vector size="48" baseType="lpstr">
      <vt:lpstr>On change de modèle</vt:lpstr>
      <vt:lpstr>1_On change de modèle</vt:lpstr>
      <vt:lpstr>2_On change de modèle</vt:lpstr>
      <vt:lpstr>4_On change de modèle</vt:lpstr>
      <vt:lpstr>7_On change de modèle</vt:lpstr>
      <vt:lpstr>8_On change de modèle</vt:lpstr>
      <vt:lpstr>9_On change de modèle</vt:lpstr>
      <vt:lpstr>10_On change de modèle</vt:lpstr>
      <vt:lpstr>11_On change de modèle</vt:lpstr>
      <vt:lpstr>12_On change de modèle</vt:lpstr>
      <vt:lpstr>13_On change de modèle</vt:lpstr>
      <vt:lpstr>14_On change de modèle</vt:lpstr>
      <vt:lpstr>15_On change de modèle</vt:lpstr>
      <vt:lpstr>16_On change de modèle</vt:lpstr>
      <vt:lpstr>17_On change de modèle</vt:lpstr>
      <vt:lpstr>18_On change de modèle</vt:lpstr>
      <vt:lpstr>19_On change de modèle</vt:lpstr>
      <vt:lpstr>20_On change de modèle</vt:lpstr>
      <vt:lpstr>21_On change de modèle</vt:lpstr>
      <vt:lpstr>22_On change de modèle</vt:lpstr>
      <vt:lpstr>23_On change de modèle</vt:lpstr>
      <vt:lpstr>24_On change de modèle</vt:lpstr>
      <vt:lpstr>25_On change de modèle</vt:lpstr>
      <vt:lpstr>3_On change de modèle</vt:lpstr>
      <vt:lpstr>Cooperative Economy:  The Impact of the Highly Improbable</vt:lpstr>
      <vt:lpstr>Plan</vt:lpstr>
      <vt:lpstr>Brief Return on the CRISIS</vt:lpstr>
      <vt:lpstr>Brief Return on the CRISIS</vt:lpstr>
      <vt:lpstr>Ways for Cooperatives</vt:lpstr>
      <vt:lpstr>Rethinking Finance</vt:lpstr>
      <vt:lpstr>Reducing Inequalities</vt:lpstr>
      <vt:lpstr>Jump on the SD Bandwagon</vt:lpstr>
      <vt:lpstr>«Responsible» Consuming</vt:lpstr>
      <vt:lpstr>«Responsible» Consuming</vt:lpstr>
      <vt:lpstr>Promoting Another Governance</vt:lpstr>
      <vt:lpstr>12 Labours of COOP  Hercules</vt:lpstr>
      <vt:lpstr>12 Labours of COOP  Hercules</vt:lpstr>
      <vt:lpstr>12 Labours of COOP  Hercules</vt:lpstr>
      <vt:lpstr>12 Labours of COOP  Hercules</vt:lpstr>
      <vt:lpstr>12 Labours of COOP  Hercules</vt:lpstr>
      <vt:lpstr>12 Labours of COOP  Hercules</vt:lpstr>
      <vt:lpstr>12 Labours of COOP  Hercules</vt:lpstr>
      <vt:lpstr>12 Labours of COOP  Hercules</vt:lpstr>
      <vt:lpstr>12 Labours of COOP  Hercules</vt:lpstr>
      <vt:lpstr>12 Labours of COOP  Hercules</vt:lpstr>
      <vt:lpstr>12 Labours of COOP  Hercules</vt:lpstr>
      <vt:lpstr>12 Labours of COOP  Hercules</vt:lpstr>
      <vt:lpstr>Conclusion</vt:lpstr>
    </vt:vector>
  </TitlesOfParts>
  <Company>Fondaction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 Hebert</dc:creator>
  <cp:lastModifiedBy>Mario Hebert</cp:lastModifiedBy>
  <cp:revision>17</cp:revision>
  <dcterms:created xsi:type="dcterms:W3CDTF">2012-02-23T14:55:49Z</dcterms:created>
  <dcterms:modified xsi:type="dcterms:W3CDTF">2012-02-27T21:54:24Z</dcterms:modified>
</cp:coreProperties>
</file>