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9" r:id="rId3"/>
    <p:sldId id="258" r:id="rId4"/>
    <p:sldId id="296" r:id="rId5"/>
    <p:sldId id="309" r:id="rId6"/>
    <p:sldId id="269" r:id="rId7"/>
    <p:sldId id="271" r:id="rId8"/>
    <p:sldId id="272" r:id="rId9"/>
    <p:sldId id="273" r:id="rId10"/>
    <p:sldId id="312" r:id="rId11"/>
    <p:sldId id="276" r:id="rId12"/>
    <p:sldId id="310" r:id="rId13"/>
    <p:sldId id="298" r:id="rId14"/>
    <p:sldId id="299" r:id="rId15"/>
    <p:sldId id="300" r:id="rId16"/>
    <p:sldId id="301" r:id="rId17"/>
    <p:sldId id="302" r:id="rId18"/>
    <p:sldId id="303" r:id="rId19"/>
    <p:sldId id="304" r:id="rId20"/>
    <p:sldId id="306" r:id="rId21"/>
    <p:sldId id="307" r:id="rId22"/>
    <p:sldId id="308" r:id="rId23"/>
    <p:sldId id="311" r:id="rId24"/>
    <p:sldId id="266" r:id="rId25"/>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758" autoAdjust="0"/>
  </p:normalViewPr>
  <p:slideViewPr>
    <p:cSldViewPr>
      <p:cViewPr>
        <p:scale>
          <a:sx n="66" d="100"/>
          <a:sy n="66" d="100"/>
        </p:scale>
        <p:origin x="-1208" y="-48"/>
      </p:cViewPr>
      <p:guideLst>
        <p:guide orient="horz" pos="2160"/>
        <p:guide pos="2880"/>
      </p:guideLst>
    </p:cSldViewPr>
  </p:slideViewPr>
  <p:notesTextViewPr>
    <p:cViewPr>
      <p:scale>
        <a:sx n="1" d="1"/>
        <a:sy n="1" d="1"/>
      </p:scale>
      <p:origin x="0" y="0"/>
    </p:cViewPr>
  </p:notesTextViewPr>
  <p:sorterViewPr>
    <p:cViewPr>
      <p:scale>
        <a:sx n="100" d="100"/>
        <a:sy n="100" d="100"/>
      </p:scale>
      <p:origin x="0" y="948"/>
    </p:cViewPr>
  </p:sorterViewPr>
  <p:notesViewPr>
    <p:cSldViewPr>
      <p:cViewPr varScale="1">
        <p:scale>
          <a:sx n="50" d="100"/>
          <a:sy n="50" d="100"/>
        </p:scale>
        <p:origin x="-2640"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914A1A-6779-4049-8420-8BCDBAC8F9E2}" type="datetimeFigureOut">
              <a:rPr lang="fr-CA" smtClean="0"/>
              <a:t>2012-02-27</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DCEDEE-42E4-4E8A-A894-71F2566B8786}" type="slidenum">
              <a:rPr lang="fr-CA" smtClean="0"/>
              <a:t>‹N°›</a:t>
            </a:fld>
            <a:endParaRPr lang="fr-CA"/>
          </a:p>
        </p:txBody>
      </p:sp>
    </p:spTree>
    <p:extLst>
      <p:ext uri="{BB962C8B-B14F-4D97-AF65-F5344CB8AC3E}">
        <p14:creationId xmlns:p14="http://schemas.microsoft.com/office/powerpoint/2010/main" val="890982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41C37-8F6D-4E26-9D20-A77DA5354713}" type="datetimeFigureOut">
              <a:rPr lang="fr-CA" smtClean="0"/>
              <a:t>2012-02-27</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AB9154-3656-4EF6-AFF0-897557BEE2E7}" type="slidenum">
              <a:rPr lang="fr-CA" smtClean="0"/>
              <a:t>‹N°›</a:t>
            </a:fld>
            <a:endParaRPr lang="fr-CA"/>
          </a:p>
        </p:txBody>
      </p:sp>
    </p:spTree>
    <p:extLst>
      <p:ext uri="{BB962C8B-B14F-4D97-AF65-F5344CB8AC3E}">
        <p14:creationId xmlns:p14="http://schemas.microsoft.com/office/powerpoint/2010/main" val="222075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4" descr="C:\Users\MarchandDJ\AppData\Local\Microsoft\Windows\Temporary Internet Files\Content.Outlook\IZEDQLHJ\FONDACTION_PPT 8 sept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00775"/>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lvl1pPr>
              <a:defRPr sz="4400"/>
            </a:lvl1pPr>
          </a:lstStyle>
          <a:p>
            <a:r>
              <a:rPr lang="fr-FR" smtClean="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spTree>
    <p:extLst>
      <p:ext uri="{BB962C8B-B14F-4D97-AF65-F5344CB8AC3E}">
        <p14:creationId xmlns:p14="http://schemas.microsoft.com/office/powerpoint/2010/main" val="90094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62633323-6707-4ED2-B91B-2DD543F8475D}" type="datetimeFigureOut">
              <a:rPr lang="fr-CA"/>
              <a:pPr>
                <a:defRPr/>
              </a:pPr>
              <a:t>2012-02-27</a:t>
            </a:fld>
            <a:endParaRPr lang="fr-CA"/>
          </a:p>
        </p:txBody>
      </p:sp>
      <p:sp>
        <p:nvSpPr>
          <p:cNvPr id="6" name="Espace réservé du pied de page 3"/>
          <p:cNvSpPr>
            <a:spLocks noGrp="1"/>
          </p:cNvSpPr>
          <p:nvPr>
            <p:ph type="ftr" sz="quarter" idx="11"/>
          </p:nvPr>
        </p:nvSpPr>
        <p:spPr/>
        <p:txBody>
          <a:bodyPr/>
          <a:lstStyle>
            <a:lvl1pPr>
              <a:defRPr/>
            </a:lvl1pPr>
          </a:lstStyle>
          <a:p>
            <a:pPr>
              <a:defRPr/>
            </a:pPr>
            <a:endParaRPr lang="fr-CA"/>
          </a:p>
        </p:txBody>
      </p:sp>
      <p:sp>
        <p:nvSpPr>
          <p:cNvPr id="7" name="Espace réservé du numéro de diapositive 4"/>
          <p:cNvSpPr>
            <a:spLocks noGrp="1"/>
          </p:cNvSpPr>
          <p:nvPr>
            <p:ph type="sldNum" sz="quarter" idx="12"/>
          </p:nvPr>
        </p:nvSpPr>
        <p:spPr/>
        <p:txBody>
          <a:bodyPr/>
          <a:lstStyle>
            <a:lvl1pPr algn="l">
              <a:defRPr/>
            </a:lvl1pPr>
          </a:lstStyle>
          <a:p>
            <a:pPr>
              <a:defRPr/>
            </a:pPr>
            <a:fld id="{6F908032-E545-4E95-A1EB-976B2505C49D}" type="slidenum">
              <a:rPr lang="fr-CA"/>
              <a:pPr>
                <a:defRPr/>
              </a:pPr>
              <a:t>‹N°›</a:t>
            </a:fld>
            <a:endParaRPr lang="fr-CA" dirty="0"/>
          </a:p>
        </p:txBody>
      </p:sp>
    </p:spTree>
    <p:extLst>
      <p:ext uri="{BB962C8B-B14F-4D97-AF65-F5344CB8AC3E}">
        <p14:creationId xmlns:p14="http://schemas.microsoft.com/office/powerpoint/2010/main" val="157016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D4EF13CD-06AF-40A7-922A-D0AEF981DA25}" type="datetimeFigureOut">
              <a:rPr lang="fr-CA"/>
              <a:pPr>
                <a:defRPr/>
              </a:pPr>
              <a:t>2012-02-27</a:t>
            </a:fld>
            <a:endParaRPr lang="fr-CA"/>
          </a:p>
        </p:txBody>
      </p:sp>
      <p:sp>
        <p:nvSpPr>
          <p:cNvPr id="5" name="Espace réservé du pied de page 3"/>
          <p:cNvSpPr>
            <a:spLocks noGrp="1"/>
          </p:cNvSpPr>
          <p:nvPr>
            <p:ph type="ftr" sz="quarter" idx="11"/>
          </p:nvPr>
        </p:nvSpPr>
        <p:spPr/>
        <p:txBody>
          <a:bodyPr/>
          <a:lstStyle>
            <a:lvl1pPr>
              <a:defRPr/>
            </a:lvl1pPr>
          </a:lstStyle>
          <a:p>
            <a:pPr>
              <a:defRPr/>
            </a:pPr>
            <a:endParaRPr lang="fr-CA"/>
          </a:p>
        </p:txBody>
      </p:sp>
      <p:sp>
        <p:nvSpPr>
          <p:cNvPr id="6" name="Espace réservé du numéro de diapositive 4"/>
          <p:cNvSpPr>
            <a:spLocks noGrp="1"/>
          </p:cNvSpPr>
          <p:nvPr>
            <p:ph type="sldNum" sz="quarter" idx="12"/>
          </p:nvPr>
        </p:nvSpPr>
        <p:spPr/>
        <p:txBody>
          <a:bodyPr/>
          <a:lstStyle>
            <a:lvl1pPr algn="l">
              <a:defRPr/>
            </a:lvl1pPr>
          </a:lstStyle>
          <a:p>
            <a:pPr>
              <a:defRPr/>
            </a:pPr>
            <a:fld id="{84C4145E-BF1B-4DE2-8F66-D2155CE329CF}" type="slidenum">
              <a:rPr lang="fr-CA"/>
              <a:pPr>
                <a:defRPr/>
              </a:pPr>
              <a:t>‹N°›</a:t>
            </a:fld>
            <a:endParaRPr lang="fr-CA" dirty="0"/>
          </a:p>
        </p:txBody>
      </p:sp>
    </p:spTree>
    <p:extLst>
      <p:ext uri="{BB962C8B-B14F-4D97-AF65-F5344CB8AC3E}">
        <p14:creationId xmlns:p14="http://schemas.microsoft.com/office/powerpoint/2010/main" val="123115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2_Contenu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BFDCBAE3-0537-4C6C-893D-8DD89CC78F63}" type="datetimeFigureOut">
              <a:rPr lang="fr-CA"/>
              <a:pPr>
                <a:defRPr/>
              </a:pPr>
              <a:t>2012-02-27</a:t>
            </a:fld>
            <a:endParaRPr lang="fr-CA"/>
          </a:p>
        </p:txBody>
      </p:sp>
      <p:sp>
        <p:nvSpPr>
          <p:cNvPr id="8" name="Espace réservé du pied de page 5"/>
          <p:cNvSpPr>
            <a:spLocks noGrp="1"/>
          </p:cNvSpPr>
          <p:nvPr>
            <p:ph type="ftr" sz="quarter" idx="11"/>
          </p:nvPr>
        </p:nvSpPr>
        <p:spPr/>
        <p:txBody>
          <a:bodyPr/>
          <a:lstStyle>
            <a:lvl1pPr>
              <a:defRPr/>
            </a:lvl1pPr>
          </a:lstStyle>
          <a:p>
            <a:pPr>
              <a:defRPr/>
            </a:pPr>
            <a:endParaRPr lang="fr-CA"/>
          </a:p>
        </p:txBody>
      </p:sp>
      <p:sp>
        <p:nvSpPr>
          <p:cNvPr id="9" name="Espace réservé du numéro de diapositive 6"/>
          <p:cNvSpPr>
            <a:spLocks noGrp="1"/>
          </p:cNvSpPr>
          <p:nvPr>
            <p:ph type="sldNum" sz="quarter" idx="12"/>
          </p:nvPr>
        </p:nvSpPr>
        <p:spPr/>
        <p:txBody>
          <a:bodyPr/>
          <a:lstStyle>
            <a:lvl1pPr algn="l">
              <a:defRPr/>
            </a:lvl1pPr>
          </a:lstStyle>
          <a:p>
            <a:pPr>
              <a:defRPr/>
            </a:pPr>
            <a:fld id="{85A9F52D-0D55-4C97-8C6B-FEB394D8CA2A}" type="slidenum">
              <a:rPr lang="fr-CA"/>
              <a:pPr>
                <a:defRPr/>
              </a:pPr>
              <a:t>‹N°›</a:t>
            </a:fld>
            <a:endParaRPr lang="fr-CA" dirty="0"/>
          </a:p>
        </p:txBody>
      </p:sp>
    </p:spTree>
    <p:extLst>
      <p:ext uri="{BB962C8B-B14F-4D97-AF65-F5344CB8AC3E}">
        <p14:creationId xmlns:p14="http://schemas.microsoft.com/office/powerpoint/2010/main" val="2656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E4B19003-C98D-4A26-9A91-FE1F1BC5DE55}" type="datetimeFigureOut">
              <a:rPr lang="fr-CA"/>
              <a:pPr>
                <a:defRPr/>
              </a:pPr>
              <a:t>2012-02-27</a:t>
            </a:fld>
            <a:endParaRPr lang="fr-CA"/>
          </a:p>
        </p:txBody>
      </p:sp>
      <p:sp>
        <p:nvSpPr>
          <p:cNvPr id="7" name="Espace réservé du pied de page 5"/>
          <p:cNvSpPr>
            <a:spLocks noGrp="1"/>
          </p:cNvSpPr>
          <p:nvPr>
            <p:ph type="ftr" sz="quarter" idx="11"/>
          </p:nvPr>
        </p:nvSpPr>
        <p:spPr/>
        <p:txBody>
          <a:bodyPr/>
          <a:lstStyle>
            <a:lvl1pPr>
              <a:defRPr/>
            </a:lvl1pPr>
          </a:lstStyle>
          <a:p>
            <a:pPr>
              <a:defRPr/>
            </a:pPr>
            <a:endParaRPr lang="fr-CA"/>
          </a:p>
        </p:txBody>
      </p:sp>
      <p:sp>
        <p:nvSpPr>
          <p:cNvPr id="8" name="Espace réservé du numéro de diapositive 6"/>
          <p:cNvSpPr>
            <a:spLocks noGrp="1"/>
          </p:cNvSpPr>
          <p:nvPr>
            <p:ph type="sldNum" sz="quarter" idx="12"/>
          </p:nvPr>
        </p:nvSpPr>
        <p:spPr/>
        <p:txBody>
          <a:bodyPr/>
          <a:lstStyle>
            <a:lvl1pPr algn="l">
              <a:defRPr/>
            </a:lvl1pPr>
          </a:lstStyle>
          <a:p>
            <a:pPr>
              <a:defRPr/>
            </a:pPr>
            <a:fld id="{5BD50CED-E142-4FB8-960D-D5245C19E82A}" type="slidenum">
              <a:rPr lang="fr-CA"/>
              <a:pPr>
                <a:defRPr/>
              </a:pPr>
              <a:t>‹N°›</a:t>
            </a:fld>
            <a:endParaRPr lang="fr-CA" dirty="0"/>
          </a:p>
        </p:txBody>
      </p:sp>
    </p:spTree>
    <p:extLst>
      <p:ext uri="{BB962C8B-B14F-4D97-AF65-F5344CB8AC3E}">
        <p14:creationId xmlns:p14="http://schemas.microsoft.com/office/powerpoint/2010/main" val="354129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B639D0B-964A-4BA1-BF0E-631AC7BAC569}" type="datetimeFigureOut">
              <a:rPr lang="fr-CA"/>
              <a:pPr>
                <a:defRPr/>
              </a:pPr>
              <a:t>2012-02-27</a:t>
            </a:fld>
            <a:endParaRPr lang="fr-CA"/>
          </a:p>
        </p:txBody>
      </p:sp>
      <p:sp>
        <p:nvSpPr>
          <p:cNvPr id="8" name="Espace réservé du pied de page 5"/>
          <p:cNvSpPr>
            <a:spLocks noGrp="1"/>
          </p:cNvSpPr>
          <p:nvPr>
            <p:ph type="ftr" sz="quarter" idx="11"/>
          </p:nvPr>
        </p:nvSpPr>
        <p:spPr/>
        <p:txBody>
          <a:bodyPr/>
          <a:lstStyle>
            <a:lvl1pPr>
              <a:defRPr/>
            </a:lvl1pPr>
          </a:lstStyle>
          <a:p>
            <a:pPr>
              <a:defRPr/>
            </a:pPr>
            <a:endParaRPr lang="fr-CA"/>
          </a:p>
        </p:txBody>
      </p:sp>
      <p:sp>
        <p:nvSpPr>
          <p:cNvPr id="9" name="Espace réservé du numéro de diapositive 6"/>
          <p:cNvSpPr>
            <a:spLocks noGrp="1"/>
          </p:cNvSpPr>
          <p:nvPr>
            <p:ph type="sldNum" sz="quarter" idx="12"/>
          </p:nvPr>
        </p:nvSpPr>
        <p:spPr/>
        <p:txBody>
          <a:bodyPr/>
          <a:lstStyle>
            <a:lvl1pPr algn="l">
              <a:defRPr/>
            </a:lvl1pPr>
          </a:lstStyle>
          <a:p>
            <a:pPr>
              <a:defRPr/>
            </a:pPr>
            <a:fld id="{96CE75D0-DE0E-4148-B791-C095785913AC}" type="slidenum">
              <a:rPr lang="fr-CA"/>
              <a:pPr>
                <a:defRPr/>
              </a:pPr>
              <a:t>‹N°›</a:t>
            </a:fld>
            <a:endParaRPr lang="fr-CA" dirty="0"/>
          </a:p>
        </p:txBody>
      </p:sp>
    </p:spTree>
    <p:extLst>
      <p:ext uri="{BB962C8B-B14F-4D97-AF65-F5344CB8AC3E}">
        <p14:creationId xmlns:p14="http://schemas.microsoft.com/office/powerpoint/2010/main" val="60809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pic>
        <p:nvPicPr>
          <p:cNvPr id="5"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e la date 4"/>
          <p:cNvSpPr>
            <a:spLocks noGrp="1"/>
          </p:cNvSpPr>
          <p:nvPr>
            <p:ph type="dt" sz="half" idx="10"/>
          </p:nvPr>
        </p:nvSpPr>
        <p:spPr/>
        <p:txBody>
          <a:bodyPr/>
          <a:lstStyle>
            <a:lvl1pPr>
              <a:defRPr/>
            </a:lvl1pPr>
          </a:lstStyle>
          <a:p>
            <a:pPr>
              <a:defRPr/>
            </a:pPr>
            <a:fld id="{9BD2DACE-BD8F-451E-A4DD-A6F108BFF6BD}" type="datetimeFigureOut">
              <a:rPr lang="fr-CA"/>
              <a:pPr>
                <a:defRPr/>
              </a:pPr>
              <a:t>2012-02-27</a:t>
            </a:fld>
            <a:endParaRPr lang="fr-CA"/>
          </a:p>
        </p:txBody>
      </p:sp>
      <p:sp>
        <p:nvSpPr>
          <p:cNvPr id="7" name="Espace réservé du pied de page 5"/>
          <p:cNvSpPr>
            <a:spLocks noGrp="1"/>
          </p:cNvSpPr>
          <p:nvPr>
            <p:ph type="ftr" sz="quarter" idx="11"/>
          </p:nvPr>
        </p:nvSpPr>
        <p:spPr/>
        <p:txBody>
          <a:bodyPr/>
          <a:lstStyle>
            <a:lvl1pPr>
              <a:defRPr/>
            </a:lvl1pPr>
          </a:lstStyle>
          <a:p>
            <a:pPr>
              <a:defRPr/>
            </a:pPr>
            <a:endParaRPr lang="fr-CA"/>
          </a:p>
        </p:txBody>
      </p:sp>
      <p:sp>
        <p:nvSpPr>
          <p:cNvPr id="8" name="Espace réservé du numéro de diapositive 6"/>
          <p:cNvSpPr>
            <a:spLocks noGrp="1"/>
          </p:cNvSpPr>
          <p:nvPr>
            <p:ph type="sldNum" sz="quarter" idx="12"/>
          </p:nvPr>
        </p:nvSpPr>
        <p:spPr/>
        <p:txBody>
          <a:bodyPr/>
          <a:lstStyle>
            <a:lvl1pPr algn="l">
              <a:defRPr/>
            </a:lvl1pPr>
          </a:lstStyle>
          <a:p>
            <a:pPr>
              <a:defRPr/>
            </a:pPr>
            <a:fld id="{E0369C34-69AE-44A8-9E3A-D57972F4193A}" type="slidenum">
              <a:rPr lang="fr-CA"/>
              <a:pPr>
                <a:defRPr/>
              </a:pPr>
              <a:t>‹N°›</a:t>
            </a:fld>
            <a:endParaRPr lang="fr-CA" dirty="0"/>
          </a:p>
        </p:txBody>
      </p:sp>
    </p:spTree>
    <p:extLst>
      <p:ext uri="{BB962C8B-B14F-4D97-AF65-F5344CB8AC3E}">
        <p14:creationId xmlns:p14="http://schemas.microsoft.com/office/powerpoint/2010/main" val="296198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52066666-363E-4626-82D2-15B854EF1F58}" type="datetimeFigureOut">
              <a:rPr lang="fr-CA"/>
              <a:pPr>
                <a:defRPr/>
              </a:pPr>
              <a:t>2012-02-27</a:t>
            </a:fld>
            <a:endParaRPr lang="fr-CA"/>
          </a:p>
        </p:txBody>
      </p:sp>
      <p:sp>
        <p:nvSpPr>
          <p:cNvPr id="7" name="Espace réservé du pied de page 4"/>
          <p:cNvSpPr>
            <a:spLocks noGrp="1"/>
          </p:cNvSpPr>
          <p:nvPr>
            <p:ph type="ftr" sz="quarter" idx="11"/>
          </p:nvPr>
        </p:nvSpPr>
        <p:spPr/>
        <p:txBody>
          <a:bodyPr/>
          <a:lstStyle>
            <a:lvl1pPr>
              <a:defRPr/>
            </a:lvl1pPr>
          </a:lstStyle>
          <a:p>
            <a:pPr>
              <a:defRPr/>
            </a:pPr>
            <a:endParaRPr lang="fr-CA"/>
          </a:p>
        </p:txBody>
      </p:sp>
      <p:sp>
        <p:nvSpPr>
          <p:cNvPr id="8" name="Espace réservé du numéro de diapositive 5"/>
          <p:cNvSpPr>
            <a:spLocks noGrp="1"/>
          </p:cNvSpPr>
          <p:nvPr>
            <p:ph type="sldNum" sz="quarter" idx="12"/>
          </p:nvPr>
        </p:nvSpPr>
        <p:spPr/>
        <p:txBody>
          <a:bodyPr/>
          <a:lstStyle>
            <a:lvl1pPr algn="l">
              <a:defRPr/>
            </a:lvl1pPr>
          </a:lstStyle>
          <a:p>
            <a:pPr>
              <a:defRPr/>
            </a:pPr>
            <a:fld id="{5A59DC55-233D-4E29-B1C0-7D775A9B33B3}" type="slidenum">
              <a:rPr lang="fr-CA"/>
              <a:pPr>
                <a:defRPr/>
              </a:pPr>
              <a:t>‹N°›</a:t>
            </a:fld>
            <a:endParaRPr lang="fr-CA" dirty="0"/>
          </a:p>
        </p:txBody>
      </p:sp>
    </p:spTree>
    <p:extLst>
      <p:ext uri="{BB962C8B-B14F-4D97-AF65-F5344CB8AC3E}">
        <p14:creationId xmlns:p14="http://schemas.microsoft.com/office/powerpoint/2010/main" val="353330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1_Titre et texte vertical">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57C2122-2B1F-4FE9-B008-C7B1B37C0C5E}" type="datetimeFigureOut">
              <a:rPr lang="fr-CA"/>
              <a:pPr>
                <a:defRPr/>
              </a:pPr>
              <a:t>2012-02-27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lgn="l">
              <a:defRPr/>
            </a:lvl1pPr>
          </a:lstStyle>
          <a:p>
            <a:pPr>
              <a:defRPr/>
            </a:pPr>
            <a:fld id="{AA87BB72-9172-4742-A4A3-67357A542B9B}" type="slidenum">
              <a:rPr lang="fr-CA"/>
              <a:pPr>
                <a:defRPr/>
              </a:pPr>
              <a:t>‹N°›</a:t>
            </a:fld>
            <a:endParaRPr lang="fr-CA" dirty="0"/>
          </a:p>
        </p:txBody>
      </p:sp>
    </p:spTree>
    <p:extLst>
      <p:ext uri="{BB962C8B-B14F-4D97-AF65-F5344CB8AC3E}">
        <p14:creationId xmlns:p14="http://schemas.microsoft.com/office/powerpoint/2010/main" val="227057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9A39D18D-187F-4A36-87E4-BE3DE6F7904E}" type="datetimeFigureOut">
              <a:rPr lang="fr-CA"/>
              <a:pPr>
                <a:defRPr/>
              </a:pPr>
              <a:t>2012-02-27</a:t>
            </a:fld>
            <a:endParaRPr lang="fr-CA"/>
          </a:p>
        </p:txBody>
      </p:sp>
      <p:sp>
        <p:nvSpPr>
          <p:cNvPr id="7" name="Espace réservé du pied de page 4"/>
          <p:cNvSpPr>
            <a:spLocks noGrp="1"/>
          </p:cNvSpPr>
          <p:nvPr>
            <p:ph type="ftr" sz="quarter" idx="11"/>
          </p:nvPr>
        </p:nvSpPr>
        <p:spPr/>
        <p:txBody>
          <a:bodyPr/>
          <a:lstStyle>
            <a:lvl1pPr>
              <a:defRPr/>
            </a:lvl1pPr>
          </a:lstStyle>
          <a:p>
            <a:pPr>
              <a:defRPr/>
            </a:pPr>
            <a:endParaRPr lang="fr-CA"/>
          </a:p>
        </p:txBody>
      </p:sp>
      <p:sp>
        <p:nvSpPr>
          <p:cNvPr id="8" name="Espace réservé du numéro de diapositive 5"/>
          <p:cNvSpPr>
            <a:spLocks noGrp="1"/>
          </p:cNvSpPr>
          <p:nvPr>
            <p:ph type="sldNum" sz="quarter" idx="12"/>
          </p:nvPr>
        </p:nvSpPr>
        <p:spPr/>
        <p:txBody>
          <a:bodyPr/>
          <a:lstStyle>
            <a:lvl1pPr algn="l">
              <a:defRPr/>
            </a:lvl1pPr>
          </a:lstStyle>
          <a:p>
            <a:pPr>
              <a:defRPr/>
            </a:pPr>
            <a:fld id="{B5CCDAC0-7B3A-49BC-83C4-CE17B7E316C5}" type="slidenum">
              <a:rPr lang="fr-CA"/>
              <a:pPr>
                <a:defRPr/>
              </a:pPr>
              <a:t>‹N°›</a:t>
            </a:fld>
            <a:endParaRPr lang="fr-CA" dirty="0"/>
          </a:p>
        </p:txBody>
      </p:sp>
    </p:spTree>
    <p:extLst>
      <p:ext uri="{BB962C8B-B14F-4D97-AF65-F5344CB8AC3E}">
        <p14:creationId xmlns:p14="http://schemas.microsoft.com/office/powerpoint/2010/main" val="20708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1_Titre vertical et texte">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5E7EB8-F61A-473F-ABC1-CC1492040183}" type="datetimeFigureOut">
              <a:rPr lang="fr-CA"/>
              <a:pPr>
                <a:defRPr/>
              </a:pPr>
              <a:t>2012-02-27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lgn="l">
              <a:defRPr/>
            </a:lvl1pPr>
          </a:lstStyle>
          <a:p>
            <a:pPr>
              <a:defRPr/>
            </a:pPr>
            <a:fld id="{DD058749-80C3-4001-88B4-085B0FB447F8}" type="slidenum">
              <a:rPr lang="fr-CA"/>
              <a:pPr>
                <a:defRPr/>
              </a:pPr>
              <a:t>‹N°›</a:t>
            </a:fld>
            <a:endParaRPr lang="fr-CA" dirty="0"/>
          </a:p>
        </p:txBody>
      </p:sp>
    </p:spTree>
    <p:extLst>
      <p:ext uri="{BB962C8B-B14F-4D97-AF65-F5344CB8AC3E}">
        <p14:creationId xmlns:p14="http://schemas.microsoft.com/office/powerpoint/2010/main" val="6017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6" name="Espace réservé de la date 3"/>
          <p:cNvSpPr>
            <a:spLocks noGrp="1"/>
          </p:cNvSpPr>
          <p:nvPr>
            <p:ph type="dt" sz="half" idx="10"/>
          </p:nvPr>
        </p:nvSpPr>
        <p:spPr/>
        <p:txBody>
          <a:bodyPr/>
          <a:lstStyle>
            <a:lvl1pPr>
              <a:defRPr/>
            </a:lvl1pPr>
          </a:lstStyle>
          <a:p>
            <a:pPr>
              <a:defRPr/>
            </a:pPr>
            <a:fld id="{9BF5FABE-02B4-40E4-9DDA-989BD033C8F6}" type="datetimeFigureOut">
              <a:rPr lang="fr-CA"/>
              <a:pPr>
                <a:defRPr/>
              </a:pPr>
              <a:t>2012-02-27</a:t>
            </a:fld>
            <a:endParaRPr lang="fr-CA"/>
          </a:p>
        </p:txBody>
      </p:sp>
      <p:sp>
        <p:nvSpPr>
          <p:cNvPr id="7" name="Espace réservé du pied de page 4"/>
          <p:cNvSpPr>
            <a:spLocks noGrp="1"/>
          </p:cNvSpPr>
          <p:nvPr>
            <p:ph type="ftr" sz="quarter" idx="11"/>
          </p:nvPr>
        </p:nvSpPr>
        <p:spPr/>
        <p:txBody>
          <a:bodyPr/>
          <a:lstStyle>
            <a:lvl1pPr>
              <a:defRPr/>
            </a:lvl1pPr>
          </a:lstStyle>
          <a:p>
            <a:pPr>
              <a:defRPr/>
            </a:pPr>
            <a:endParaRPr lang="fr-CA"/>
          </a:p>
        </p:txBody>
      </p:sp>
      <p:sp>
        <p:nvSpPr>
          <p:cNvPr id="8" name="Espace réservé du numéro de diapositive 5"/>
          <p:cNvSpPr>
            <a:spLocks noGrp="1"/>
          </p:cNvSpPr>
          <p:nvPr>
            <p:ph type="sldNum" sz="quarter" idx="12"/>
          </p:nvPr>
        </p:nvSpPr>
        <p:spPr/>
        <p:txBody>
          <a:bodyPr/>
          <a:lstStyle>
            <a:lvl1pPr algn="l">
              <a:defRPr/>
            </a:lvl1pPr>
          </a:lstStyle>
          <a:p>
            <a:pPr>
              <a:defRPr/>
            </a:pPr>
            <a:fld id="{6A31233B-9115-4792-AFF1-C06064211CDD}" type="slidenum">
              <a:rPr lang="fr-CA"/>
              <a:pPr>
                <a:defRPr/>
              </a:pPr>
              <a:t>‹N°›</a:t>
            </a:fld>
            <a:endParaRPr lang="fr-CA" dirty="0"/>
          </a:p>
        </p:txBody>
      </p:sp>
    </p:spTree>
    <p:extLst>
      <p:ext uri="{BB962C8B-B14F-4D97-AF65-F5344CB8AC3E}">
        <p14:creationId xmlns:p14="http://schemas.microsoft.com/office/powerpoint/2010/main" val="240012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9095BAEF-D010-469E-B111-4A9509AF735A}" type="datetimeFigureOut">
              <a:rPr lang="fr-CA"/>
              <a:pPr>
                <a:defRPr/>
              </a:pPr>
              <a:t>2012-02-27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lgn="l">
              <a:defRPr/>
            </a:lvl1pPr>
          </a:lstStyle>
          <a:p>
            <a:pPr>
              <a:defRPr/>
            </a:pPr>
            <a:fld id="{AE36FA21-459E-4B01-8BE3-A17C2160CD9B}" type="slidenum">
              <a:rPr lang="fr-CA"/>
              <a:pPr>
                <a:defRPr/>
              </a:pPr>
              <a:t>‹N°›</a:t>
            </a:fld>
            <a:endParaRPr lang="fr-CA" dirty="0"/>
          </a:p>
        </p:txBody>
      </p:sp>
    </p:spTree>
    <p:extLst>
      <p:ext uri="{BB962C8B-B14F-4D97-AF65-F5344CB8AC3E}">
        <p14:creationId xmlns:p14="http://schemas.microsoft.com/office/powerpoint/2010/main" val="308522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a:xfrm>
            <a:off x="5486400" y="6340475"/>
            <a:ext cx="2133600" cy="365125"/>
          </a:xfrm>
        </p:spPr>
        <p:txBody>
          <a:bodyPr/>
          <a:lstStyle>
            <a:lvl1pPr>
              <a:defRPr/>
            </a:lvl1pPr>
          </a:lstStyle>
          <a:p>
            <a:pPr>
              <a:defRPr/>
            </a:pPr>
            <a:fld id="{75B67C43-C08A-414C-A52D-B8011752CEA4}" type="datetimeFigureOut">
              <a:rPr lang="fr-CA"/>
              <a:pPr>
                <a:defRPr/>
              </a:pPr>
              <a:t>2012-02-27</a:t>
            </a:fld>
            <a:endParaRPr lang="fr-CA"/>
          </a:p>
        </p:txBody>
      </p:sp>
      <p:sp>
        <p:nvSpPr>
          <p:cNvPr id="7"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p>
        </p:txBody>
      </p:sp>
      <p:sp>
        <p:nvSpPr>
          <p:cNvPr id="8" name="Espace réservé du numéro de diapositive 5"/>
          <p:cNvSpPr>
            <a:spLocks noGrp="1"/>
          </p:cNvSpPr>
          <p:nvPr>
            <p:ph type="sldNum" sz="quarter" idx="12"/>
          </p:nvPr>
        </p:nvSpPr>
        <p:spPr/>
        <p:txBody>
          <a:bodyPr/>
          <a:lstStyle>
            <a:lvl1pPr>
              <a:defRPr/>
            </a:lvl1pPr>
          </a:lstStyle>
          <a:p>
            <a:pPr>
              <a:defRPr/>
            </a:pPr>
            <a:fld id="{CE9161EF-32D7-49DC-971A-CDC7151B89F2}" type="slidenum">
              <a:rPr lang="fr-CA"/>
              <a:pPr>
                <a:defRPr/>
              </a:pPr>
              <a:t>‹N°›</a:t>
            </a:fld>
            <a:endParaRPr lang="fr-CA" dirty="0"/>
          </a:p>
        </p:txBody>
      </p:sp>
    </p:spTree>
    <p:extLst>
      <p:ext uri="{BB962C8B-B14F-4D97-AF65-F5344CB8AC3E}">
        <p14:creationId xmlns:p14="http://schemas.microsoft.com/office/powerpoint/2010/main" val="270612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4"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e la date 3"/>
          <p:cNvSpPr>
            <a:spLocks noGrp="1"/>
          </p:cNvSpPr>
          <p:nvPr>
            <p:ph type="dt" sz="half" idx="10"/>
          </p:nvPr>
        </p:nvSpPr>
        <p:spPr>
          <a:xfrm>
            <a:off x="5486400" y="6340475"/>
            <a:ext cx="2133600" cy="365125"/>
          </a:xfrm>
        </p:spPr>
        <p:txBody>
          <a:bodyPr/>
          <a:lstStyle>
            <a:lvl1pPr>
              <a:defRPr/>
            </a:lvl1pPr>
          </a:lstStyle>
          <a:p>
            <a:pPr>
              <a:defRPr/>
            </a:pPr>
            <a:fld id="{42AD7321-3A43-4776-AD64-04B383D10A6E}" type="datetimeFigureOut">
              <a:rPr lang="fr-CA"/>
              <a:pPr>
                <a:defRPr/>
              </a:pPr>
              <a:t>2012-02-27</a:t>
            </a:fld>
            <a:endParaRPr lang="fr-CA"/>
          </a:p>
        </p:txBody>
      </p:sp>
      <p:sp>
        <p:nvSpPr>
          <p:cNvPr id="6" name="Espace réservé du pied de page 4"/>
          <p:cNvSpPr>
            <a:spLocks noGrp="1"/>
          </p:cNvSpPr>
          <p:nvPr>
            <p:ph type="ftr" sz="quarter" idx="11"/>
          </p:nvPr>
        </p:nvSpPr>
        <p:spPr>
          <a:xfrm>
            <a:off x="2590800" y="6340475"/>
            <a:ext cx="2895600" cy="365125"/>
          </a:xfrm>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lgn="l">
              <a:defRPr/>
            </a:lvl1pPr>
          </a:lstStyle>
          <a:p>
            <a:pPr>
              <a:defRPr/>
            </a:pPr>
            <a:fld id="{9DE1A559-F974-488E-83E5-0C81EE323FB0}" type="slidenum">
              <a:rPr lang="fr-CA"/>
              <a:pPr>
                <a:defRPr/>
              </a:pPr>
              <a:t>‹N°›</a:t>
            </a:fld>
            <a:endParaRPr lang="fr-CA" dirty="0"/>
          </a:p>
        </p:txBody>
      </p:sp>
    </p:spTree>
    <p:extLst>
      <p:ext uri="{BB962C8B-B14F-4D97-AF65-F5344CB8AC3E}">
        <p14:creationId xmlns:p14="http://schemas.microsoft.com/office/powerpoint/2010/main" val="121261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5" name="Espace réservé de la date 2"/>
          <p:cNvSpPr>
            <a:spLocks noGrp="1"/>
          </p:cNvSpPr>
          <p:nvPr>
            <p:ph type="dt" sz="half" idx="10"/>
          </p:nvPr>
        </p:nvSpPr>
        <p:spPr/>
        <p:txBody>
          <a:bodyPr/>
          <a:lstStyle>
            <a:lvl1pPr>
              <a:defRPr/>
            </a:lvl1pPr>
          </a:lstStyle>
          <a:p>
            <a:pPr>
              <a:defRPr/>
            </a:pPr>
            <a:fld id="{7B703F8E-66C2-4C2E-A9E7-737CFBC37445}" type="datetimeFigureOut">
              <a:rPr lang="fr-CA"/>
              <a:pPr>
                <a:defRPr/>
              </a:pPr>
              <a:t>2012-02-27</a:t>
            </a:fld>
            <a:endParaRPr lang="fr-CA" dirty="0"/>
          </a:p>
        </p:txBody>
      </p:sp>
      <p:sp>
        <p:nvSpPr>
          <p:cNvPr id="6" name="Espace réservé du pied de page 3"/>
          <p:cNvSpPr>
            <a:spLocks noGrp="1"/>
          </p:cNvSpPr>
          <p:nvPr>
            <p:ph type="ftr" sz="quarter" idx="11"/>
          </p:nvPr>
        </p:nvSpPr>
        <p:spPr/>
        <p:txBody>
          <a:bodyPr/>
          <a:lstStyle>
            <a:lvl1pPr>
              <a:defRPr/>
            </a:lvl1pPr>
          </a:lstStyle>
          <a:p>
            <a:pPr>
              <a:defRPr/>
            </a:pPr>
            <a:endParaRPr lang="fr-CA"/>
          </a:p>
        </p:txBody>
      </p:sp>
      <p:sp>
        <p:nvSpPr>
          <p:cNvPr id="7" name="Espace réservé du numéro de diapositive 4"/>
          <p:cNvSpPr>
            <a:spLocks noGrp="1"/>
          </p:cNvSpPr>
          <p:nvPr>
            <p:ph type="sldNum" sz="quarter" idx="12"/>
          </p:nvPr>
        </p:nvSpPr>
        <p:spPr/>
        <p:txBody>
          <a:bodyPr/>
          <a:lstStyle>
            <a:lvl1pPr>
              <a:defRPr/>
            </a:lvl1pPr>
          </a:lstStyle>
          <a:p>
            <a:pPr>
              <a:defRPr/>
            </a:pPr>
            <a:fld id="{C072378D-30CE-4E8B-81C1-0312F321B26D}" type="slidenum">
              <a:rPr lang="fr-CA"/>
              <a:pPr>
                <a:defRPr/>
              </a:pPr>
              <a:t>‹N°›</a:t>
            </a:fld>
            <a:endParaRPr lang="fr-CA" dirty="0"/>
          </a:p>
        </p:txBody>
      </p:sp>
    </p:spTree>
    <p:extLst>
      <p:ext uri="{BB962C8B-B14F-4D97-AF65-F5344CB8AC3E}">
        <p14:creationId xmlns:p14="http://schemas.microsoft.com/office/powerpoint/2010/main" val="425716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4" name="Espace réservé de la date 2"/>
          <p:cNvSpPr>
            <a:spLocks noGrp="1"/>
          </p:cNvSpPr>
          <p:nvPr>
            <p:ph type="dt" sz="half" idx="10"/>
          </p:nvPr>
        </p:nvSpPr>
        <p:spPr/>
        <p:txBody>
          <a:bodyPr/>
          <a:lstStyle>
            <a:lvl1pPr>
              <a:defRPr/>
            </a:lvl1pPr>
          </a:lstStyle>
          <a:p>
            <a:pPr>
              <a:defRPr/>
            </a:pPr>
            <a:fld id="{806BD233-3952-4DE6-86F4-FACDAEC39862}" type="datetimeFigureOut">
              <a:rPr lang="fr-CA"/>
              <a:pPr>
                <a:defRPr/>
              </a:pPr>
              <a:t>2012-02-27</a:t>
            </a:fld>
            <a:endParaRPr lang="fr-CA" dirty="0"/>
          </a:p>
        </p:txBody>
      </p:sp>
      <p:sp>
        <p:nvSpPr>
          <p:cNvPr id="5" name="Espace réservé du pied de page 3"/>
          <p:cNvSpPr>
            <a:spLocks noGrp="1"/>
          </p:cNvSpPr>
          <p:nvPr>
            <p:ph type="ftr" sz="quarter" idx="11"/>
          </p:nvPr>
        </p:nvSpPr>
        <p:spPr/>
        <p:txBody>
          <a:bodyPr/>
          <a:lstStyle>
            <a:lvl1pPr>
              <a:defRPr/>
            </a:lvl1pPr>
          </a:lstStyle>
          <a:p>
            <a:pPr>
              <a:defRPr/>
            </a:pPr>
            <a:endParaRPr lang="fr-CA"/>
          </a:p>
        </p:txBody>
      </p:sp>
      <p:sp>
        <p:nvSpPr>
          <p:cNvPr id="6" name="Espace réservé du numéro de diapositive 4"/>
          <p:cNvSpPr>
            <a:spLocks noGrp="1"/>
          </p:cNvSpPr>
          <p:nvPr>
            <p:ph type="sldNum" sz="quarter" idx="12"/>
          </p:nvPr>
        </p:nvSpPr>
        <p:spPr/>
        <p:txBody>
          <a:bodyPr/>
          <a:lstStyle>
            <a:lvl1pPr>
              <a:defRPr/>
            </a:lvl1pPr>
          </a:lstStyle>
          <a:p>
            <a:pPr>
              <a:defRPr/>
            </a:pPr>
            <a:fld id="{8F13D8C8-A2C2-4A5F-AEA5-2E3B1765CF18}" type="slidenum">
              <a:rPr lang="fr-CA"/>
              <a:pPr>
                <a:defRPr/>
              </a:pPr>
              <a:t>‹N°›</a:t>
            </a:fld>
            <a:endParaRPr lang="fr-CA" dirty="0"/>
          </a:p>
        </p:txBody>
      </p:sp>
    </p:spTree>
    <p:extLst>
      <p:ext uri="{BB962C8B-B14F-4D97-AF65-F5344CB8AC3E}">
        <p14:creationId xmlns:p14="http://schemas.microsoft.com/office/powerpoint/2010/main" val="421328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ncon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4"/>
          <p:cNvSpPr>
            <a:spLocks noGrp="1"/>
          </p:cNvSpPr>
          <p:nvPr>
            <p:ph type="dt" sz="half" idx="10"/>
          </p:nvPr>
        </p:nvSpPr>
        <p:spPr/>
        <p:txBody>
          <a:bodyPr/>
          <a:lstStyle>
            <a:lvl1pPr>
              <a:defRPr/>
            </a:lvl1pPr>
          </a:lstStyle>
          <a:p>
            <a:pPr>
              <a:defRPr/>
            </a:pPr>
            <a:fld id="{6B0183FA-27ED-4E2F-82C7-660881F9DAF5}" type="datetimeFigureOut">
              <a:rPr lang="fr-CA"/>
              <a:pPr>
                <a:defRPr/>
              </a:pPr>
              <a:t>2012-02-27</a:t>
            </a:fld>
            <a:endParaRPr lang="fr-CA"/>
          </a:p>
        </p:txBody>
      </p:sp>
      <p:sp>
        <p:nvSpPr>
          <p:cNvPr id="8" name="Espace réservé du pied de page 5"/>
          <p:cNvSpPr>
            <a:spLocks noGrp="1"/>
          </p:cNvSpPr>
          <p:nvPr>
            <p:ph type="ftr" sz="quarter" idx="11"/>
          </p:nvPr>
        </p:nvSpPr>
        <p:spPr/>
        <p:txBody>
          <a:bodyPr/>
          <a:lstStyle>
            <a:lvl1pPr>
              <a:defRPr/>
            </a:lvl1pPr>
          </a:lstStyle>
          <a:p>
            <a:pPr>
              <a:defRPr/>
            </a:pPr>
            <a:endParaRPr lang="fr-CA"/>
          </a:p>
        </p:txBody>
      </p:sp>
      <p:sp>
        <p:nvSpPr>
          <p:cNvPr id="9" name="Espace réservé du numéro de diapositive 6"/>
          <p:cNvSpPr>
            <a:spLocks noGrp="1"/>
          </p:cNvSpPr>
          <p:nvPr>
            <p:ph type="sldNum" sz="quarter" idx="12"/>
          </p:nvPr>
        </p:nvSpPr>
        <p:spPr/>
        <p:txBody>
          <a:bodyPr/>
          <a:lstStyle>
            <a:lvl1pPr algn="l">
              <a:defRPr/>
            </a:lvl1pPr>
          </a:lstStyle>
          <a:p>
            <a:pPr>
              <a:defRPr/>
            </a:pPr>
            <a:fld id="{33490F95-7C3D-40CD-88FF-E18F975A396D}" type="slidenum">
              <a:rPr lang="fr-CA"/>
              <a:pPr>
                <a:defRPr/>
              </a:pPr>
              <a:t>‹N°›</a:t>
            </a:fld>
            <a:endParaRPr lang="fr-CA" dirty="0"/>
          </a:p>
        </p:txBody>
      </p:sp>
    </p:spTree>
    <p:extLst>
      <p:ext uri="{BB962C8B-B14F-4D97-AF65-F5344CB8AC3E}">
        <p14:creationId xmlns:p14="http://schemas.microsoft.com/office/powerpoint/2010/main" val="188325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5" descr="incon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6324600"/>
            <a:ext cx="1503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6"/>
          <p:cNvSpPr>
            <a:spLocks noGrp="1"/>
          </p:cNvSpPr>
          <p:nvPr>
            <p:ph type="dt" sz="half" idx="10"/>
          </p:nvPr>
        </p:nvSpPr>
        <p:spPr/>
        <p:txBody>
          <a:bodyPr/>
          <a:lstStyle>
            <a:lvl1pPr>
              <a:defRPr/>
            </a:lvl1pPr>
          </a:lstStyle>
          <a:p>
            <a:pPr>
              <a:defRPr/>
            </a:pPr>
            <a:fld id="{2D9F5B29-13F3-4795-823C-3820CF2AE896}" type="datetimeFigureOut">
              <a:rPr lang="fr-CA"/>
              <a:pPr>
                <a:defRPr/>
              </a:pPr>
              <a:t>2012-02-27</a:t>
            </a:fld>
            <a:endParaRPr lang="fr-CA"/>
          </a:p>
        </p:txBody>
      </p:sp>
      <p:sp>
        <p:nvSpPr>
          <p:cNvPr id="9" name="Espace réservé du pied de page 7"/>
          <p:cNvSpPr>
            <a:spLocks noGrp="1"/>
          </p:cNvSpPr>
          <p:nvPr>
            <p:ph type="ftr" sz="quarter" idx="11"/>
          </p:nvPr>
        </p:nvSpPr>
        <p:spPr/>
        <p:txBody>
          <a:bodyPr/>
          <a:lstStyle>
            <a:lvl1pPr>
              <a:defRPr/>
            </a:lvl1pPr>
          </a:lstStyle>
          <a:p>
            <a:pPr>
              <a:defRPr/>
            </a:pPr>
            <a:endParaRPr lang="fr-CA"/>
          </a:p>
        </p:txBody>
      </p:sp>
      <p:sp>
        <p:nvSpPr>
          <p:cNvPr id="10" name="Espace réservé du numéro de diapositive 8"/>
          <p:cNvSpPr>
            <a:spLocks noGrp="1"/>
          </p:cNvSpPr>
          <p:nvPr>
            <p:ph type="sldNum" sz="quarter" idx="12"/>
          </p:nvPr>
        </p:nvSpPr>
        <p:spPr/>
        <p:txBody>
          <a:bodyPr/>
          <a:lstStyle>
            <a:lvl1pPr algn="l">
              <a:defRPr/>
            </a:lvl1pPr>
          </a:lstStyle>
          <a:p>
            <a:pPr>
              <a:defRPr/>
            </a:pPr>
            <a:fld id="{6446E992-63F5-40E0-B6AD-8799A8CDC063}" type="slidenum">
              <a:rPr lang="fr-CA"/>
              <a:pPr>
                <a:defRPr/>
              </a:pPr>
              <a:t>‹N°›</a:t>
            </a:fld>
            <a:endParaRPr lang="fr-CA" dirty="0"/>
          </a:p>
        </p:txBody>
      </p:sp>
    </p:spTree>
    <p:extLst>
      <p:ext uri="{BB962C8B-B14F-4D97-AF65-F5344CB8AC3E}">
        <p14:creationId xmlns:p14="http://schemas.microsoft.com/office/powerpoint/2010/main" val="234500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7244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24FEBAF5-E023-4B6B-BAF2-68A243B8531C}" type="datetimeFigureOut">
              <a:rPr lang="fr-CA"/>
              <a:pPr>
                <a:defRPr/>
              </a:pPr>
              <a:t>2012-02-27</a:t>
            </a:fld>
            <a:endParaRPr lang="fr-CA" dirty="0"/>
          </a:p>
        </p:txBody>
      </p:sp>
      <p:sp>
        <p:nvSpPr>
          <p:cNvPr id="5" name="Espace réservé du pied de page 4"/>
          <p:cNvSpPr>
            <a:spLocks noGrp="1"/>
          </p:cNvSpPr>
          <p:nvPr>
            <p:ph type="ftr" sz="quarter" idx="3"/>
          </p:nvPr>
        </p:nvSpPr>
        <p:spPr>
          <a:xfrm>
            <a:off x="1828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Arial" pitchFamily="34" charset="0"/>
                <a:cs typeface="Arial" pitchFamily="34" charset="0"/>
              </a:defRPr>
            </a:lvl1pPr>
          </a:lstStyle>
          <a:p>
            <a:pPr>
              <a:defRPr/>
            </a:pPr>
            <a:endParaRPr lang="fr-CA"/>
          </a:p>
        </p:txBody>
      </p:sp>
      <p:sp>
        <p:nvSpPr>
          <p:cNvPr id="6" name="Espace réservé du numéro de diapositive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fld id="{869EFC4B-BDF2-4F43-A4ED-4E835EBEF0B8}" type="slidenum">
              <a:rPr lang="fr-CA"/>
              <a:pPr>
                <a:defRPr/>
              </a:pPr>
              <a:t>‹N°›</a:t>
            </a:fld>
            <a:endParaRPr lang="fr-CA" dirty="0"/>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000">
          <a:solidFill>
            <a:schemeClr val="tx1"/>
          </a:solidFill>
          <a:latin typeface="Arial" charset="0"/>
          <a:cs typeface="Arial" charset="0"/>
        </a:defRPr>
      </a:lvl6pPr>
      <a:lvl7pPr marL="914400" algn="ctr" rtl="0" eaLnBrk="1" fontAlgn="base" hangingPunct="1">
        <a:spcBef>
          <a:spcPct val="0"/>
        </a:spcBef>
        <a:spcAft>
          <a:spcPct val="0"/>
        </a:spcAft>
        <a:defRPr sz="4000">
          <a:solidFill>
            <a:schemeClr val="tx1"/>
          </a:solidFill>
          <a:latin typeface="Arial" charset="0"/>
          <a:cs typeface="Arial" charset="0"/>
        </a:defRPr>
      </a:lvl7pPr>
      <a:lvl8pPr marL="1371600" algn="ctr" rtl="0" eaLnBrk="1" fontAlgn="base" hangingPunct="1">
        <a:spcBef>
          <a:spcPct val="0"/>
        </a:spcBef>
        <a:spcAft>
          <a:spcPct val="0"/>
        </a:spcAft>
        <a:defRPr sz="4000">
          <a:solidFill>
            <a:schemeClr val="tx1"/>
          </a:solidFill>
          <a:latin typeface="Arial" charset="0"/>
          <a:cs typeface="Arial" charset="0"/>
        </a:defRPr>
      </a:lvl8pPr>
      <a:lvl9pPr marL="1828800" algn="ctr" rtl="0" eaLnBrk="1" fontAlgn="base" hangingPunct="1">
        <a:spcBef>
          <a:spcPct val="0"/>
        </a:spcBef>
        <a:spcAft>
          <a:spcPct val="0"/>
        </a:spcAft>
        <a:defRPr sz="40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3.png"/><Relationship Id="rId5" Type="http://schemas.openxmlformats.org/officeDocument/2006/relationships/slideLayout" Target="../slideLayouts/slideLayout3.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8.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slideLayout" Target="../slideLayouts/slideLayout3.xml"/><Relationship Id="rId4"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slideLayout" Target="../slideLayouts/slideLayout3.xml"/><Relationship Id="rId4"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slideLayout" Target="../slideLayouts/slideLayout3.xml"/><Relationship Id="rId4" Type="http://schemas.openxmlformats.org/officeDocument/2006/relationships/tags" Target="../tags/tag23.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slideLayout" Target="../slideLayouts/slideLayout3.xml"/><Relationship Id="rId4"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ctrTitle"/>
            <p:custDataLst>
              <p:tags r:id="rId1"/>
            </p:custDataLst>
          </p:nvPr>
        </p:nvSpPr>
        <p:spPr>
          <a:xfrm>
            <a:off x="611560" y="2132856"/>
            <a:ext cx="7772400" cy="1470025"/>
          </a:xfrm>
        </p:spPr>
        <p:txBody>
          <a:bodyPr/>
          <a:lstStyle/>
          <a:p>
            <a:r>
              <a:rPr lang="fr-CA" sz="3200" b="1" dirty="0" smtClean="0">
                <a:latin typeface="Arial" charset="0"/>
                <a:cs typeface="Arial" charset="0"/>
              </a:rPr>
              <a:t>L’économie coopérative: </a:t>
            </a:r>
            <a:br>
              <a:rPr lang="fr-CA" sz="3200" b="1" dirty="0" smtClean="0">
                <a:latin typeface="Arial" charset="0"/>
                <a:cs typeface="Arial" charset="0"/>
              </a:rPr>
            </a:br>
            <a:r>
              <a:rPr lang="fr-CA" sz="3200" b="1" i="1" dirty="0" smtClean="0">
                <a:latin typeface="Arial" charset="0"/>
                <a:cs typeface="Arial" charset="0"/>
              </a:rPr>
              <a:t>la puissance de l’imprévisible</a:t>
            </a:r>
            <a:endParaRPr lang="fr-FR" sz="3200" b="1" dirty="0" smtClean="0">
              <a:latin typeface="Arial" charset="0"/>
              <a:cs typeface="Arial" charset="0"/>
            </a:endParaRPr>
          </a:p>
        </p:txBody>
      </p:sp>
      <p:sp>
        <p:nvSpPr>
          <p:cNvPr id="21507" name="Sous-titre 6"/>
          <p:cNvSpPr>
            <a:spLocks noGrp="1"/>
          </p:cNvSpPr>
          <p:nvPr>
            <p:ph type="subTitle" idx="1"/>
            <p:custDataLst>
              <p:tags r:id="rId2"/>
            </p:custDataLst>
          </p:nvPr>
        </p:nvSpPr>
        <p:spPr>
          <a:xfrm>
            <a:off x="1043608" y="3861048"/>
            <a:ext cx="7088832" cy="1752600"/>
          </a:xfrm>
        </p:spPr>
        <p:txBody>
          <a:bodyPr/>
          <a:lstStyle/>
          <a:p>
            <a:pPr eaLnBrk="1" hangingPunct="1"/>
            <a:endParaRPr lang="fr-FR" sz="2000" dirty="0" smtClean="0">
              <a:latin typeface="Arial" charset="0"/>
              <a:cs typeface="Arial" charset="0"/>
            </a:endParaRPr>
          </a:p>
          <a:p>
            <a:pPr eaLnBrk="1" hangingPunct="1"/>
            <a:endParaRPr lang="fr-FR" sz="2000" dirty="0">
              <a:latin typeface="Arial" charset="0"/>
              <a:cs typeface="Arial" charset="0"/>
            </a:endParaRPr>
          </a:p>
          <a:p>
            <a:pPr eaLnBrk="1" hangingPunct="1"/>
            <a:r>
              <a:rPr lang="fr-FR" sz="2000" dirty="0" smtClean="0">
                <a:latin typeface="Arial" charset="0"/>
                <a:cs typeface="Arial" charset="0"/>
              </a:rPr>
              <a:t>Mario Hébert, directeur Affaires publiques, Fondaction CSN</a:t>
            </a:r>
          </a:p>
          <a:p>
            <a:pPr eaLnBrk="1" hangingPunct="1"/>
            <a:r>
              <a:rPr lang="fr-FR" sz="2000" dirty="0" smtClean="0">
                <a:latin typeface="Arial" charset="0"/>
                <a:cs typeface="Arial" charset="0"/>
              </a:rPr>
              <a:t>Delta </a:t>
            </a:r>
            <a:r>
              <a:rPr lang="fr-FR" sz="2000" i="1" dirty="0" err="1" smtClean="0">
                <a:latin typeface="Arial" charset="0"/>
                <a:cs typeface="Arial" charset="0"/>
              </a:rPr>
              <a:t>Beauséjour</a:t>
            </a:r>
            <a:r>
              <a:rPr lang="fr-FR" sz="2000" dirty="0" smtClean="0">
                <a:latin typeface="Arial" charset="0"/>
                <a:cs typeface="Arial" charset="0"/>
              </a:rPr>
              <a:t>, Moncton, N.-B., le 29 février 2012</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custDataLst>
              <p:tags r:id="rId1"/>
            </p:custDataLst>
          </p:nvPr>
        </p:nvSpPr>
        <p:spPr>
          <a:xfrm>
            <a:off x="457200" y="274638"/>
            <a:ext cx="8229600" cy="1143000"/>
          </a:xfrm>
        </p:spPr>
        <p:txBody>
          <a:bodyPr/>
          <a:lstStyle/>
          <a:p>
            <a:pPr eaLnBrk="1" hangingPunct="1"/>
            <a:r>
              <a:rPr lang="fr-FR" dirty="0" smtClean="0">
                <a:latin typeface="Arial" charset="0"/>
                <a:cs typeface="Arial" charset="0"/>
              </a:rPr>
              <a:t>Consommer « responsable»</a:t>
            </a:r>
          </a:p>
        </p:txBody>
      </p:sp>
      <p:sp>
        <p:nvSpPr>
          <p:cNvPr id="3" name="ZoneTexte 2"/>
          <p:cNvSpPr txBox="1"/>
          <p:nvPr/>
        </p:nvSpPr>
        <p:spPr>
          <a:xfrm>
            <a:off x="332624" y="1484784"/>
            <a:ext cx="6039576" cy="4401205"/>
          </a:xfrm>
          <a:prstGeom prst="rect">
            <a:avLst/>
          </a:prstGeom>
          <a:solidFill>
            <a:schemeClr val="bg1"/>
          </a:solidFill>
        </p:spPr>
        <p:txBody>
          <a:bodyPr wrap="square" rtlCol="0">
            <a:spAutoFit/>
          </a:bodyPr>
          <a:lstStyle/>
          <a:p>
            <a:pPr fontAlgn="auto">
              <a:spcBef>
                <a:spcPts val="0"/>
              </a:spcBef>
              <a:spcAft>
                <a:spcPts val="0"/>
              </a:spcAft>
            </a:pPr>
            <a:r>
              <a:rPr lang="fr-CA" sz="2000" dirty="0" smtClean="0">
                <a:solidFill>
                  <a:prstClr val="black"/>
                </a:solidFill>
                <a:latin typeface="Arial"/>
                <a:cs typeface="+mn-cs"/>
              </a:rPr>
              <a:t>«</a:t>
            </a:r>
            <a:r>
              <a:rPr lang="fr-CA" sz="2000" dirty="0">
                <a:solidFill>
                  <a:prstClr val="black"/>
                </a:solidFill>
                <a:latin typeface="Arial"/>
                <a:cs typeface="+mn-cs"/>
              </a:rPr>
              <a:t>Notre très productive économie exige que nous fassions de la consommation notre mode de vie, que nous transformions l'achat et l'utilisation de biens en rituels, que nous cherchions une satisfaction spirituelle, une satisfaction de l'ego dans la consommation [...]. Plus l'individu est invité à se conformer à des normes sociales consensuelles, plus il tend à exprimer ses aspirations et son individualité selon ce qu'il porte, conduit, mange... Sa maison, son auto, les portions dans ses repas, ses hobbies.»</a:t>
            </a:r>
            <a:endParaRPr lang="en-US" sz="2000" dirty="0" smtClean="0">
              <a:solidFill>
                <a:prstClr val="black"/>
              </a:solidFill>
              <a:latin typeface="Arial"/>
              <a:cs typeface="+mn-cs"/>
            </a:endParaRPr>
          </a:p>
          <a:p>
            <a:pPr fontAlgn="auto">
              <a:spcBef>
                <a:spcPts val="0"/>
              </a:spcBef>
              <a:spcAft>
                <a:spcPts val="0"/>
              </a:spcAft>
            </a:pPr>
            <a:endParaRPr lang="en-US" sz="2000" dirty="0">
              <a:solidFill>
                <a:prstClr val="black"/>
              </a:solidFill>
              <a:latin typeface="Arial"/>
              <a:cs typeface="+mn-cs"/>
            </a:endParaRPr>
          </a:p>
          <a:p>
            <a:pPr fontAlgn="auto">
              <a:spcBef>
                <a:spcPts val="0"/>
              </a:spcBef>
              <a:spcAft>
                <a:spcPts val="0"/>
              </a:spcAft>
            </a:pPr>
            <a:endParaRPr lang="en-US" sz="2400" dirty="0">
              <a:solidFill>
                <a:prstClr val="black"/>
              </a:solidFill>
              <a:latin typeface="Arial"/>
              <a:cs typeface="+mn-cs"/>
            </a:endParaRPr>
          </a:p>
          <a:p>
            <a:pPr algn="r" fontAlgn="auto">
              <a:spcBef>
                <a:spcPts val="0"/>
              </a:spcBef>
              <a:spcAft>
                <a:spcPts val="0"/>
              </a:spcAft>
            </a:pPr>
            <a:r>
              <a:rPr lang="en-US" sz="1600" dirty="0" smtClean="0">
                <a:solidFill>
                  <a:prstClr val="black"/>
                </a:solidFill>
                <a:latin typeface="Arial"/>
                <a:cs typeface="+mn-cs"/>
              </a:rPr>
              <a:t>Victor </a:t>
            </a:r>
            <a:r>
              <a:rPr lang="en-US" sz="1600" dirty="0" err="1" smtClean="0">
                <a:solidFill>
                  <a:prstClr val="black"/>
                </a:solidFill>
                <a:latin typeface="Arial"/>
                <a:cs typeface="+mn-cs"/>
              </a:rPr>
              <a:t>Lebow</a:t>
            </a:r>
            <a:r>
              <a:rPr lang="en-US" sz="1600" dirty="0">
                <a:solidFill>
                  <a:prstClr val="black"/>
                </a:solidFill>
                <a:latin typeface="Arial"/>
                <a:cs typeface="+mn-cs"/>
              </a:rPr>
              <a:t>, "The Real Meaning of Consumer </a:t>
            </a:r>
            <a:r>
              <a:rPr lang="en-US" sz="1600" dirty="0" smtClean="0">
                <a:solidFill>
                  <a:prstClr val="black"/>
                </a:solidFill>
                <a:latin typeface="Arial"/>
                <a:cs typeface="+mn-cs"/>
              </a:rPr>
              <a:t>Demand“ (1955)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204864"/>
            <a:ext cx="2530772" cy="243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84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323528" y="1844824"/>
            <a:ext cx="6491064" cy="1647712"/>
          </a:xfrm>
        </p:spPr>
        <p:txBody>
          <a:bodyPr/>
          <a:lstStyle/>
          <a:p>
            <a:r>
              <a:rPr lang="fr-FR" sz="2800" dirty="0" smtClean="0">
                <a:latin typeface="Arial" charset="0"/>
                <a:cs typeface="Arial" charset="0"/>
              </a:rPr>
              <a:t>Profiter du choc démographique</a:t>
            </a:r>
            <a:endParaRPr lang="fr-FR" sz="2800" i="1" dirty="0">
              <a:latin typeface="Arial" charset="0"/>
              <a:cs typeface="Arial" charset="0"/>
            </a:endParaRPr>
          </a:p>
          <a:p>
            <a:r>
              <a:rPr lang="fr-FR" sz="2800" dirty="0" smtClean="0">
                <a:latin typeface="Arial" charset="0"/>
                <a:cs typeface="Arial" charset="0"/>
              </a:rPr>
              <a:t>L’enjeu de la relève en entreprise</a:t>
            </a:r>
          </a:p>
          <a:p>
            <a:r>
              <a:rPr lang="fr-FR" sz="2800" dirty="0" smtClean="0">
                <a:latin typeface="Arial" charset="0"/>
                <a:cs typeface="Arial" charset="0"/>
              </a:rPr>
              <a:t>Entrer au cœur de la bête</a:t>
            </a:r>
            <a:endParaRPr lang="fr-FR" dirty="0">
              <a:latin typeface="Arial" charset="0"/>
              <a:cs typeface="Arial" charset="0"/>
            </a:endParaRPr>
          </a:p>
          <a:p>
            <a:pPr marL="0" indent="0">
              <a:buNone/>
            </a:pPr>
            <a:endParaRPr lang="fr-FR" dirty="0">
              <a:latin typeface="Arial" charset="0"/>
              <a:cs typeface="Arial" charset="0"/>
            </a:endParaRPr>
          </a:p>
          <a:p>
            <a:pPr marL="0" indent="0">
              <a:buNone/>
            </a:pPr>
            <a:endParaRPr lang="fr-FR" dirty="0" smtClean="0">
              <a:latin typeface="Arial" charset="0"/>
              <a:cs typeface="Arial" charset="0"/>
            </a:endParaRPr>
          </a:p>
        </p:txBody>
      </p:sp>
      <p:sp>
        <p:nvSpPr>
          <p:cNvPr id="2" name="Rectangle 1"/>
          <p:cNvSpPr/>
          <p:nvPr>
            <p:custDataLst>
              <p:tags r:id="rId2"/>
            </p:custDataLst>
          </p:nvPr>
        </p:nvSpPr>
        <p:spPr>
          <a:xfrm>
            <a:off x="467544" y="4077072"/>
            <a:ext cx="8208912" cy="1800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200" u="sng" dirty="0" smtClean="0"/>
          </a:p>
          <a:p>
            <a:pPr algn="ctr"/>
            <a:r>
              <a:rPr lang="fr-CA" sz="3200" u="sng" dirty="0" smtClean="0"/>
              <a:t>Coopératives de travail</a:t>
            </a:r>
            <a:r>
              <a:rPr lang="fr-CA" sz="3200" u="sng" dirty="0"/>
              <a:t> </a:t>
            </a:r>
            <a:r>
              <a:rPr lang="fr-CA" sz="3200" u="sng" dirty="0" smtClean="0"/>
              <a:t>et CTA</a:t>
            </a:r>
            <a:endParaRPr lang="fr-CA" sz="2400" dirty="0" smtClean="0"/>
          </a:p>
          <a:p>
            <a:pPr marL="457200" indent="-457200">
              <a:buFont typeface="Arial" pitchFamily="34" charset="0"/>
              <a:buChar char="•"/>
            </a:pPr>
            <a:r>
              <a:rPr lang="fr-CA" sz="2400" dirty="0" smtClean="0"/>
              <a:t>Nouveau modèle d’entreprise</a:t>
            </a:r>
          </a:p>
          <a:p>
            <a:pPr marL="457200" indent="-457200">
              <a:buFont typeface="Arial" pitchFamily="34" charset="0"/>
              <a:buChar char="•"/>
            </a:pPr>
            <a:r>
              <a:rPr lang="fr-CA" sz="2400" dirty="0" smtClean="0"/>
              <a:t>L’employé - propriétaire</a:t>
            </a:r>
          </a:p>
          <a:p>
            <a:pPr marL="457200" indent="-457200">
              <a:buFont typeface="Arial" pitchFamily="34" charset="0"/>
              <a:buChar char="•"/>
            </a:pPr>
            <a:r>
              <a:rPr lang="fr-CA" sz="2400" dirty="0" smtClean="0"/>
              <a:t>Gestion participative</a:t>
            </a:r>
          </a:p>
          <a:p>
            <a:pPr marL="457200" indent="-457200">
              <a:buFont typeface="Arial" pitchFamily="34" charset="0"/>
              <a:buChar char="•"/>
            </a:pPr>
            <a:endParaRPr lang="fr-CA" sz="2400" dirty="0" smtClean="0"/>
          </a:p>
        </p:txBody>
      </p:sp>
      <p:sp>
        <p:nvSpPr>
          <p:cNvPr id="7" name="Titre 1"/>
          <p:cNvSpPr>
            <a:spLocks noGrp="1"/>
          </p:cNvSpPr>
          <p:nvPr>
            <p:ph type="title"/>
            <p:custDataLst>
              <p:tags r:id="rId3"/>
            </p:custDataLst>
          </p:nvPr>
        </p:nvSpPr>
        <p:spPr>
          <a:xfrm>
            <a:off x="457200" y="274638"/>
            <a:ext cx="8229600" cy="1143000"/>
          </a:xfrm>
        </p:spPr>
        <p:txBody>
          <a:bodyPr/>
          <a:lstStyle/>
          <a:p>
            <a:pPr eaLnBrk="1" hangingPunct="1"/>
            <a:r>
              <a:rPr lang="fr-FR" dirty="0" smtClean="0">
                <a:latin typeface="Arial" charset="0"/>
                <a:cs typeface="Arial" charset="0"/>
              </a:rPr>
              <a:t>Une autre gouvernance</a:t>
            </a:r>
          </a:p>
        </p:txBody>
      </p:sp>
      <p:pic>
        <p:nvPicPr>
          <p:cNvPr id="102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189662" y="1844824"/>
            <a:ext cx="2466206" cy="207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33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1000" fill="hold"/>
                                        <p:tgtEl>
                                          <p:spTgt spid="2">
                                            <p:bg/>
                                          </p:spTgt>
                                        </p:tgtEl>
                                        <p:attrNameLst>
                                          <p:attrName>ppt_w</p:attrName>
                                        </p:attrNameLst>
                                      </p:cBhvr>
                                      <p:tavLst>
                                        <p:tav tm="0">
                                          <p:val>
                                            <p:strVal val="#ppt_w*0.70"/>
                                          </p:val>
                                        </p:tav>
                                        <p:tav tm="100000">
                                          <p:val>
                                            <p:strVal val="#ppt_w"/>
                                          </p:val>
                                        </p:tav>
                                      </p:tavLst>
                                    </p:anim>
                                    <p:anim calcmode="lin" valueType="num">
                                      <p:cBhvr>
                                        <p:cTn id="15" dur="1000" fill="hold"/>
                                        <p:tgtEl>
                                          <p:spTgt spid="2">
                                            <p:bg/>
                                          </p:spTgt>
                                        </p:tgtEl>
                                        <p:attrNameLst>
                                          <p:attrName>ppt_h</p:attrName>
                                        </p:attrNameLst>
                                      </p:cBhvr>
                                      <p:tavLst>
                                        <p:tav tm="0">
                                          <p:val>
                                            <p:strVal val="#ppt_h"/>
                                          </p:val>
                                        </p:tav>
                                        <p:tav tm="100000">
                                          <p:val>
                                            <p:strVal val="#ppt_h"/>
                                          </p:val>
                                        </p:tav>
                                      </p:tavLst>
                                    </p:anim>
                                    <p:animEffect transition="in" filter="fade">
                                      <p:cBhvr>
                                        <p:cTn id="16" dur="1000"/>
                                        <p:tgtEl>
                                          <p:spTgt spid="2">
                                            <p:bg/>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1" end="1"/>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rgbClr val="969696"/>
                                      </p:to>
                                    </p:animClr>
                                  </p:sub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9"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custDataLst>
              <p:tags r:id="rId1"/>
            </p:custDataLst>
          </p:nvPr>
        </p:nvSpPr>
        <p:spPr/>
        <p:txBody>
          <a:bodyPr/>
          <a:lstStyle/>
          <a:p>
            <a:pPr eaLnBrk="1" hangingPunct="1"/>
            <a:r>
              <a:rPr lang="fr-FR" dirty="0" smtClean="0">
                <a:latin typeface="Arial" charset="0"/>
                <a:cs typeface="Arial" charset="0"/>
              </a:rPr>
              <a:t>Les 12 travaux de l’Hercule COOP</a:t>
            </a:r>
          </a:p>
        </p:txBody>
      </p:sp>
      <p:sp>
        <p:nvSpPr>
          <p:cNvPr id="23555" name="Espace réservé du contenu 2"/>
          <p:cNvSpPr>
            <a:spLocks noGrp="1"/>
          </p:cNvSpPr>
          <p:nvPr>
            <p:ph idx="1"/>
            <p:custDataLst>
              <p:tags r:id="rId2"/>
            </p:custDataLst>
          </p:nvPr>
        </p:nvSpPr>
        <p:spPr>
          <a:xfrm>
            <a:off x="467544" y="1639341"/>
            <a:ext cx="5400600" cy="4525963"/>
          </a:xfrm>
          <a:ln>
            <a:noFill/>
          </a:ln>
        </p:spPr>
        <p:txBody>
          <a:bodyPr/>
          <a:lstStyle/>
          <a:p>
            <a:r>
              <a:rPr lang="fr-FR" sz="2800" dirty="0" smtClean="0">
                <a:latin typeface="Arial" charset="0"/>
                <a:cs typeface="Arial" charset="0"/>
              </a:rPr>
              <a:t>Se mettre au service de  l’intérêt général </a:t>
            </a:r>
          </a:p>
          <a:p>
            <a:r>
              <a:rPr lang="fr-FR" sz="2800" dirty="0" smtClean="0">
                <a:latin typeface="Arial" charset="0"/>
                <a:cs typeface="Arial" charset="0"/>
              </a:rPr>
              <a:t>Développer un discours sur l’économie en général</a:t>
            </a:r>
          </a:p>
          <a:p>
            <a:r>
              <a:rPr lang="fr-FR" sz="2800" dirty="0" smtClean="0">
                <a:latin typeface="Arial" charset="0"/>
                <a:cs typeface="Arial" charset="0"/>
              </a:rPr>
              <a:t>Se présenter comme </a:t>
            </a:r>
            <a:r>
              <a:rPr lang="fr-FR" sz="2800" b="1" u="sng" dirty="0" smtClean="0">
                <a:latin typeface="Arial" charset="0"/>
                <a:cs typeface="Arial" charset="0"/>
              </a:rPr>
              <a:t>une</a:t>
            </a:r>
            <a:r>
              <a:rPr lang="fr-FR" sz="2800" dirty="0" smtClean="0">
                <a:latin typeface="Arial" charset="0"/>
                <a:cs typeface="Arial" charset="0"/>
              </a:rPr>
              <a:t> alternative au modèle dominant</a:t>
            </a:r>
          </a:p>
          <a:p>
            <a:r>
              <a:rPr lang="fr-FR" sz="2800" dirty="0" smtClean="0">
                <a:latin typeface="Arial" charset="0"/>
                <a:cs typeface="Arial" charset="0"/>
              </a:rPr>
              <a:t>Ex. </a:t>
            </a:r>
            <a:r>
              <a:rPr lang="fr-FR" sz="2800" i="1" dirty="0" smtClean="0">
                <a:latin typeface="Arial" charset="0"/>
                <a:cs typeface="Arial" charset="0"/>
              </a:rPr>
              <a:t>L’économie plurielle ou la </a:t>
            </a:r>
            <a:r>
              <a:rPr lang="fr-FR" sz="2800" i="1" dirty="0" err="1" smtClean="0">
                <a:latin typeface="Arial" charset="0"/>
                <a:cs typeface="Arial" charset="0"/>
              </a:rPr>
              <a:t>biodiverstié</a:t>
            </a:r>
            <a:r>
              <a:rPr lang="fr-FR" sz="2800" i="1" dirty="0" smtClean="0">
                <a:latin typeface="Arial" charset="0"/>
                <a:cs typeface="Arial" charset="0"/>
              </a:rPr>
              <a:t> entrepreneuriale</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088" y="1885950"/>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68144" y="3140967"/>
            <a:ext cx="2356735"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Projet </a:t>
            </a:r>
          </a:p>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société</a:t>
            </a:r>
            <a:endParaRPr lang="fr-F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Tree>
    <p:extLst>
      <p:ext uri="{BB962C8B-B14F-4D97-AF65-F5344CB8AC3E}">
        <p14:creationId xmlns:p14="http://schemas.microsoft.com/office/powerpoint/2010/main" val="223373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469809" y="1832092"/>
            <a:ext cx="5819534" cy="4525963"/>
          </a:xfrm>
        </p:spPr>
        <p:txBody>
          <a:bodyPr/>
          <a:lstStyle/>
          <a:p>
            <a:r>
              <a:rPr lang="fr-FR" sz="2800" dirty="0" smtClean="0">
                <a:latin typeface="Arial" charset="0"/>
                <a:cs typeface="Arial" charset="0"/>
              </a:rPr>
              <a:t>Pas d’alternative sans théorie alternative</a:t>
            </a:r>
          </a:p>
          <a:p>
            <a:r>
              <a:rPr lang="fr-FR" sz="2800" dirty="0" smtClean="0">
                <a:latin typeface="Arial" charset="0"/>
                <a:cs typeface="Arial" charset="0"/>
              </a:rPr>
              <a:t>Redécouvrir Proudhon, Gide, Desroches et Vianney</a:t>
            </a:r>
          </a:p>
          <a:p>
            <a:r>
              <a:rPr lang="fr-FR" sz="2800" dirty="0" smtClean="0">
                <a:latin typeface="Arial" charset="0"/>
                <a:cs typeface="Arial" charset="0"/>
              </a:rPr>
              <a:t>Recherches universitaires       </a:t>
            </a:r>
            <a:r>
              <a:rPr lang="fr-FR" sz="2800" dirty="0" err="1" smtClean="0">
                <a:latin typeface="Arial" charset="0"/>
                <a:cs typeface="Arial" charset="0"/>
              </a:rPr>
              <a:t>multi-disciplinaires</a:t>
            </a:r>
            <a:r>
              <a:rPr lang="fr-FR" sz="2800" dirty="0" smtClean="0">
                <a:latin typeface="Arial" charset="0"/>
                <a:cs typeface="Arial" charset="0"/>
              </a:rPr>
              <a:t> avec partenariats entreprises / universités</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088" y="1885950"/>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61873" y="3140967"/>
            <a:ext cx="2769283"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théorie</a:t>
            </a:r>
          </a:p>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coopérative</a:t>
            </a:r>
            <a:endParaRPr lang="fr-F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
        <p:nvSpPr>
          <p:cNvPr id="9"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Les 12 travaux de l’Hercule COOP</a:t>
            </a:r>
          </a:p>
        </p:txBody>
      </p:sp>
    </p:spTree>
    <p:extLst>
      <p:ext uri="{BB962C8B-B14F-4D97-AF65-F5344CB8AC3E}">
        <p14:creationId xmlns:p14="http://schemas.microsoft.com/office/powerpoint/2010/main" val="156445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27560" y="2075887"/>
            <a:ext cx="5422107" cy="2736304"/>
          </a:xfrm>
        </p:spPr>
        <p:txBody>
          <a:bodyPr/>
          <a:lstStyle/>
          <a:p>
            <a:r>
              <a:rPr lang="fr-CA" sz="2800" dirty="0" smtClean="0">
                <a:latin typeface="Arial" charset="0"/>
                <a:cs typeface="Arial" charset="0"/>
              </a:rPr>
              <a:t>Attention syndrome de la « cage de fer » ou de l’isomorphisme institutionnel</a:t>
            </a:r>
          </a:p>
          <a:p>
            <a:r>
              <a:rPr lang="fr-CA" sz="2800" u="sng" dirty="0" smtClean="0">
                <a:latin typeface="Arial" charset="0"/>
                <a:cs typeface="Arial" charset="0"/>
              </a:rPr>
              <a:t>Incarner la différence </a:t>
            </a:r>
            <a:r>
              <a:rPr lang="fr-CA" sz="2800" dirty="0" smtClean="0">
                <a:latin typeface="Arial" charset="0"/>
                <a:cs typeface="Arial" charset="0"/>
              </a:rPr>
              <a:t>en développant ses propres normes et standards</a:t>
            </a:r>
            <a:endParaRPr lang="fr-CA" sz="2800" dirty="0">
              <a:latin typeface="Arial" charset="0"/>
              <a:cs typeface="Arial" charset="0"/>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3977" y="1900989"/>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61659" y="3068960"/>
            <a:ext cx="2178802" cy="1384995"/>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r>
              <a:rPr lang="fr-FR" sz="28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Modus </a:t>
            </a:r>
          </a:p>
          <a:p>
            <a:pPr algn="ctr"/>
            <a:r>
              <a:rPr lang="fr-FR" sz="2800" b="1" i="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operandi</a:t>
            </a:r>
            <a:r>
              <a:rPr lang="fr-FR" sz="28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fr-FR"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coop</a:t>
            </a:r>
            <a:endParaRPr lang="fr-F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
        <p:nvSpPr>
          <p:cNvPr id="9"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Les 12 travaux de l’Hercule COOP</a:t>
            </a:r>
          </a:p>
        </p:txBody>
      </p:sp>
      <p:sp>
        <p:nvSpPr>
          <p:cNvPr id="4" name="ZoneTexte 3"/>
          <p:cNvSpPr txBox="1"/>
          <p:nvPr/>
        </p:nvSpPr>
        <p:spPr>
          <a:xfrm>
            <a:off x="467544" y="5229200"/>
            <a:ext cx="8064896" cy="1231106"/>
          </a:xfrm>
          <a:prstGeom prst="rect">
            <a:avLst/>
          </a:prstGeom>
          <a:noFill/>
        </p:spPr>
        <p:txBody>
          <a:bodyPr wrap="square" rtlCol="0">
            <a:spAutoFit/>
          </a:bodyPr>
          <a:lstStyle/>
          <a:p>
            <a:r>
              <a:rPr lang="fr-CA" sz="2400" dirty="0"/>
              <a:t>« </a:t>
            </a:r>
            <a:r>
              <a:rPr lang="fr-CA" sz="2800" i="1" dirty="0"/>
              <a:t>La folie, c'est se comporter de la même manière et s'attendre à un résultat </a:t>
            </a:r>
            <a:r>
              <a:rPr lang="fr-CA" sz="2800" i="1" dirty="0" smtClean="0"/>
              <a:t>différent</a:t>
            </a:r>
            <a:r>
              <a:rPr lang="fr-CA" sz="2400" dirty="0"/>
              <a:t> </a:t>
            </a:r>
            <a:r>
              <a:rPr lang="fr-CA" sz="2400" dirty="0" smtClean="0"/>
              <a:t>»      </a:t>
            </a:r>
            <a:r>
              <a:rPr lang="fr-CA" dirty="0" smtClean="0"/>
              <a:t>(</a:t>
            </a:r>
            <a:r>
              <a:rPr lang="fr-CA" dirty="0"/>
              <a:t>Albert Einstein)</a:t>
            </a:r>
          </a:p>
          <a:p>
            <a:endParaRPr lang="fr-CA" dirty="0"/>
          </a:p>
        </p:txBody>
      </p:sp>
    </p:spTree>
    <p:extLst>
      <p:ext uri="{BB962C8B-B14F-4D97-AF65-F5344CB8AC3E}">
        <p14:creationId xmlns:p14="http://schemas.microsoft.com/office/powerpoint/2010/main" val="413650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373191" y="2177269"/>
            <a:ext cx="5616710" cy="2907915"/>
          </a:xfrm>
        </p:spPr>
        <p:txBody>
          <a:bodyPr/>
          <a:lstStyle/>
          <a:p>
            <a:r>
              <a:rPr lang="fr-FR" dirty="0" smtClean="0">
                <a:latin typeface="Arial" charset="0"/>
                <a:cs typeface="Arial" charset="0"/>
              </a:rPr>
              <a:t>Économie + social = COOP</a:t>
            </a:r>
          </a:p>
          <a:p>
            <a:r>
              <a:rPr lang="fr-FR" dirty="0" smtClean="0">
                <a:latin typeface="Arial" charset="0"/>
                <a:cs typeface="Arial" charset="0"/>
              </a:rPr>
              <a:t>Économie + social </a:t>
            </a:r>
            <a:r>
              <a:rPr lang="fr-FR" b="1" dirty="0" smtClean="0">
                <a:latin typeface="Arial" charset="0"/>
                <a:cs typeface="Arial" charset="0"/>
              </a:rPr>
              <a:t>+ environnement</a:t>
            </a:r>
            <a:r>
              <a:rPr lang="fr-FR" dirty="0" smtClean="0">
                <a:latin typeface="Arial" charset="0"/>
                <a:cs typeface="Arial" charset="0"/>
              </a:rPr>
              <a:t> = DD</a:t>
            </a:r>
            <a:endParaRPr lang="fr-FR" dirty="0">
              <a:latin typeface="Arial" charset="0"/>
              <a:cs typeface="Arial" charset="0"/>
            </a:endParaRPr>
          </a:p>
          <a:p>
            <a:r>
              <a:rPr lang="fr-FR" dirty="0" smtClean="0">
                <a:latin typeface="Arial" charset="0"/>
                <a:cs typeface="Arial" charset="0"/>
              </a:rPr>
              <a:t>A quand un 8e principe coopératif?</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3977" y="1900989"/>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61664" y="3068960"/>
            <a:ext cx="2178803"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 Porter </a:t>
            </a:r>
          </a:p>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 dd</a:t>
            </a:r>
            <a:endParaRPr lang="fr-F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
        <p:nvSpPr>
          <p:cNvPr id="10"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Les 12 travaux de l’Hercule COOP</a:t>
            </a:r>
          </a:p>
        </p:txBody>
      </p:sp>
    </p:spTree>
    <p:extLst>
      <p:ext uri="{BB962C8B-B14F-4D97-AF65-F5344CB8AC3E}">
        <p14:creationId xmlns:p14="http://schemas.microsoft.com/office/powerpoint/2010/main" val="25314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2" y="1628800"/>
            <a:ext cx="5904656" cy="4525963"/>
          </a:xfrm>
        </p:spPr>
        <p:txBody>
          <a:bodyPr/>
          <a:lstStyle/>
          <a:p>
            <a:r>
              <a:rPr lang="fr-FR" dirty="0" smtClean="0">
                <a:latin typeface="Arial" charset="0"/>
                <a:cs typeface="Arial" charset="0"/>
              </a:rPr>
              <a:t>Se doter de porte-parole crédibles</a:t>
            </a:r>
          </a:p>
          <a:p>
            <a:r>
              <a:rPr lang="fr-FR" dirty="0" smtClean="0">
                <a:latin typeface="Arial" charset="0"/>
                <a:cs typeface="Arial" charset="0"/>
              </a:rPr>
              <a:t>Avoir quelque chose d’original à dire</a:t>
            </a:r>
          </a:p>
          <a:p>
            <a:r>
              <a:rPr lang="fr-FR" dirty="0" smtClean="0">
                <a:latin typeface="Arial" charset="0"/>
                <a:cs typeface="Arial" charset="0"/>
              </a:rPr>
              <a:t>Prendre la parole sur les grands enjeux de société</a:t>
            </a:r>
          </a:p>
          <a:p>
            <a:r>
              <a:rPr lang="fr-FR" dirty="0" smtClean="0">
                <a:latin typeface="Arial" charset="0"/>
                <a:cs typeface="Arial" charset="0"/>
              </a:rPr>
              <a:t>Maîtriser les différents medium</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09391"/>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12028" y="3068960"/>
            <a:ext cx="3078086" cy="1384995"/>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 Apprendre</a:t>
            </a:r>
          </a:p>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l’art de</a:t>
            </a:r>
          </a:p>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communiquer</a:t>
            </a:r>
            <a:endParaRPr lang="fr-F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
        <p:nvSpPr>
          <p:cNvPr id="9"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Les 12 travaux de l’Hercule COOP</a:t>
            </a:r>
          </a:p>
        </p:txBody>
      </p:sp>
    </p:spTree>
    <p:extLst>
      <p:ext uri="{BB962C8B-B14F-4D97-AF65-F5344CB8AC3E}">
        <p14:creationId xmlns:p14="http://schemas.microsoft.com/office/powerpoint/2010/main" val="174524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2" y="1909391"/>
            <a:ext cx="6048672" cy="4525963"/>
          </a:xfrm>
        </p:spPr>
        <p:txBody>
          <a:bodyPr/>
          <a:lstStyle/>
          <a:p>
            <a:r>
              <a:rPr lang="fr-FR" dirty="0" smtClean="0">
                <a:latin typeface="Arial" charset="0"/>
                <a:cs typeface="Arial" charset="0"/>
              </a:rPr>
              <a:t>Comprendre et maîtriser ces nouveaux outils de communication</a:t>
            </a:r>
          </a:p>
          <a:p>
            <a:r>
              <a:rPr lang="fr-FR" dirty="0" smtClean="0">
                <a:latin typeface="Arial" charset="0"/>
                <a:cs typeface="Arial" charset="0"/>
              </a:rPr>
              <a:t>Exploiter les opportunités </a:t>
            </a:r>
          </a:p>
          <a:p>
            <a:r>
              <a:rPr lang="fr-FR" dirty="0" smtClean="0">
                <a:latin typeface="Arial" charset="0"/>
                <a:cs typeface="Arial" charset="0"/>
              </a:rPr>
              <a:t>Investir logiciels libres</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09391"/>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93410" y="3068960"/>
            <a:ext cx="3315330"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 Web 2.0 </a:t>
            </a:r>
          </a:p>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médias sociaux</a:t>
            </a:r>
            <a:endParaRPr lang="fr-F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
        <p:nvSpPr>
          <p:cNvPr id="9"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Les 12 travaux de l’Hercule COOP</a:t>
            </a:r>
          </a:p>
        </p:txBody>
      </p:sp>
    </p:spTree>
    <p:extLst>
      <p:ext uri="{BB962C8B-B14F-4D97-AF65-F5344CB8AC3E}">
        <p14:creationId xmlns:p14="http://schemas.microsoft.com/office/powerpoint/2010/main" val="61106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611560" y="1628800"/>
            <a:ext cx="5184576" cy="4525963"/>
          </a:xfrm>
        </p:spPr>
        <p:txBody>
          <a:bodyPr/>
          <a:lstStyle/>
          <a:p>
            <a:pPr>
              <a:buFont typeface="Arial" pitchFamily="34" charset="0"/>
              <a:buChar char="*"/>
            </a:pPr>
            <a:r>
              <a:rPr lang="fr-FR" i="1" dirty="0" smtClean="0">
                <a:latin typeface="Arial" charset="0"/>
                <a:cs typeface="Arial" charset="0"/>
              </a:rPr>
              <a:t>Réunir le dispersé</a:t>
            </a:r>
          </a:p>
          <a:p>
            <a:r>
              <a:rPr lang="fr-FR" dirty="0" smtClean="0">
                <a:latin typeface="Arial" charset="0"/>
                <a:cs typeface="Arial" charset="0"/>
              </a:rPr>
              <a:t>Comprendre et pratiquer le travail en réseau</a:t>
            </a:r>
          </a:p>
          <a:p>
            <a:r>
              <a:rPr lang="fr-FR" dirty="0" smtClean="0">
                <a:latin typeface="Arial" charset="0"/>
                <a:cs typeface="Arial" charset="0"/>
              </a:rPr>
              <a:t>Créer des alliances</a:t>
            </a:r>
          </a:p>
          <a:p>
            <a:r>
              <a:rPr lang="fr-FR" dirty="0" smtClean="0">
                <a:latin typeface="Arial" charset="0"/>
                <a:cs typeface="Arial" charset="0"/>
              </a:rPr>
              <a:t>Être accueillant, respectueux de la diversité</a:t>
            </a:r>
          </a:p>
          <a:p>
            <a:r>
              <a:rPr lang="fr-FR" dirty="0" smtClean="0">
                <a:latin typeface="Arial" charset="0"/>
                <a:cs typeface="Arial" charset="0"/>
              </a:rPr>
              <a:t>Donner du sens</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09391"/>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05996" y="3257219"/>
            <a:ext cx="2052741"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7. </a:t>
            </a:r>
            <a:r>
              <a:rPr lang="fr-FR"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Sparsa</a:t>
            </a:r>
            <a:endPar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fr-FR"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Colligo</a:t>
            </a: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6" name="Rectangle 5"/>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
        <p:nvSpPr>
          <p:cNvPr id="9"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Les 12 travaux de l’Hercule COOP</a:t>
            </a:r>
          </a:p>
        </p:txBody>
      </p:sp>
    </p:spTree>
    <p:extLst>
      <p:ext uri="{BB962C8B-B14F-4D97-AF65-F5344CB8AC3E}">
        <p14:creationId xmlns:p14="http://schemas.microsoft.com/office/powerpoint/2010/main" val="37738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467544" y="1772816"/>
            <a:ext cx="5904656" cy="4525963"/>
          </a:xfrm>
        </p:spPr>
        <p:txBody>
          <a:bodyPr/>
          <a:lstStyle/>
          <a:p>
            <a:r>
              <a:rPr lang="fr-FR" dirty="0" smtClean="0">
                <a:latin typeface="Arial" charset="0"/>
                <a:cs typeface="Arial" charset="0"/>
              </a:rPr>
              <a:t>Cesser de jouer à l’autruche</a:t>
            </a:r>
          </a:p>
          <a:p>
            <a:r>
              <a:rPr lang="fr-FR" dirty="0" smtClean="0">
                <a:latin typeface="Arial" charset="0"/>
                <a:cs typeface="Arial" charset="0"/>
              </a:rPr>
              <a:t>Concevoir un programme politique</a:t>
            </a:r>
          </a:p>
          <a:p>
            <a:r>
              <a:rPr lang="fr-FR" dirty="0" smtClean="0">
                <a:latin typeface="Arial" charset="0"/>
                <a:cs typeface="Arial" charset="0"/>
              </a:rPr>
              <a:t>Le soumettre aux partis politique</a:t>
            </a:r>
          </a:p>
          <a:p>
            <a:r>
              <a:rPr lang="fr-FR" dirty="0" smtClean="0">
                <a:latin typeface="Arial" charset="0"/>
                <a:cs typeface="Arial" charset="0"/>
              </a:rPr>
              <a:t>En faire la promotion</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09391"/>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40351" y="3257219"/>
            <a:ext cx="3021468"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8. Apprivoiser</a:t>
            </a:r>
          </a:p>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 politique</a:t>
            </a:r>
            <a:endParaRPr lang="fr-F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
        <p:nvSpPr>
          <p:cNvPr id="9"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Les 12 travaux de l’Hercule COOP</a:t>
            </a:r>
          </a:p>
        </p:txBody>
      </p:sp>
    </p:spTree>
    <p:extLst>
      <p:ext uri="{BB962C8B-B14F-4D97-AF65-F5344CB8AC3E}">
        <p14:creationId xmlns:p14="http://schemas.microsoft.com/office/powerpoint/2010/main" val="354762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custDataLst>
              <p:tags r:id="rId1"/>
            </p:custDataLst>
          </p:nvPr>
        </p:nvSpPr>
        <p:spPr/>
        <p:txBody>
          <a:bodyPr/>
          <a:lstStyle/>
          <a:p>
            <a:pPr eaLnBrk="1" hangingPunct="1"/>
            <a:r>
              <a:rPr lang="fr-FR" dirty="0" smtClean="0">
                <a:latin typeface="Arial" charset="0"/>
                <a:cs typeface="Arial" charset="0"/>
              </a:rPr>
              <a:t>Plan de la présentation</a:t>
            </a:r>
          </a:p>
        </p:txBody>
      </p:sp>
      <p:sp>
        <p:nvSpPr>
          <p:cNvPr id="22531" name="Espace réservé du contenu 2"/>
          <p:cNvSpPr>
            <a:spLocks noGrp="1"/>
          </p:cNvSpPr>
          <p:nvPr>
            <p:ph idx="1"/>
            <p:custDataLst>
              <p:tags r:id="rId2"/>
            </p:custDataLst>
          </p:nvPr>
        </p:nvSpPr>
        <p:spPr/>
        <p:txBody>
          <a:bodyPr/>
          <a:lstStyle/>
          <a:p>
            <a:pPr eaLnBrk="1" hangingPunct="1"/>
            <a:r>
              <a:rPr lang="fr-FR" dirty="0" smtClean="0">
                <a:latin typeface="Arial" charset="0"/>
                <a:cs typeface="Arial" charset="0"/>
              </a:rPr>
              <a:t>Bref retour sur la CRISE</a:t>
            </a:r>
          </a:p>
          <a:p>
            <a:pPr eaLnBrk="1" hangingPunct="1"/>
            <a:r>
              <a:rPr lang="fr-FR" dirty="0">
                <a:latin typeface="Arial" charset="0"/>
                <a:cs typeface="Arial" charset="0"/>
              </a:rPr>
              <a:t>P</a:t>
            </a:r>
            <a:r>
              <a:rPr lang="fr-FR" dirty="0" smtClean="0">
                <a:latin typeface="Arial" charset="0"/>
                <a:cs typeface="Arial" charset="0"/>
              </a:rPr>
              <a:t>istes pour l’entreprise coopérative</a:t>
            </a:r>
          </a:p>
          <a:p>
            <a:pPr eaLnBrk="1" hangingPunct="1"/>
            <a:r>
              <a:rPr lang="fr-FR" dirty="0" smtClean="0">
                <a:latin typeface="Arial" charset="0"/>
                <a:cs typeface="Arial" charset="0"/>
              </a:rPr>
              <a:t>Les 12 travaux de l’Hercule Coop</a:t>
            </a:r>
          </a:p>
        </p:txBody>
      </p:sp>
    </p:spTree>
    <p:extLst>
      <p:ext uri="{BB962C8B-B14F-4D97-AF65-F5344CB8AC3E}">
        <p14:creationId xmlns:p14="http://schemas.microsoft.com/office/powerpoint/2010/main" val="11027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41730" y="1882149"/>
            <a:ext cx="5616710" cy="4525963"/>
          </a:xfrm>
        </p:spPr>
        <p:txBody>
          <a:bodyPr/>
          <a:lstStyle/>
          <a:p>
            <a:r>
              <a:rPr lang="fr-FR" i="1" dirty="0" err="1" smtClean="0">
                <a:effectLst>
                  <a:outerShdw blurRad="38100" dist="38100" dir="2700000" algn="tl">
                    <a:srgbClr val="000000">
                      <a:alpha val="43137"/>
                    </a:srgbClr>
                  </a:outerShdw>
                </a:effectLst>
                <a:latin typeface="Arial" charset="0"/>
                <a:cs typeface="Arial" charset="0"/>
              </a:rPr>
              <a:t>Gen</a:t>
            </a:r>
            <a:r>
              <a:rPr lang="fr-FR" dirty="0" smtClean="0">
                <a:latin typeface="Arial" charset="0"/>
                <a:cs typeface="Arial" charset="0"/>
              </a:rPr>
              <a:t> X, Y, (Z) : trois visions et trois réalités différentes</a:t>
            </a:r>
          </a:p>
          <a:p>
            <a:r>
              <a:rPr lang="fr-FR" dirty="0" smtClean="0">
                <a:latin typeface="Arial" charset="0"/>
                <a:cs typeface="Arial" charset="0"/>
              </a:rPr>
              <a:t>Créer une dynamique intergénérationnelle</a:t>
            </a:r>
          </a:p>
          <a:p>
            <a:r>
              <a:rPr lang="fr-FR" dirty="0" smtClean="0">
                <a:latin typeface="Arial" charset="0"/>
                <a:cs typeface="Arial" charset="0"/>
              </a:rPr>
              <a:t>Impliquer les jeunes à tous les niveaux (orientation et décision)</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13525"/>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30244" y="3257219"/>
            <a:ext cx="2478563"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9. Place </a:t>
            </a:r>
          </a:p>
          <a:p>
            <a:pPr algn="ct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aux jeunes</a:t>
            </a:r>
            <a:endParaRPr lang="fr-F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
        <p:nvSpPr>
          <p:cNvPr id="9"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Les 12 travaux de l’Hercule COOP</a:t>
            </a:r>
          </a:p>
        </p:txBody>
      </p:sp>
    </p:spTree>
    <p:extLst>
      <p:ext uri="{BB962C8B-B14F-4D97-AF65-F5344CB8AC3E}">
        <p14:creationId xmlns:p14="http://schemas.microsoft.com/office/powerpoint/2010/main" val="215116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1" y="1628800"/>
            <a:ext cx="5976665" cy="4525963"/>
          </a:xfrm>
        </p:spPr>
        <p:txBody>
          <a:bodyPr/>
          <a:lstStyle/>
          <a:p>
            <a:r>
              <a:rPr lang="fr-FR" dirty="0" smtClean="0">
                <a:latin typeface="Arial" charset="0"/>
                <a:cs typeface="Arial" charset="0"/>
              </a:rPr>
              <a:t>Un élément de différenciation</a:t>
            </a:r>
          </a:p>
          <a:p>
            <a:r>
              <a:rPr lang="fr-FR" dirty="0" smtClean="0">
                <a:latin typeface="Arial" charset="0"/>
                <a:cs typeface="Arial" charset="0"/>
              </a:rPr>
              <a:t>Une preuve incontestable</a:t>
            </a:r>
          </a:p>
          <a:p>
            <a:r>
              <a:rPr lang="fr-FR" dirty="0">
                <a:latin typeface="Arial" charset="0"/>
                <a:cs typeface="Arial" charset="0"/>
              </a:rPr>
              <a:t>O</a:t>
            </a:r>
            <a:r>
              <a:rPr lang="fr-FR" dirty="0" smtClean="0">
                <a:latin typeface="Arial" charset="0"/>
                <a:cs typeface="Arial" charset="0"/>
              </a:rPr>
              <a:t>uverture à la critique et à l’adaptation permanente.</a:t>
            </a:r>
          </a:p>
          <a:p>
            <a:r>
              <a:rPr lang="fr-FR" dirty="0" smtClean="0">
                <a:latin typeface="Arial" charset="0"/>
                <a:cs typeface="Arial" charset="0"/>
              </a:rPr>
              <a:t>Mais ne pas se laisser paralyser par la perfection</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13525"/>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73958" y="3257219"/>
            <a:ext cx="2698176"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10. Bottines </a:t>
            </a:r>
          </a:p>
          <a:p>
            <a:pPr algn="ct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et babines </a:t>
            </a:r>
            <a:endParaRPr lang="fr-F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
        <p:nvSpPr>
          <p:cNvPr id="9"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Les 12 travaux de l’Hercule COOP</a:t>
            </a:r>
          </a:p>
        </p:txBody>
      </p:sp>
    </p:spTree>
    <p:extLst>
      <p:ext uri="{BB962C8B-B14F-4D97-AF65-F5344CB8AC3E}">
        <p14:creationId xmlns:p14="http://schemas.microsoft.com/office/powerpoint/2010/main" val="2132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2" y="2259963"/>
            <a:ext cx="6048672" cy="2537189"/>
          </a:xfrm>
        </p:spPr>
        <p:txBody>
          <a:bodyPr/>
          <a:lstStyle/>
          <a:p>
            <a:r>
              <a:rPr lang="fr-FR" dirty="0" smtClean="0">
                <a:latin typeface="Arial" charset="0"/>
                <a:cs typeface="Arial" charset="0"/>
              </a:rPr>
              <a:t>On peut changer le monde</a:t>
            </a:r>
          </a:p>
          <a:p>
            <a:r>
              <a:rPr lang="fr-FR" dirty="0">
                <a:latin typeface="Arial" charset="0"/>
                <a:cs typeface="Arial" charset="0"/>
              </a:rPr>
              <a:t>P</a:t>
            </a:r>
            <a:r>
              <a:rPr lang="fr-FR" dirty="0" smtClean="0">
                <a:latin typeface="Arial" charset="0"/>
                <a:cs typeface="Arial" charset="0"/>
              </a:rPr>
              <a:t>ar le volontarisme</a:t>
            </a:r>
          </a:p>
          <a:p>
            <a:r>
              <a:rPr lang="fr-FR" dirty="0" smtClean="0">
                <a:latin typeface="Arial" charset="0"/>
                <a:cs typeface="Arial" charset="0"/>
              </a:rPr>
              <a:t>Sans dogmatisme</a:t>
            </a:r>
          </a:p>
          <a:p>
            <a:r>
              <a:rPr lang="fr-FR" dirty="0" smtClean="0">
                <a:latin typeface="Arial" charset="0"/>
                <a:cs typeface="Arial" charset="0"/>
              </a:rPr>
              <a:t>En respectant la diversité </a:t>
            </a: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13525"/>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58464" y="3351777"/>
            <a:ext cx="2585260" cy="523220"/>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11. Y croire </a:t>
            </a:r>
            <a:endParaRPr lang="fr-FR"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
        <p:nvSpPr>
          <p:cNvPr id="11"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Les 12 travaux de l’Hercule COOP</a:t>
            </a:r>
          </a:p>
        </p:txBody>
      </p:sp>
    </p:spTree>
    <p:extLst>
      <p:ext uri="{BB962C8B-B14F-4D97-AF65-F5344CB8AC3E}">
        <p14:creationId xmlns:p14="http://schemas.microsoft.com/office/powerpoint/2010/main" val="4813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9552" y="1628801"/>
            <a:ext cx="5400600" cy="3528392"/>
          </a:xfrm>
        </p:spPr>
        <p:txBody>
          <a:bodyPr/>
          <a:lstStyle/>
          <a:p>
            <a:r>
              <a:rPr lang="fr-CA" sz="2000" dirty="0" smtClean="0">
                <a:latin typeface="Arial" charset="0"/>
                <a:cs typeface="Arial" charset="0"/>
              </a:rPr>
              <a:t>La </a:t>
            </a:r>
            <a:r>
              <a:rPr lang="fr-CA" sz="2000" dirty="0">
                <a:latin typeface="Arial" charset="0"/>
                <a:cs typeface="Arial" charset="0"/>
              </a:rPr>
              <a:t>Théorie du Cygne </a:t>
            </a:r>
            <a:r>
              <a:rPr lang="fr-CA" sz="2000" dirty="0" smtClean="0">
                <a:latin typeface="Arial" charset="0"/>
                <a:cs typeface="Arial" charset="0"/>
              </a:rPr>
              <a:t>noir désigne un événement qui </a:t>
            </a:r>
            <a:r>
              <a:rPr lang="fr-CA" sz="2000" dirty="0">
                <a:latin typeface="Arial" charset="0"/>
                <a:cs typeface="Arial" charset="0"/>
              </a:rPr>
              <a:t>a une faible probabilité de se </a:t>
            </a:r>
            <a:r>
              <a:rPr lang="fr-CA" sz="2000" dirty="0" smtClean="0">
                <a:latin typeface="Arial" charset="0"/>
                <a:cs typeface="Arial" charset="0"/>
              </a:rPr>
              <a:t>dérouler, mais qui, </a:t>
            </a:r>
            <a:r>
              <a:rPr lang="fr-CA" sz="2000" dirty="0">
                <a:latin typeface="Arial" charset="0"/>
                <a:cs typeface="Arial" charset="0"/>
              </a:rPr>
              <a:t>s'il se </a:t>
            </a:r>
            <a:r>
              <a:rPr lang="fr-CA" sz="2000" dirty="0" smtClean="0">
                <a:latin typeface="Arial" charset="0"/>
                <a:cs typeface="Arial" charset="0"/>
              </a:rPr>
              <a:t>réalise, </a:t>
            </a:r>
            <a:r>
              <a:rPr lang="fr-CA" sz="2000" dirty="0">
                <a:latin typeface="Arial" charset="0"/>
                <a:cs typeface="Arial" charset="0"/>
              </a:rPr>
              <a:t>à des conséquences d'une portée considérable et exceptionnelle. </a:t>
            </a:r>
          </a:p>
          <a:p>
            <a:r>
              <a:rPr lang="fr-CA" sz="2000" dirty="0" smtClean="0">
                <a:latin typeface="Arial" charset="0"/>
                <a:cs typeface="Arial" charset="0"/>
              </a:rPr>
              <a:t>Ces évènements hautement improbables </a:t>
            </a:r>
            <a:r>
              <a:rPr lang="fr-CA" sz="2000" dirty="0">
                <a:latin typeface="Arial" charset="0"/>
                <a:cs typeface="Arial" charset="0"/>
              </a:rPr>
              <a:t>ont un impact énorme, sont presque impossibles à prévoir, et pourtant, a posteriori, nous essayons toujours de leur trouver une explication rationnelle. </a:t>
            </a:r>
            <a:endParaRPr lang="fr-CA" sz="2000" dirty="0" smtClean="0">
              <a:latin typeface="Arial" charset="0"/>
              <a:cs typeface="Arial" charset="0"/>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040" y="1909391"/>
            <a:ext cx="3495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02239" y="3242468"/>
            <a:ext cx="3076484" cy="954107"/>
          </a:xfrm>
          <a:prstGeom prst="rect">
            <a:avLst/>
          </a:prstGeom>
          <a:noFill/>
          <a:scene3d>
            <a:camera prst="perspectiveContrastingLeftFacing"/>
            <a:lightRig rig="threePt" dir="t"/>
          </a:scene3d>
        </p:spPr>
        <p:txBody>
          <a:bodyPr wrap="none" lIns="91440" tIns="45720" rIns="91440" bIns="45720">
            <a:spAutoFit/>
            <a:scene3d>
              <a:camera prst="obliqueTopRight"/>
              <a:lightRig rig="threePt" dir="t"/>
            </a:scene3d>
          </a:bodyPr>
          <a:lstStyle/>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12. </a:t>
            </a: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Syndrome</a:t>
            </a:r>
          </a:p>
          <a:p>
            <a:pPr algn="ctr"/>
            <a:r>
              <a:rPr lang="fr-F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 cygne noir</a:t>
            </a:r>
          </a:p>
        </p:txBody>
      </p:sp>
      <p:sp>
        <p:nvSpPr>
          <p:cNvPr id="6" name="Rectangle 5"/>
          <p:cNvSpPr/>
          <p:nvPr/>
        </p:nvSpPr>
        <p:spPr>
          <a:xfrm rot="978066">
            <a:off x="6358289" y="2332668"/>
            <a:ext cx="1080120" cy="66210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rot="20823165">
            <a:off x="6218601" y="2403229"/>
            <a:ext cx="1359493" cy="710724"/>
          </a:xfrm>
          <a:prstGeom prst="rect">
            <a:avLst/>
          </a:prstGeom>
          <a:noFill/>
        </p:spPr>
        <p:txBody>
          <a:bodyPr wrap="square" rtlCol="0">
            <a:spAutoFit/>
          </a:bodyPr>
          <a:lstStyle/>
          <a:p>
            <a:r>
              <a:rPr lang="fr-CA" sz="4000" dirty="0" smtClean="0">
                <a:latin typeface="French Script MT" pitchFamily="66" charset="0"/>
              </a:rPr>
              <a:t>À faire</a:t>
            </a:r>
            <a:endParaRPr lang="fr-CA" sz="4000" dirty="0">
              <a:latin typeface="French Script MT" pitchFamily="66" charset="0"/>
            </a:endParaRPr>
          </a:p>
        </p:txBody>
      </p:sp>
      <p:sp>
        <p:nvSpPr>
          <p:cNvPr id="9"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Les 12 travaux de l’Hercule COOP</a:t>
            </a:r>
          </a:p>
        </p:txBody>
      </p:sp>
      <p:sp>
        <p:nvSpPr>
          <p:cNvPr id="3" name="ZoneTexte 2"/>
          <p:cNvSpPr txBox="1"/>
          <p:nvPr/>
        </p:nvSpPr>
        <p:spPr>
          <a:xfrm>
            <a:off x="563245" y="5157192"/>
            <a:ext cx="8368163" cy="1261884"/>
          </a:xfrm>
          <a:prstGeom prst="rect">
            <a:avLst/>
          </a:prstGeom>
          <a:noFill/>
        </p:spPr>
        <p:txBody>
          <a:bodyPr wrap="square" rtlCol="0">
            <a:spAutoFit/>
          </a:bodyPr>
          <a:lstStyle/>
          <a:p>
            <a:r>
              <a:rPr lang="fr-CA" sz="2000" dirty="0"/>
              <a:t>« Si on n’observe que des cygnes blancs, on aura vite faire de déduire par erreur que tous les cygnes sont </a:t>
            </a:r>
            <a:r>
              <a:rPr lang="fr-CA" sz="2000" dirty="0" smtClean="0"/>
              <a:t>blancs »</a:t>
            </a:r>
          </a:p>
          <a:p>
            <a:pPr algn="r"/>
            <a:r>
              <a:rPr lang="fr-CA" dirty="0" smtClean="0"/>
              <a:t>Nassim Nicholas </a:t>
            </a:r>
            <a:r>
              <a:rPr lang="fr-CA" dirty="0" err="1" smtClean="0"/>
              <a:t>Teleb</a:t>
            </a:r>
            <a:endParaRPr lang="fr-CA" dirty="0"/>
          </a:p>
          <a:p>
            <a:endParaRPr lang="fr-CA" dirty="0"/>
          </a:p>
        </p:txBody>
      </p:sp>
    </p:spTree>
    <p:extLst>
      <p:ext uri="{BB962C8B-B14F-4D97-AF65-F5344CB8AC3E}">
        <p14:creationId xmlns:p14="http://schemas.microsoft.com/office/powerpoint/2010/main" val="323376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custDataLst>
              <p:tags r:id="rId1"/>
            </p:custDataLst>
          </p:nvPr>
        </p:nvSpPr>
        <p:spPr/>
        <p:txBody>
          <a:bodyPr/>
          <a:lstStyle/>
          <a:p>
            <a:r>
              <a:rPr lang="fr-CA" dirty="0" smtClean="0">
                <a:latin typeface="Arial" charset="0"/>
                <a:cs typeface="Arial" charset="0"/>
              </a:rPr>
              <a:t>Conclusion</a:t>
            </a:r>
          </a:p>
        </p:txBody>
      </p:sp>
      <p:sp>
        <p:nvSpPr>
          <p:cNvPr id="3" name="Espace réservé du contenu 2"/>
          <p:cNvSpPr>
            <a:spLocks noGrp="1"/>
          </p:cNvSpPr>
          <p:nvPr>
            <p:ph idx="1"/>
            <p:custDataLst>
              <p:tags r:id="rId2"/>
            </p:custDataLst>
          </p:nvPr>
        </p:nvSpPr>
        <p:spPr/>
        <p:txBody>
          <a:bodyPr/>
          <a:lstStyle/>
          <a:p>
            <a:pPr marL="0" indent="0">
              <a:buNone/>
              <a:defRPr/>
            </a:pPr>
            <a:r>
              <a:rPr lang="fr-CA" sz="2000" i="1" dirty="0"/>
              <a:t>Ne doutons jamais qu’un petit groupe d’individus conscients et engagés puissent changer le monde. C’est même de cette manière que cela s’est toujours produit. </a:t>
            </a:r>
            <a:endParaRPr lang="fr-CA" sz="2000" i="1" dirty="0" smtClean="0"/>
          </a:p>
          <a:p>
            <a:pPr marL="0" indent="0" algn="r">
              <a:buNone/>
              <a:defRPr/>
            </a:pPr>
            <a:r>
              <a:rPr lang="fr-CA" sz="1600" i="1" dirty="0" smtClean="0"/>
              <a:t>Margaret Mead</a:t>
            </a:r>
          </a:p>
          <a:p>
            <a:pPr marL="0" indent="0" algn="r">
              <a:buNone/>
              <a:defRPr/>
            </a:pPr>
            <a:endParaRPr lang="fr-CA" sz="1600" i="1" dirty="0"/>
          </a:p>
          <a:p>
            <a:pPr marL="0" indent="0">
              <a:buNone/>
              <a:defRPr/>
            </a:pPr>
            <a:r>
              <a:rPr lang="fr-CA" sz="2000" i="1" dirty="0">
                <a:latin typeface="Arial" charset="0"/>
                <a:cs typeface="Arial" charset="0"/>
              </a:rPr>
              <a:t>L'improbable arrive souvent dans l'histoire. Essayons d'avoir un peu foi dans l'improbable, mais essayons aussi d'agir en sa faveur". </a:t>
            </a:r>
            <a:endParaRPr lang="fr-CA" sz="2000" i="1" dirty="0" smtClean="0">
              <a:latin typeface="Arial" charset="0"/>
              <a:cs typeface="Arial" charset="0"/>
            </a:endParaRPr>
          </a:p>
          <a:p>
            <a:pPr marL="0" indent="0" algn="r">
              <a:buNone/>
              <a:defRPr/>
            </a:pPr>
            <a:r>
              <a:rPr lang="fr-CA" sz="1600" i="1" dirty="0" smtClean="0">
                <a:latin typeface="Arial" charset="0"/>
                <a:cs typeface="Arial" charset="0"/>
              </a:rPr>
              <a:t>Edgar </a:t>
            </a:r>
            <a:r>
              <a:rPr lang="fr-CA" sz="1600" i="1" dirty="0">
                <a:latin typeface="Arial" charset="0"/>
                <a:cs typeface="Arial" charset="0"/>
              </a:rPr>
              <a:t>Morin</a:t>
            </a:r>
            <a:endParaRPr lang="fr-FR" sz="1600" i="1" dirty="0">
              <a:latin typeface="Arial" charset="0"/>
              <a:cs typeface="Arial" charset="0"/>
            </a:endParaRPr>
          </a:p>
          <a:p>
            <a:pPr marL="0" indent="0" algn="r">
              <a:buNone/>
              <a:defRPr/>
            </a:pPr>
            <a:endParaRPr lang="fr-CA" sz="1600" i="1" dirty="0" smtClean="0"/>
          </a:p>
          <a:p>
            <a:pPr marL="0" indent="0">
              <a:buNone/>
            </a:pPr>
            <a:r>
              <a:rPr lang="fr-CA" sz="2000" i="1" dirty="0" err="1" smtClean="0"/>
              <a:t>Caminante</a:t>
            </a:r>
            <a:r>
              <a:rPr lang="fr-CA" sz="2000" i="1" dirty="0" smtClean="0"/>
              <a:t> no </a:t>
            </a:r>
            <a:r>
              <a:rPr lang="fr-CA" sz="2000" i="1" dirty="0" err="1" smtClean="0"/>
              <a:t>hay</a:t>
            </a:r>
            <a:r>
              <a:rPr lang="fr-CA" sz="2000" i="1" dirty="0" smtClean="0"/>
              <a:t> </a:t>
            </a:r>
            <a:r>
              <a:rPr lang="fr-CA" sz="2000" i="1" dirty="0" err="1" smtClean="0"/>
              <a:t>camino</a:t>
            </a:r>
            <a:r>
              <a:rPr lang="fr-CA" sz="2000" i="1" dirty="0" smtClean="0"/>
              <a:t>, se </a:t>
            </a:r>
            <a:r>
              <a:rPr lang="fr-CA" sz="2000" i="1" dirty="0" err="1" smtClean="0"/>
              <a:t>hace</a:t>
            </a:r>
            <a:r>
              <a:rPr lang="fr-CA" sz="2000" i="1" dirty="0" smtClean="0"/>
              <a:t> el </a:t>
            </a:r>
            <a:r>
              <a:rPr lang="fr-CA" sz="2000" i="1" dirty="0" err="1" smtClean="0"/>
              <a:t>camino</a:t>
            </a:r>
            <a:r>
              <a:rPr lang="fr-CA" sz="2000" i="1" dirty="0" smtClean="0"/>
              <a:t> al </a:t>
            </a:r>
            <a:r>
              <a:rPr lang="fr-CA" sz="2000" i="1" dirty="0" err="1" smtClean="0"/>
              <a:t>andar</a:t>
            </a:r>
            <a:endParaRPr lang="fr-CA" sz="2000" i="1" dirty="0"/>
          </a:p>
          <a:p>
            <a:pPr marL="0" indent="0" algn="r">
              <a:buNone/>
            </a:pPr>
            <a:r>
              <a:rPr lang="fr-CA" sz="1600" dirty="0" smtClean="0"/>
              <a:t>Antonio Machado</a:t>
            </a:r>
            <a:endParaRPr lang="fr-CA" sz="1600" dirty="0"/>
          </a:p>
          <a:p>
            <a:pPr marL="0" indent="0">
              <a:buNone/>
            </a:pPr>
            <a:r>
              <a:rPr lang="fr-CA" sz="1600" i="1" dirty="0"/>
              <a:t>(Toi qui marche, il n’existe pas de chemin, le chemin se fait en marchant)</a:t>
            </a:r>
          </a:p>
          <a:p>
            <a:pPr marL="0" indent="0" algn="r">
              <a:buNone/>
            </a:pPr>
            <a:endParaRPr lang="fr-CA" sz="1600" dirty="0" smtClean="0"/>
          </a:p>
          <a:p>
            <a:pPr marL="0" indent="0">
              <a:buFont typeface="Arial" charset="0"/>
              <a:buNone/>
              <a:defRPr/>
            </a:pPr>
            <a:endParaRPr lang="fr-CA"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6" end="6"/>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7" end="7"/>
                                            </p:txEl>
                                          </p:spTgt>
                                        </p:tgtEl>
                                      </p:cBhvr>
                                    </p:animEffect>
                                  </p:childTnLst>
                                </p:cTn>
                              </p:par>
                            </p:childTnLst>
                          </p:cTn>
                        </p:par>
                        <p:par>
                          <p:cTn id="45" fill="hold">
                            <p:stCondLst>
                              <p:cond delay="1000"/>
                            </p:stCondLst>
                            <p:childTnLst>
                              <p:par>
                                <p:cTn id="46" presetID="31" presetClass="entr" presetSubtype="0"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custDataLst>
              <p:tags r:id="rId1"/>
            </p:custDataLst>
          </p:nvPr>
        </p:nvSpPr>
        <p:spPr/>
        <p:txBody>
          <a:bodyPr/>
          <a:lstStyle/>
          <a:p>
            <a:pPr eaLnBrk="1" hangingPunct="1"/>
            <a:r>
              <a:rPr lang="fr-FR" dirty="0" smtClean="0">
                <a:latin typeface="Arial" charset="0"/>
                <a:cs typeface="Arial" charset="0"/>
              </a:rPr>
              <a:t>Bref retour sur la CRISE</a:t>
            </a:r>
          </a:p>
        </p:txBody>
      </p:sp>
      <p:sp>
        <p:nvSpPr>
          <p:cNvPr id="23555" name="Espace réservé du contenu 2"/>
          <p:cNvSpPr>
            <a:spLocks noGrp="1"/>
          </p:cNvSpPr>
          <p:nvPr>
            <p:ph idx="1"/>
            <p:custDataLst>
              <p:tags r:id="rId2"/>
            </p:custDataLst>
          </p:nvPr>
        </p:nvSpPr>
        <p:spPr/>
        <p:txBody>
          <a:bodyPr/>
          <a:lstStyle/>
          <a:p>
            <a:pPr marL="0" indent="0" eaLnBrk="1" hangingPunct="1">
              <a:buFont typeface="Arial" charset="0"/>
              <a:buNone/>
            </a:pPr>
            <a:r>
              <a:rPr lang="fr-FR" b="1" dirty="0" smtClean="0">
                <a:latin typeface="Arial" charset="0"/>
                <a:cs typeface="Arial" charset="0"/>
              </a:rPr>
              <a:t>De nombreuses facettes</a:t>
            </a:r>
          </a:p>
          <a:p>
            <a:pPr lvl="1">
              <a:buFont typeface="Arial" pitchFamily="34" charset="0"/>
              <a:buChar char="-"/>
            </a:pPr>
            <a:r>
              <a:rPr lang="fr-FR" dirty="0" smtClean="0">
                <a:latin typeface="Arial" charset="0"/>
                <a:cs typeface="Arial" charset="0"/>
              </a:rPr>
              <a:t>Financière et économique		</a:t>
            </a:r>
          </a:p>
          <a:p>
            <a:pPr lvl="1">
              <a:buFont typeface="Arial" pitchFamily="34" charset="0"/>
              <a:buChar char="-"/>
            </a:pPr>
            <a:r>
              <a:rPr lang="fr-FR" dirty="0" smtClean="0">
                <a:latin typeface="Arial" charset="0"/>
                <a:cs typeface="Arial" charset="0"/>
              </a:rPr>
              <a:t>Écologique</a:t>
            </a:r>
          </a:p>
          <a:p>
            <a:pPr lvl="1">
              <a:buFont typeface="Arial" pitchFamily="34" charset="0"/>
              <a:buChar char="-"/>
            </a:pPr>
            <a:r>
              <a:rPr lang="fr-FR" dirty="0">
                <a:latin typeface="Arial" charset="0"/>
                <a:cs typeface="Arial" charset="0"/>
              </a:rPr>
              <a:t>Alimentaire</a:t>
            </a:r>
          </a:p>
          <a:p>
            <a:pPr lvl="1">
              <a:buFont typeface="Arial" pitchFamily="34" charset="0"/>
              <a:buChar char="-"/>
            </a:pPr>
            <a:r>
              <a:rPr lang="fr-FR" dirty="0" smtClean="0">
                <a:latin typeface="Arial" charset="0"/>
                <a:cs typeface="Arial" charset="0"/>
              </a:rPr>
              <a:t>Climatique</a:t>
            </a:r>
          </a:p>
          <a:p>
            <a:pPr lvl="1">
              <a:buFont typeface="Arial" pitchFamily="34" charset="0"/>
              <a:buChar char="-"/>
            </a:pPr>
            <a:r>
              <a:rPr lang="fr-FR" dirty="0" smtClean="0">
                <a:latin typeface="Arial" charset="0"/>
                <a:cs typeface="Arial" charset="0"/>
              </a:rPr>
              <a:t>Gouvernance</a:t>
            </a:r>
            <a:endParaRPr lang="fr-FR" dirty="0">
              <a:latin typeface="Arial" charset="0"/>
              <a:cs typeface="Arial" charset="0"/>
            </a:endParaRPr>
          </a:p>
          <a:p>
            <a:pPr marL="0" indent="0">
              <a:buNone/>
            </a:pPr>
            <a:endParaRPr lang="fr-FR" dirty="0" smtClean="0">
              <a:latin typeface="Arial" charset="0"/>
              <a:cs typeface="Arial" charset="0"/>
            </a:endParaRPr>
          </a:p>
        </p:txBody>
      </p:sp>
      <p:pic>
        <p:nvPicPr>
          <p:cNvPr id="2050"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364088" y="1916832"/>
            <a:ext cx="3312368" cy="294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757" y="1628800"/>
            <a:ext cx="8050915" cy="46085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555" name="Espace réservé du contenu 2"/>
          <p:cNvSpPr>
            <a:spLocks noGrp="1"/>
          </p:cNvSpPr>
          <p:nvPr>
            <p:ph idx="1"/>
            <p:custDataLst>
              <p:tags r:id="rId1"/>
            </p:custDataLst>
          </p:nvPr>
        </p:nvSpPr>
        <p:spPr>
          <a:xfrm>
            <a:off x="539552" y="2564905"/>
            <a:ext cx="7920880" cy="3816424"/>
          </a:xfrm>
        </p:spPr>
        <p:txBody>
          <a:bodyPr/>
          <a:lstStyle/>
          <a:p>
            <a:pPr marL="0" indent="0">
              <a:buNone/>
            </a:pPr>
            <a:r>
              <a:rPr lang="fr-FR" dirty="0" smtClean="0">
                <a:solidFill>
                  <a:schemeClr val="bg1"/>
                </a:solidFill>
                <a:latin typeface="Arial" charset="0"/>
                <a:cs typeface="Arial" charset="0"/>
              </a:rPr>
              <a:t>Même Davos doute du capitalisme…</a:t>
            </a:r>
          </a:p>
          <a:p>
            <a:pPr marL="0" indent="0">
              <a:buNone/>
            </a:pPr>
            <a:r>
              <a:rPr lang="fr-FR" sz="2400" dirty="0" smtClean="0">
                <a:solidFill>
                  <a:schemeClr val="bg1"/>
                </a:solidFill>
                <a:latin typeface="Arial" charset="0"/>
                <a:cs typeface="Arial" charset="0"/>
              </a:rPr>
              <a:t>Le modèle s’éteindra s’il n’est pas réformé.</a:t>
            </a:r>
          </a:p>
          <a:p>
            <a:pPr marL="0" indent="0">
              <a:buNone/>
            </a:pPr>
            <a:endParaRPr lang="fr-FR" sz="2400" dirty="0" smtClean="0">
              <a:solidFill>
                <a:schemeClr val="bg1"/>
              </a:solidFill>
              <a:latin typeface="Arial" charset="0"/>
              <a:cs typeface="Arial" charset="0"/>
            </a:endParaRPr>
          </a:p>
          <a:p>
            <a:pPr marL="0" indent="0">
              <a:buNone/>
            </a:pPr>
            <a:r>
              <a:rPr lang="fr-CA" sz="2000" dirty="0" smtClean="0">
                <a:solidFill>
                  <a:schemeClr val="bg1"/>
                </a:solidFill>
                <a:latin typeface="Arial" charset="0"/>
                <a:cs typeface="Arial" charset="0"/>
              </a:rPr>
              <a:t>«</a:t>
            </a:r>
            <a:r>
              <a:rPr lang="fr-CA" sz="2000" dirty="0">
                <a:solidFill>
                  <a:schemeClr val="bg1"/>
                </a:solidFill>
                <a:latin typeface="Arial" charset="0"/>
                <a:cs typeface="Arial" charset="0"/>
              </a:rPr>
              <a:t>Si nous n'agissons pas rapidement, quand nous nous retrouverons ici [à Davos] dans trois ou quatre ans, le type de capitalisme que beaucoup d'entre nous ont connu et que nous avons cru être la meilleure forme de capitalisme, aura </a:t>
            </a:r>
            <a:r>
              <a:rPr lang="fr-CA" sz="2000" dirty="0" smtClean="0">
                <a:solidFill>
                  <a:schemeClr val="bg1"/>
                </a:solidFill>
                <a:latin typeface="Arial" charset="0"/>
                <a:cs typeface="Arial" charset="0"/>
              </a:rPr>
              <a:t>vécu».</a:t>
            </a:r>
          </a:p>
          <a:p>
            <a:pPr marL="0" indent="0" algn="r">
              <a:buNone/>
            </a:pPr>
            <a:r>
              <a:rPr lang="fr-CA" sz="1400" dirty="0">
                <a:solidFill>
                  <a:schemeClr val="bg1"/>
                </a:solidFill>
                <a:latin typeface="Arial" charset="0"/>
                <a:cs typeface="Arial" charset="0"/>
              </a:rPr>
              <a:t>David M. </a:t>
            </a:r>
            <a:r>
              <a:rPr lang="fr-CA" sz="1400" dirty="0" err="1">
                <a:solidFill>
                  <a:schemeClr val="bg1"/>
                </a:solidFill>
                <a:latin typeface="Arial" charset="0"/>
                <a:cs typeface="Arial" charset="0"/>
              </a:rPr>
              <a:t>Rubenstein</a:t>
            </a:r>
            <a:r>
              <a:rPr lang="fr-CA" sz="1400" dirty="0">
                <a:solidFill>
                  <a:schemeClr val="bg1"/>
                </a:solidFill>
                <a:latin typeface="Arial" charset="0"/>
                <a:cs typeface="Arial" charset="0"/>
              </a:rPr>
              <a:t>, co-directeur du fonds d'investissement américain Carlyle</a:t>
            </a:r>
            <a:endParaRPr lang="fr-CA" sz="1400" dirty="0" smtClean="0">
              <a:solidFill>
                <a:schemeClr val="bg1"/>
              </a:solidFill>
              <a:latin typeface="Arial" charset="0"/>
              <a:cs typeface="Arial" charset="0"/>
            </a:endParaRPr>
          </a:p>
          <a:p>
            <a:pPr marL="0" indent="0">
              <a:buNone/>
            </a:pPr>
            <a:endParaRPr lang="fr-CA" sz="2000" dirty="0">
              <a:solidFill>
                <a:schemeClr val="bg1"/>
              </a:solidFill>
              <a:latin typeface="Arial" charset="0"/>
              <a:cs typeface="Arial" charset="0"/>
            </a:endParaRPr>
          </a:p>
          <a:p>
            <a:pPr marL="0" indent="0">
              <a:buNone/>
            </a:pPr>
            <a:r>
              <a:rPr lang="fr-FR" sz="1800" dirty="0" smtClean="0">
                <a:solidFill>
                  <a:schemeClr val="bg1"/>
                </a:solidFill>
                <a:latin typeface="Arial" charset="0"/>
                <a:cs typeface="Arial" charset="0"/>
              </a:rPr>
              <a:t>Le jeudi 26 janvier 2012</a:t>
            </a:r>
          </a:p>
        </p:txBody>
      </p:sp>
      <p:pic>
        <p:nvPicPr>
          <p:cNvPr id="1027" name="Picture 3"/>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90757" y="1700808"/>
            <a:ext cx="3019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custDataLst>
              <p:tags r:id="rId2"/>
            </p:custDataLst>
          </p:nvPr>
        </p:nvSpPr>
        <p:spPr>
          <a:xfrm>
            <a:off x="457200" y="274638"/>
            <a:ext cx="8229600" cy="1143000"/>
          </a:xfrm>
        </p:spPr>
        <p:txBody>
          <a:bodyPr/>
          <a:lstStyle/>
          <a:p>
            <a:pPr eaLnBrk="1" hangingPunct="1"/>
            <a:r>
              <a:rPr lang="fr-FR" dirty="0" smtClean="0">
                <a:latin typeface="Arial" charset="0"/>
                <a:cs typeface="Arial" charset="0"/>
              </a:rPr>
              <a:t>Bref retour sur la CRISE</a:t>
            </a:r>
          </a:p>
        </p:txBody>
      </p:sp>
    </p:spTree>
    <p:extLst>
      <p:ext uri="{BB962C8B-B14F-4D97-AF65-F5344CB8AC3E}">
        <p14:creationId xmlns:p14="http://schemas.microsoft.com/office/powerpoint/2010/main" val="106323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custDataLst>
              <p:tags r:id="rId1"/>
            </p:custDataLst>
          </p:nvPr>
        </p:nvSpPr>
        <p:spPr>
          <a:xfrm>
            <a:off x="395536" y="260648"/>
            <a:ext cx="8229600" cy="1143000"/>
          </a:xfrm>
        </p:spPr>
        <p:txBody>
          <a:bodyPr/>
          <a:lstStyle/>
          <a:p>
            <a:pPr eaLnBrk="1" hangingPunct="1"/>
            <a:r>
              <a:rPr lang="fr-FR" dirty="0" smtClean="0">
                <a:latin typeface="Arial" charset="0"/>
                <a:cs typeface="Arial" charset="0"/>
              </a:rPr>
              <a:t>Pistes pour l’entreprise coopérative</a:t>
            </a:r>
          </a:p>
        </p:txBody>
      </p:sp>
      <p:sp>
        <p:nvSpPr>
          <p:cNvPr id="23555" name="Espace réservé du contenu 2"/>
          <p:cNvSpPr>
            <a:spLocks noGrp="1"/>
          </p:cNvSpPr>
          <p:nvPr>
            <p:ph idx="1"/>
            <p:custDataLst>
              <p:tags r:id="rId2"/>
            </p:custDataLst>
          </p:nvPr>
        </p:nvSpPr>
        <p:spPr>
          <a:xfrm>
            <a:off x="539552" y="1988840"/>
            <a:ext cx="5554960" cy="3409798"/>
          </a:xfrm>
        </p:spPr>
        <p:txBody>
          <a:bodyPr/>
          <a:lstStyle/>
          <a:p>
            <a:r>
              <a:rPr lang="fr-FR" sz="2800" b="1" dirty="0" smtClean="0">
                <a:latin typeface="Arial" charset="0"/>
                <a:cs typeface="Arial" charset="0"/>
              </a:rPr>
              <a:t>Repenser la finance</a:t>
            </a:r>
          </a:p>
          <a:p>
            <a:r>
              <a:rPr lang="fr-FR" sz="2800" b="1" dirty="0" smtClean="0">
                <a:latin typeface="Arial" charset="0"/>
                <a:cs typeface="Arial" charset="0"/>
              </a:rPr>
              <a:t>Réduire les inégalités</a:t>
            </a:r>
          </a:p>
          <a:p>
            <a:r>
              <a:rPr lang="fr-FR" sz="2800" b="1" dirty="0" smtClean="0">
                <a:latin typeface="Arial" charset="0"/>
                <a:cs typeface="Arial" charset="0"/>
              </a:rPr>
              <a:t>Prendre le virage du DD</a:t>
            </a:r>
          </a:p>
          <a:p>
            <a:r>
              <a:rPr lang="fr-FR" sz="2800" b="1" dirty="0" smtClean="0">
                <a:latin typeface="Arial" charset="0"/>
                <a:cs typeface="Arial" charset="0"/>
              </a:rPr>
              <a:t>Consommer « responsable »  </a:t>
            </a:r>
            <a:endParaRPr lang="fr-FR" sz="2800" b="1" dirty="0">
              <a:latin typeface="Arial" charset="0"/>
              <a:cs typeface="Arial" charset="0"/>
            </a:endParaRPr>
          </a:p>
          <a:p>
            <a:r>
              <a:rPr lang="fr-FR" sz="2800" b="1" dirty="0" smtClean="0">
                <a:latin typeface="Arial" charset="0"/>
                <a:cs typeface="Arial" charset="0"/>
              </a:rPr>
              <a:t>Promouvoir une autre gouvernance</a:t>
            </a:r>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8144" y="2132856"/>
            <a:ext cx="2853008" cy="22063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41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539552" y="4077072"/>
            <a:ext cx="8208912" cy="21602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000" dirty="0" smtClean="0"/>
          </a:p>
          <a:p>
            <a:pPr algn="ctr"/>
            <a:endParaRPr lang="fr-CA" sz="4000" i="1" dirty="0"/>
          </a:p>
          <a:p>
            <a:pPr algn="ctr"/>
            <a:r>
              <a:rPr lang="fr-CA" sz="3200" b="1" u="sng" dirty="0" smtClean="0">
                <a:effectLst>
                  <a:outerShdw blurRad="38100" dist="38100" dir="2700000" algn="tl">
                    <a:srgbClr val="000000">
                      <a:alpha val="43137"/>
                    </a:srgbClr>
                  </a:outerShdw>
                </a:effectLst>
              </a:rPr>
              <a:t>Finance socialement responsable</a:t>
            </a:r>
          </a:p>
          <a:p>
            <a:pPr marL="457200" indent="-457200">
              <a:buFont typeface="Arial" pitchFamily="34" charset="0"/>
              <a:buChar char="•"/>
            </a:pPr>
            <a:r>
              <a:rPr lang="fr-CA" sz="2400" dirty="0" smtClean="0"/>
              <a:t>Rebrancher la finance à l’économie réelle </a:t>
            </a:r>
          </a:p>
          <a:p>
            <a:pPr marL="457200" indent="-457200">
              <a:buFont typeface="Arial" pitchFamily="34" charset="0"/>
              <a:buChar char="•"/>
            </a:pPr>
            <a:r>
              <a:rPr lang="fr-CA" sz="2400" dirty="0" smtClean="0"/>
              <a:t>Rendements raisonnables - horizon moyen-long terme</a:t>
            </a:r>
          </a:p>
          <a:p>
            <a:pPr marL="457200" indent="-457200">
              <a:buFont typeface="Arial" pitchFamily="34" charset="0"/>
              <a:buChar char="•"/>
            </a:pPr>
            <a:r>
              <a:rPr lang="fr-CA" sz="2400" dirty="0" smtClean="0"/>
              <a:t>Transparence de la gouvernance / rémunération</a:t>
            </a:r>
          </a:p>
          <a:p>
            <a:pPr marL="457200" indent="-457200">
              <a:buFont typeface="Arial" pitchFamily="34" charset="0"/>
              <a:buChar char="•"/>
            </a:pPr>
            <a:r>
              <a:rPr lang="fr-CA" sz="2400" dirty="0" smtClean="0"/>
              <a:t>ÊTRE AUDACIEUX / DONNER DU SENS À L’ARGENT</a:t>
            </a:r>
          </a:p>
          <a:p>
            <a:pPr marL="914400" lvl="1" indent="-457200">
              <a:buFont typeface="Arial" pitchFamily="34" charset="0"/>
              <a:buChar char="•"/>
            </a:pPr>
            <a:endParaRPr lang="fr-CA" sz="4000" dirty="0"/>
          </a:p>
          <a:p>
            <a:pPr algn="ctr"/>
            <a:r>
              <a:rPr lang="fr-CA" sz="4000" dirty="0" smtClean="0"/>
              <a:t> </a:t>
            </a:r>
            <a:endParaRPr lang="fr-CA" sz="4000" dirty="0"/>
          </a:p>
        </p:txBody>
      </p:sp>
      <p:sp>
        <p:nvSpPr>
          <p:cNvPr id="23554" name="Titre 1"/>
          <p:cNvSpPr>
            <a:spLocks noGrp="1"/>
          </p:cNvSpPr>
          <p:nvPr>
            <p:ph type="title"/>
            <p:custDataLst>
              <p:tags r:id="rId2"/>
            </p:custDataLst>
          </p:nvPr>
        </p:nvSpPr>
        <p:spPr/>
        <p:txBody>
          <a:bodyPr/>
          <a:lstStyle/>
          <a:p>
            <a:pPr eaLnBrk="1" hangingPunct="1"/>
            <a:r>
              <a:rPr lang="fr-FR" dirty="0" smtClean="0">
                <a:latin typeface="Arial" charset="0"/>
                <a:cs typeface="Arial" charset="0"/>
              </a:rPr>
              <a:t>Repenser la finance</a:t>
            </a:r>
          </a:p>
        </p:txBody>
      </p:sp>
      <p:sp>
        <p:nvSpPr>
          <p:cNvPr id="23555" name="Espace réservé du contenu 2"/>
          <p:cNvSpPr>
            <a:spLocks noGrp="1"/>
          </p:cNvSpPr>
          <p:nvPr>
            <p:ph idx="1"/>
            <p:custDataLst>
              <p:tags r:id="rId3"/>
            </p:custDataLst>
          </p:nvPr>
        </p:nvSpPr>
        <p:spPr>
          <a:xfrm>
            <a:off x="511388" y="1675386"/>
            <a:ext cx="5716796" cy="2188840"/>
          </a:xfrm>
        </p:spPr>
        <p:txBody>
          <a:bodyPr/>
          <a:lstStyle/>
          <a:p>
            <a:r>
              <a:rPr lang="fr-FR" sz="2800" dirty="0" err="1" smtClean="0">
                <a:latin typeface="Arial" charset="0"/>
                <a:cs typeface="Arial" charset="0"/>
              </a:rPr>
              <a:t>Re</a:t>
            </a:r>
            <a:r>
              <a:rPr lang="fr-FR" sz="2800" dirty="0" smtClean="0">
                <a:latin typeface="Arial" charset="0"/>
                <a:cs typeface="Arial" charset="0"/>
              </a:rPr>
              <a:t>-réguler secteur financier!</a:t>
            </a:r>
          </a:p>
          <a:p>
            <a:r>
              <a:rPr lang="fr-FR" sz="2800" dirty="0" smtClean="0">
                <a:latin typeface="Arial" charset="0"/>
                <a:cs typeface="Arial" charset="0"/>
              </a:rPr>
              <a:t>Mettre fin aux pressions pour du rendement à court terme</a:t>
            </a:r>
            <a:endParaRPr lang="fr-FR" dirty="0">
              <a:latin typeface="Arial" charset="0"/>
              <a:cs typeface="Arial" charset="0"/>
            </a:endParaRPr>
          </a:p>
          <a:p>
            <a:r>
              <a:rPr lang="fr-FR" sz="2800" dirty="0" smtClean="0">
                <a:latin typeface="Arial" charset="0"/>
                <a:cs typeface="Arial" charset="0"/>
              </a:rPr>
              <a:t>Revenir rôle intermédiation</a:t>
            </a:r>
            <a:endParaRPr lang="fr-FR" sz="2800" dirty="0">
              <a:latin typeface="Arial" charset="0"/>
              <a:cs typeface="Arial" charset="0"/>
            </a:endParaRPr>
          </a:p>
          <a:p>
            <a:pPr marL="0" indent="0">
              <a:buNone/>
            </a:pPr>
            <a:endParaRPr lang="fr-FR" dirty="0" smtClean="0">
              <a:latin typeface="Arial" charset="0"/>
              <a:cs typeface="Arial" charset="0"/>
            </a:endParaRPr>
          </a:p>
        </p:txBody>
      </p:sp>
      <p:pic>
        <p:nvPicPr>
          <p:cNvPr id="205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594993" y="1769981"/>
            <a:ext cx="3264906" cy="211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46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par>
                                <p:cTn id="10" presetID="55"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strVal val="#ppt_w*0.70"/>
                                          </p:val>
                                        </p:tav>
                                        <p:tav tm="100000">
                                          <p:val>
                                            <p:strVal val="#ppt_w"/>
                                          </p:val>
                                        </p:tav>
                                      </p:tavLst>
                                    </p:anim>
                                    <p:anim calcmode="lin" valueType="num">
                                      <p:cBhvr>
                                        <p:cTn id="13" dur="1000" fill="hold"/>
                                        <p:tgtEl>
                                          <p:spTgt spid="2050"/>
                                        </p:tgtEl>
                                        <p:attrNameLst>
                                          <p:attrName>ppt_h</p:attrName>
                                        </p:attrNameLst>
                                      </p:cBhvr>
                                      <p:tavLst>
                                        <p:tav tm="0">
                                          <p:val>
                                            <p:strVal val="#ppt_h"/>
                                          </p:val>
                                        </p:tav>
                                        <p:tav tm="100000">
                                          <p:val>
                                            <p:strVal val="#ppt_h"/>
                                          </p:val>
                                        </p:tav>
                                      </p:tavLst>
                                    </p:anim>
                                    <p:animEffect transition="in" filter="fade">
                                      <p:cBhvr>
                                        <p:cTn id="14" dur="1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anim calcmode="lin" valueType="num">
                                      <p:cBhvr>
                                        <p:cTn id="19" dur="1000" fill="hold"/>
                                        <p:tgtEl>
                                          <p:spTgt spid="2">
                                            <p:bg/>
                                          </p:spTgt>
                                        </p:tgtEl>
                                        <p:attrNameLst>
                                          <p:attrName>ppt_w</p:attrName>
                                        </p:attrNameLst>
                                      </p:cBhvr>
                                      <p:tavLst>
                                        <p:tav tm="0">
                                          <p:val>
                                            <p:strVal val="#ppt_w*0.70"/>
                                          </p:val>
                                        </p:tav>
                                        <p:tav tm="100000">
                                          <p:val>
                                            <p:strVal val="#ppt_w"/>
                                          </p:val>
                                        </p:tav>
                                      </p:tavLst>
                                    </p:anim>
                                    <p:anim calcmode="lin" valueType="num">
                                      <p:cBhvr>
                                        <p:cTn id="20" dur="1000" fill="hold"/>
                                        <p:tgtEl>
                                          <p:spTgt spid="2">
                                            <p:bg/>
                                          </p:spTgt>
                                        </p:tgtEl>
                                        <p:attrNameLst>
                                          <p:attrName>ppt_h</p:attrName>
                                        </p:attrNameLst>
                                      </p:cBhvr>
                                      <p:tavLst>
                                        <p:tav tm="0">
                                          <p:val>
                                            <p:strVal val="#ppt_h"/>
                                          </p:val>
                                        </p:tav>
                                        <p:tav tm="100000">
                                          <p:val>
                                            <p:strVal val="#ppt_h"/>
                                          </p:val>
                                        </p:tav>
                                      </p:tavLst>
                                    </p:anim>
                                    <p:animEffect transition="in" filter="fade">
                                      <p:cBhvr>
                                        <p:cTn id="21" dur="1000"/>
                                        <p:tgtEl>
                                          <p:spTgt spid="2">
                                            <p:bg/>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2" end="2"/>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rgbClr val="969696"/>
                                      </p:to>
                                    </p:animClr>
                                  </p:sub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p:cTn id="36"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rgbClr val="969696"/>
                                      </p:to>
                                    </p:animClr>
                                  </p:sub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p:cTn id="43"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rgbClr val="969696"/>
                                      </p:to>
                                    </p:animClr>
                                  </p:sub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 calcmode="lin" valueType="num">
                                      <p:cBhvr>
                                        <p:cTn id="50"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51"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2"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235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457201" y="1600201"/>
            <a:ext cx="5410943" cy="2116832"/>
          </a:xfrm>
        </p:spPr>
        <p:txBody>
          <a:bodyPr/>
          <a:lstStyle/>
          <a:p>
            <a:r>
              <a:rPr lang="fr-FR" sz="2800" dirty="0" smtClean="0">
                <a:latin typeface="Arial" charset="0"/>
                <a:cs typeface="Arial" charset="0"/>
              </a:rPr>
              <a:t>Le + grand risque des démocraties</a:t>
            </a:r>
          </a:p>
          <a:p>
            <a:r>
              <a:rPr lang="fr-FR" sz="2800" dirty="0" smtClean="0">
                <a:latin typeface="Arial" charset="0"/>
                <a:cs typeface="Arial" charset="0"/>
              </a:rPr>
              <a:t>Redistribuer la richesse</a:t>
            </a:r>
          </a:p>
          <a:p>
            <a:r>
              <a:rPr lang="fr-FR" sz="2800" dirty="0">
                <a:latin typeface="Arial" charset="0"/>
                <a:cs typeface="Arial" charset="0"/>
              </a:rPr>
              <a:t>É</a:t>
            </a:r>
            <a:r>
              <a:rPr lang="fr-FR" sz="2800" dirty="0" smtClean="0">
                <a:latin typeface="Arial" charset="0"/>
                <a:cs typeface="Arial" charset="0"/>
              </a:rPr>
              <a:t>ducation et formation accessible</a:t>
            </a:r>
          </a:p>
          <a:p>
            <a:pPr lvl="1"/>
            <a:endParaRPr lang="fr-FR" dirty="0" smtClean="0">
              <a:latin typeface="Arial" charset="0"/>
              <a:cs typeface="Arial" charset="0"/>
            </a:endParaRPr>
          </a:p>
          <a:p>
            <a:pPr marL="0" indent="0" eaLnBrk="1" hangingPunct="1">
              <a:buFont typeface="Arial" charset="0"/>
              <a:buNone/>
            </a:pPr>
            <a:endParaRPr lang="fr-FR" dirty="0">
              <a:latin typeface="Arial" charset="0"/>
              <a:cs typeface="Arial" charset="0"/>
            </a:endParaRPr>
          </a:p>
          <a:p>
            <a:pPr marL="0" indent="0" eaLnBrk="1" hangingPunct="1">
              <a:buFont typeface="Arial" charset="0"/>
              <a:buNone/>
            </a:pPr>
            <a:endParaRPr lang="fr-FR" dirty="0" smtClean="0">
              <a:latin typeface="Arial" charset="0"/>
              <a:cs typeface="Arial" charset="0"/>
            </a:endParaRPr>
          </a:p>
          <a:p>
            <a:endParaRPr lang="fr-FR" dirty="0">
              <a:latin typeface="Arial" charset="0"/>
              <a:cs typeface="Arial" charset="0"/>
            </a:endParaRPr>
          </a:p>
          <a:p>
            <a:pPr marL="0" indent="0">
              <a:buNone/>
            </a:pPr>
            <a:endParaRPr lang="fr-FR" dirty="0" smtClean="0">
              <a:latin typeface="Arial" charset="0"/>
              <a:cs typeface="Arial" charset="0"/>
            </a:endParaRPr>
          </a:p>
        </p:txBody>
      </p:sp>
      <p:sp>
        <p:nvSpPr>
          <p:cNvPr id="2" name="Rectangle 1"/>
          <p:cNvSpPr/>
          <p:nvPr>
            <p:custDataLst>
              <p:tags r:id="rId2"/>
            </p:custDataLst>
          </p:nvPr>
        </p:nvSpPr>
        <p:spPr>
          <a:xfrm>
            <a:off x="489073" y="4221088"/>
            <a:ext cx="8208912" cy="1800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000" dirty="0" smtClean="0"/>
          </a:p>
          <a:p>
            <a:pPr algn="ctr"/>
            <a:endParaRPr lang="fr-CA" sz="4000" i="1" dirty="0" smtClean="0"/>
          </a:p>
          <a:p>
            <a:pPr algn="ctr"/>
            <a:r>
              <a:rPr lang="fr-CA" sz="3200" b="1" u="sng" dirty="0" err="1" smtClean="0">
                <a:effectLst>
                  <a:outerShdw blurRad="38100" dist="38100" dir="2700000" algn="tl">
                    <a:srgbClr val="000000">
                      <a:alpha val="43137"/>
                    </a:srgbClr>
                  </a:outerShdw>
                </a:effectLst>
              </a:rPr>
              <a:t>Ré-inventer</a:t>
            </a:r>
            <a:r>
              <a:rPr lang="fr-CA" sz="3200" b="1" u="sng" dirty="0" smtClean="0">
                <a:effectLst>
                  <a:outerShdw blurRad="38100" dist="38100" dir="2700000" algn="tl">
                    <a:srgbClr val="000000">
                      <a:alpha val="43137"/>
                    </a:srgbClr>
                  </a:outerShdw>
                </a:effectLst>
              </a:rPr>
              <a:t> l’État-providence</a:t>
            </a:r>
            <a:endParaRPr lang="fr-CA" sz="3200" u="sng" dirty="0" smtClean="0"/>
          </a:p>
          <a:p>
            <a:pPr marL="457200" indent="-457200">
              <a:buFont typeface="Arial" pitchFamily="34" charset="0"/>
              <a:buChar char="•"/>
            </a:pPr>
            <a:r>
              <a:rPr lang="fr-CA" sz="2400" dirty="0"/>
              <a:t>A</a:t>
            </a:r>
            <a:r>
              <a:rPr lang="fr-CA" sz="2400" dirty="0" smtClean="0"/>
              <a:t>ction sociale et collective / communautaire</a:t>
            </a:r>
          </a:p>
          <a:p>
            <a:pPr marL="457200" indent="-457200">
              <a:buFont typeface="Arial" pitchFamily="34" charset="0"/>
              <a:buChar char="•"/>
            </a:pPr>
            <a:r>
              <a:rPr lang="fr-CA" sz="2400" dirty="0" smtClean="0"/>
              <a:t>Principes et valeurs coopératives</a:t>
            </a:r>
          </a:p>
          <a:p>
            <a:pPr marL="457200" indent="-457200">
              <a:buFont typeface="Arial" pitchFamily="34" charset="0"/>
              <a:buChar char="•"/>
            </a:pPr>
            <a:r>
              <a:rPr lang="fr-CA" sz="2400" dirty="0" smtClean="0"/>
              <a:t>Retrouver l’équilibre entre « liberté - égalité - fraternité »</a:t>
            </a:r>
          </a:p>
          <a:p>
            <a:pPr marL="914400" lvl="1" indent="-457200">
              <a:buFont typeface="Arial" pitchFamily="34" charset="0"/>
              <a:buChar char="•"/>
            </a:pPr>
            <a:endParaRPr lang="fr-CA" sz="4000" dirty="0"/>
          </a:p>
          <a:p>
            <a:pPr algn="ctr"/>
            <a:r>
              <a:rPr lang="fr-CA" sz="4000" dirty="0" smtClean="0"/>
              <a:t> </a:t>
            </a:r>
            <a:endParaRPr lang="fr-CA" sz="4000" dirty="0"/>
          </a:p>
        </p:txBody>
      </p:sp>
      <p:pic>
        <p:nvPicPr>
          <p:cNvPr id="3075" name="Picture 3"/>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b="11598"/>
          <a:stretch/>
        </p:blipFill>
        <p:spPr bwMode="auto">
          <a:xfrm>
            <a:off x="5364088" y="1484784"/>
            <a:ext cx="3462437" cy="245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re 1"/>
          <p:cNvSpPr>
            <a:spLocks noGrp="1"/>
          </p:cNvSpPr>
          <p:nvPr>
            <p:ph type="title"/>
            <p:custDataLst>
              <p:tags r:id="rId4"/>
            </p:custDataLst>
          </p:nvPr>
        </p:nvSpPr>
        <p:spPr>
          <a:xfrm>
            <a:off x="457200" y="274638"/>
            <a:ext cx="8229600" cy="1143000"/>
          </a:xfrm>
        </p:spPr>
        <p:txBody>
          <a:bodyPr/>
          <a:lstStyle/>
          <a:p>
            <a:pPr eaLnBrk="1" hangingPunct="1"/>
            <a:r>
              <a:rPr lang="fr-FR" dirty="0" smtClean="0">
                <a:latin typeface="Arial" charset="0"/>
                <a:cs typeface="Arial" charset="0"/>
              </a:rPr>
              <a:t>Réduction des inégalités</a:t>
            </a:r>
          </a:p>
        </p:txBody>
      </p:sp>
    </p:spTree>
    <p:extLst>
      <p:ext uri="{BB962C8B-B14F-4D97-AF65-F5344CB8AC3E}">
        <p14:creationId xmlns:p14="http://schemas.microsoft.com/office/powerpoint/2010/main" val="22370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par>
                                <p:cTn id="10" presetID="55"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1000" fill="hold"/>
                                        <p:tgtEl>
                                          <p:spTgt spid="3075"/>
                                        </p:tgtEl>
                                        <p:attrNameLst>
                                          <p:attrName>ppt_w</p:attrName>
                                        </p:attrNameLst>
                                      </p:cBhvr>
                                      <p:tavLst>
                                        <p:tav tm="0">
                                          <p:val>
                                            <p:strVal val="#ppt_w*0.70"/>
                                          </p:val>
                                        </p:tav>
                                        <p:tav tm="100000">
                                          <p:val>
                                            <p:strVal val="#ppt_w"/>
                                          </p:val>
                                        </p:tav>
                                      </p:tavLst>
                                    </p:anim>
                                    <p:anim calcmode="lin" valueType="num">
                                      <p:cBhvr>
                                        <p:cTn id="13" dur="1000" fill="hold"/>
                                        <p:tgtEl>
                                          <p:spTgt spid="3075"/>
                                        </p:tgtEl>
                                        <p:attrNameLst>
                                          <p:attrName>ppt_h</p:attrName>
                                        </p:attrNameLst>
                                      </p:cBhvr>
                                      <p:tavLst>
                                        <p:tav tm="0">
                                          <p:val>
                                            <p:strVal val="#ppt_h"/>
                                          </p:val>
                                        </p:tav>
                                        <p:tav tm="100000">
                                          <p:val>
                                            <p:strVal val="#ppt_h"/>
                                          </p:val>
                                        </p:tav>
                                      </p:tavLst>
                                    </p:anim>
                                    <p:animEffect transition="in" filter="fade">
                                      <p:cBhvr>
                                        <p:cTn id="14" dur="1000"/>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anim calcmode="lin" valueType="num">
                                      <p:cBhvr>
                                        <p:cTn id="19" dur="1000" fill="hold"/>
                                        <p:tgtEl>
                                          <p:spTgt spid="2">
                                            <p:bg/>
                                          </p:spTgt>
                                        </p:tgtEl>
                                        <p:attrNameLst>
                                          <p:attrName>ppt_w</p:attrName>
                                        </p:attrNameLst>
                                      </p:cBhvr>
                                      <p:tavLst>
                                        <p:tav tm="0">
                                          <p:val>
                                            <p:strVal val="#ppt_w*0.70"/>
                                          </p:val>
                                        </p:tav>
                                        <p:tav tm="100000">
                                          <p:val>
                                            <p:strVal val="#ppt_w"/>
                                          </p:val>
                                        </p:tav>
                                      </p:tavLst>
                                    </p:anim>
                                    <p:anim calcmode="lin" valueType="num">
                                      <p:cBhvr>
                                        <p:cTn id="20" dur="1000" fill="hold"/>
                                        <p:tgtEl>
                                          <p:spTgt spid="2">
                                            <p:bg/>
                                          </p:spTgt>
                                        </p:tgtEl>
                                        <p:attrNameLst>
                                          <p:attrName>ppt_h</p:attrName>
                                        </p:attrNameLst>
                                      </p:cBhvr>
                                      <p:tavLst>
                                        <p:tav tm="0">
                                          <p:val>
                                            <p:strVal val="#ppt_h"/>
                                          </p:val>
                                        </p:tav>
                                        <p:tav tm="100000">
                                          <p:val>
                                            <p:strVal val="#ppt_h"/>
                                          </p:val>
                                        </p:tav>
                                      </p:tavLst>
                                    </p:anim>
                                    <p:animEffect transition="in" filter="fade">
                                      <p:cBhvr>
                                        <p:cTn id="21" dur="1000"/>
                                        <p:tgtEl>
                                          <p:spTgt spid="2">
                                            <p:bg/>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2" end="2"/>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rgbClr val="969696"/>
                                      </p:to>
                                    </p:animClr>
                                  </p:sub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p:cTn id="36"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rgbClr val="969696"/>
                                      </p:to>
                                    </p:animClr>
                                  </p:sub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p:cTn id="43"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532830" y="1434480"/>
            <a:ext cx="5400600" cy="1900807"/>
          </a:xfrm>
        </p:spPr>
        <p:txBody>
          <a:bodyPr/>
          <a:lstStyle/>
          <a:p>
            <a:r>
              <a:rPr lang="fr-FR" dirty="0" smtClean="0">
                <a:latin typeface="Arial" charset="0"/>
                <a:cs typeface="Arial" charset="0"/>
              </a:rPr>
              <a:t>Repenser la croissance</a:t>
            </a:r>
          </a:p>
          <a:p>
            <a:pPr lvl="1"/>
            <a:r>
              <a:rPr lang="fr-FR" dirty="0" smtClean="0">
                <a:latin typeface="Arial" charset="0"/>
                <a:cs typeface="Arial" charset="0"/>
              </a:rPr>
              <a:t>Non à l’économie « brune »</a:t>
            </a:r>
          </a:p>
          <a:p>
            <a:pPr lvl="1"/>
            <a:r>
              <a:rPr lang="fr-FR" dirty="0" smtClean="0">
                <a:latin typeface="Arial" charset="0"/>
                <a:cs typeface="Arial" charset="0"/>
              </a:rPr>
              <a:t>Oui à l’</a:t>
            </a:r>
            <a:r>
              <a:rPr lang="fr-FR" dirty="0">
                <a:latin typeface="Arial" charset="0"/>
                <a:cs typeface="Arial" charset="0"/>
              </a:rPr>
              <a:t>é</a:t>
            </a:r>
            <a:r>
              <a:rPr lang="fr-FR" dirty="0" smtClean="0">
                <a:latin typeface="Arial" charset="0"/>
                <a:cs typeface="Arial" charset="0"/>
              </a:rPr>
              <a:t>conomie « verte »</a:t>
            </a:r>
          </a:p>
          <a:p>
            <a:pPr lvl="1"/>
            <a:endParaRPr lang="fr-FR" dirty="0">
              <a:latin typeface="Arial" charset="0"/>
              <a:cs typeface="Arial" charset="0"/>
            </a:endParaRPr>
          </a:p>
          <a:p>
            <a:pPr marL="0" indent="0">
              <a:buNone/>
            </a:pPr>
            <a:endParaRPr lang="fr-FR" dirty="0" smtClean="0">
              <a:latin typeface="Arial" charset="0"/>
              <a:cs typeface="Arial" charset="0"/>
            </a:endParaRPr>
          </a:p>
          <a:p>
            <a:pPr marL="0" indent="0">
              <a:buNone/>
            </a:pPr>
            <a:endParaRPr lang="fr-FR" dirty="0">
              <a:latin typeface="Arial" charset="0"/>
              <a:cs typeface="Arial" charset="0"/>
            </a:endParaRPr>
          </a:p>
          <a:p>
            <a:pPr marL="0" indent="0">
              <a:buNone/>
            </a:pPr>
            <a:endParaRPr lang="fr-FR" dirty="0" smtClean="0">
              <a:latin typeface="Arial" charset="0"/>
              <a:cs typeface="Arial" charset="0"/>
            </a:endParaRPr>
          </a:p>
          <a:p>
            <a:pPr marL="0" indent="0">
              <a:buNone/>
            </a:pPr>
            <a:endParaRPr lang="fr-FR" dirty="0">
              <a:latin typeface="Arial" charset="0"/>
              <a:cs typeface="Arial" charset="0"/>
            </a:endParaRPr>
          </a:p>
          <a:p>
            <a:pPr marL="0" indent="0">
              <a:buNone/>
            </a:pPr>
            <a:endParaRPr lang="fr-FR" dirty="0" smtClean="0">
              <a:latin typeface="Arial" charset="0"/>
              <a:cs typeface="Arial" charset="0"/>
            </a:endParaRPr>
          </a:p>
        </p:txBody>
      </p:sp>
      <p:sp>
        <p:nvSpPr>
          <p:cNvPr id="2" name="Rectangle 1"/>
          <p:cNvSpPr/>
          <p:nvPr>
            <p:custDataLst>
              <p:tags r:id="rId2"/>
            </p:custDataLst>
          </p:nvPr>
        </p:nvSpPr>
        <p:spPr>
          <a:xfrm>
            <a:off x="539552" y="3501008"/>
            <a:ext cx="8208912" cy="24482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200" u="sng" dirty="0" smtClean="0"/>
          </a:p>
          <a:p>
            <a:pPr algn="ctr"/>
            <a:endParaRPr lang="fr-CA" sz="3200" u="sng" dirty="0" smtClean="0"/>
          </a:p>
          <a:p>
            <a:pPr algn="ctr"/>
            <a:endParaRPr lang="fr-CA" sz="3200" u="sng" dirty="0" smtClean="0"/>
          </a:p>
          <a:p>
            <a:pPr algn="ctr"/>
            <a:r>
              <a:rPr lang="fr-CA" sz="3200" b="1" u="sng" dirty="0" smtClean="0">
                <a:effectLst>
                  <a:outerShdw blurRad="38100" dist="38100" dir="2700000" algn="tl">
                    <a:srgbClr val="000000">
                      <a:alpha val="43137"/>
                    </a:srgbClr>
                  </a:outerShdw>
                </a:effectLst>
              </a:rPr>
              <a:t>Économie coopérative et DD </a:t>
            </a:r>
          </a:p>
          <a:p>
            <a:pPr marL="457200" indent="-457200">
              <a:buFont typeface="Arial" pitchFamily="34" charset="0"/>
              <a:buChar char="•"/>
            </a:pPr>
            <a:r>
              <a:rPr lang="fr-CA" sz="2400" dirty="0" smtClean="0"/>
              <a:t>Pionnier : commerce </a:t>
            </a:r>
            <a:r>
              <a:rPr lang="fr-CA" sz="2400" dirty="0"/>
              <a:t>équitable, agriculture biologique, énergies </a:t>
            </a:r>
            <a:r>
              <a:rPr lang="fr-CA" sz="2400" dirty="0" smtClean="0"/>
              <a:t>renouvelables, «transports doux», </a:t>
            </a:r>
            <a:r>
              <a:rPr lang="fr-CA" sz="2400" dirty="0"/>
              <a:t>recyclage, tourisme solidaire, logiciels libres, etc</a:t>
            </a:r>
            <a:r>
              <a:rPr lang="fr-CA" sz="2400" dirty="0" smtClean="0"/>
              <a:t>.</a:t>
            </a:r>
          </a:p>
          <a:p>
            <a:endParaRPr lang="fr-CA" sz="2400" dirty="0" smtClean="0"/>
          </a:p>
          <a:p>
            <a:pPr marL="457200" indent="-457200">
              <a:buFont typeface="Arial" pitchFamily="34" charset="0"/>
              <a:buChar char="•"/>
            </a:pPr>
            <a:r>
              <a:rPr lang="fr-CA" sz="2400" dirty="0" smtClean="0"/>
              <a:t>Mais où est «Charlie» du DD; </a:t>
            </a:r>
            <a:r>
              <a:rPr lang="fr-CA" sz="2400" u="sng" dirty="0" smtClean="0"/>
              <a:t>où est l’environnement</a:t>
            </a:r>
            <a:r>
              <a:rPr lang="fr-CA" sz="2400" dirty="0" smtClean="0"/>
              <a:t>?</a:t>
            </a:r>
          </a:p>
          <a:p>
            <a:pPr marL="457200" indent="-457200">
              <a:buFont typeface="Arial" pitchFamily="34" charset="0"/>
              <a:buChar char="•"/>
            </a:pPr>
            <a:endParaRPr lang="fr-CA" sz="2400" dirty="0" smtClean="0"/>
          </a:p>
          <a:p>
            <a:pPr marL="914400" lvl="1" indent="-457200">
              <a:buFont typeface="Arial" pitchFamily="34" charset="0"/>
              <a:buChar char="•"/>
            </a:pPr>
            <a:endParaRPr lang="fr-CA" sz="4000" dirty="0"/>
          </a:p>
          <a:p>
            <a:pPr algn="ctr"/>
            <a:r>
              <a:rPr lang="fr-CA" sz="4000" dirty="0" smtClean="0"/>
              <a:t> </a:t>
            </a:r>
            <a:endParaRPr lang="fr-CA" sz="4000" dirty="0"/>
          </a:p>
        </p:txBody>
      </p:sp>
      <p:pic>
        <p:nvPicPr>
          <p:cNvPr id="4099" name="Picture 3"/>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702376" y="1268760"/>
            <a:ext cx="304608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custDataLst>
              <p:tags r:id="rId4"/>
            </p:custDataLst>
          </p:nvPr>
        </p:nvSpPr>
        <p:spPr>
          <a:xfrm>
            <a:off x="457200" y="274638"/>
            <a:ext cx="8229600" cy="1143000"/>
          </a:xfrm>
        </p:spPr>
        <p:txBody>
          <a:bodyPr/>
          <a:lstStyle/>
          <a:p>
            <a:pPr eaLnBrk="1" hangingPunct="1"/>
            <a:r>
              <a:rPr lang="fr-FR" dirty="0" smtClean="0">
                <a:latin typeface="Arial" charset="0"/>
                <a:cs typeface="Arial" charset="0"/>
              </a:rPr>
              <a:t>Prendre le virage du DD</a:t>
            </a:r>
          </a:p>
        </p:txBody>
      </p:sp>
    </p:spTree>
    <p:extLst>
      <p:ext uri="{BB962C8B-B14F-4D97-AF65-F5344CB8AC3E}">
        <p14:creationId xmlns:p14="http://schemas.microsoft.com/office/powerpoint/2010/main" val="24614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par>
                                <p:cTn id="10" presetID="55"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strVal val="#ppt_w*0.70"/>
                                          </p:val>
                                        </p:tav>
                                        <p:tav tm="100000">
                                          <p:val>
                                            <p:strVal val="#ppt_w"/>
                                          </p:val>
                                        </p:tav>
                                      </p:tavLst>
                                    </p:anim>
                                    <p:anim calcmode="lin" valueType="num">
                                      <p:cBhvr>
                                        <p:cTn id="13" dur="1000" fill="hold"/>
                                        <p:tgtEl>
                                          <p:spTgt spid="4099"/>
                                        </p:tgtEl>
                                        <p:attrNameLst>
                                          <p:attrName>ppt_h</p:attrName>
                                        </p:attrNameLst>
                                      </p:cBhvr>
                                      <p:tavLst>
                                        <p:tav tm="0">
                                          <p:val>
                                            <p:strVal val="#ppt_h"/>
                                          </p:val>
                                        </p:tav>
                                        <p:tav tm="100000">
                                          <p:val>
                                            <p:strVal val="#ppt_h"/>
                                          </p:val>
                                        </p:tav>
                                      </p:tavLst>
                                    </p:anim>
                                    <p:animEffect transition="in" filter="fade">
                                      <p:cBhvr>
                                        <p:cTn id="14" dur="1000"/>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anim calcmode="lin" valueType="num">
                                      <p:cBhvr>
                                        <p:cTn id="19" dur="1000" fill="hold"/>
                                        <p:tgtEl>
                                          <p:spTgt spid="2">
                                            <p:bg/>
                                          </p:spTgt>
                                        </p:tgtEl>
                                        <p:attrNameLst>
                                          <p:attrName>ppt_w</p:attrName>
                                        </p:attrNameLst>
                                      </p:cBhvr>
                                      <p:tavLst>
                                        <p:tav tm="0">
                                          <p:val>
                                            <p:strVal val="#ppt_w*0.70"/>
                                          </p:val>
                                        </p:tav>
                                        <p:tav tm="100000">
                                          <p:val>
                                            <p:strVal val="#ppt_w"/>
                                          </p:val>
                                        </p:tav>
                                      </p:tavLst>
                                    </p:anim>
                                    <p:anim calcmode="lin" valueType="num">
                                      <p:cBhvr>
                                        <p:cTn id="20" dur="1000" fill="hold"/>
                                        <p:tgtEl>
                                          <p:spTgt spid="2">
                                            <p:bg/>
                                          </p:spTgt>
                                        </p:tgtEl>
                                        <p:attrNameLst>
                                          <p:attrName>ppt_h</p:attrName>
                                        </p:attrNameLst>
                                      </p:cBhvr>
                                      <p:tavLst>
                                        <p:tav tm="0">
                                          <p:val>
                                            <p:strVal val="#ppt_h"/>
                                          </p:val>
                                        </p:tav>
                                        <p:tav tm="100000">
                                          <p:val>
                                            <p:strVal val="#ppt_h"/>
                                          </p:val>
                                        </p:tav>
                                      </p:tavLst>
                                    </p:anim>
                                    <p:animEffect transition="in" filter="fade">
                                      <p:cBhvr>
                                        <p:cTn id="21" dur="1000"/>
                                        <p:tgtEl>
                                          <p:spTgt spid="2">
                                            <p:bg/>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rgbClr val="969696"/>
                                      </p:to>
                                    </p:animClr>
                                  </p:sub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p:cTn id="36"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7"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8"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custDataLst>
              <p:tags r:id="rId1"/>
            </p:custDataLst>
          </p:nvPr>
        </p:nvSpPr>
        <p:spPr>
          <a:xfrm>
            <a:off x="495418" y="1849060"/>
            <a:ext cx="6491064" cy="1647712"/>
          </a:xfrm>
        </p:spPr>
        <p:txBody>
          <a:bodyPr/>
          <a:lstStyle/>
          <a:p>
            <a:r>
              <a:rPr lang="fr-FR" sz="2800" dirty="0" smtClean="0">
                <a:latin typeface="Arial" charset="0"/>
                <a:cs typeface="Arial" charset="0"/>
              </a:rPr>
              <a:t>Passer du PARAÎTRE au </a:t>
            </a:r>
            <a:r>
              <a:rPr lang="fr-FR" sz="2800" i="1" dirty="0" smtClean="0">
                <a:latin typeface="Arial" charset="0"/>
                <a:cs typeface="Arial" charset="0"/>
              </a:rPr>
              <a:t>PAR-ÊTRE</a:t>
            </a:r>
          </a:p>
          <a:p>
            <a:r>
              <a:rPr lang="fr-FR" sz="2800" dirty="0" smtClean="0">
                <a:latin typeface="Arial" charset="0"/>
                <a:cs typeface="Arial" charset="0"/>
              </a:rPr>
              <a:t>« Le + grand défi que l’humanité ait jamais eu à relever » (T. Jackson)</a:t>
            </a:r>
            <a:endParaRPr lang="fr-FR" dirty="0">
              <a:latin typeface="Arial" charset="0"/>
              <a:cs typeface="Arial" charset="0"/>
            </a:endParaRPr>
          </a:p>
          <a:p>
            <a:pPr marL="0" indent="0">
              <a:buNone/>
            </a:pPr>
            <a:endParaRPr lang="fr-FR" dirty="0" smtClean="0">
              <a:latin typeface="Arial" charset="0"/>
              <a:cs typeface="Arial" charset="0"/>
            </a:endParaRPr>
          </a:p>
        </p:txBody>
      </p:sp>
      <p:sp>
        <p:nvSpPr>
          <p:cNvPr id="2" name="Rectangle 1"/>
          <p:cNvSpPr/>
          <p:nvPr>
            <p:custDataLst>
              <p:tags r:id="rId2"/>
            </p:custDataLst>
          </p:nvPr>
        </p:nvSpPr>
        <p:spPr>
          <a:xfrm>
            <a:off x="467544" y="4221088"/>
            <a:ext cx="8208912" cy="19442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u="sng" dirty="0" smtClean="0">
                <a:effectLst>
                  <a:outerShdw blurRad="38100" dist="38100" dir="2700000" algn="tl">
                    <a:srgbClr val="000000">
                      <a:alpha val="43137"/>
                    </a:srgbClr>
                  </a:outerShdw>
                </a:effectLst>
              </a:rPr>
              <a:t>Repenser notre lien au matériel</a:t>
            </a:r>
            <a:r>
              <a:rPr lang="fr-CA" sz="2400" dirty="0" smtClean="0"/>
              <a:t> </a:t>
            </a:r>
          </a:p>
          <a:p>
            <a:pPr marL="457200" indent="-457200">
              <a:buFont typeface="Arial" pitchFamily="34" charset="0"/>
              <a:buChar char="•"/>
            </a:pPr>
            <a:r>
              <a:rPr lang="fr-CA" sz="2400" dirty="0" smtClean="0"/>
              <a:t>Intervenir sur registres social, psychologique et matériel</a:t>
            </a:r>
          </a:p>
          <a:p>
            <a:pPr marL="457200" indent="-457200">
              <a:buFont typeface="Arial" pitchFamily="34" charset="0"/>
              <a:buChar char="•"/>
            </a:pPr>
            <a:r>
              <a:rPr lang="fr-CA" sz="2400" b="1" dirty="0">
                <a:effectLst>
                  <a:outerShdw blurRad="38100" dist="38100" dir="2700000" algn="tl">
                    <a:srgbClr val="000000">
                      <a:alpha val="43137"/>
                    </a:srgbClr>
                  </a:outerShdw>
                </a:effectLst>
              </a:rPr>
              <a:t>É</a:t>
            </a:r>
            <a:r>
              <a:rPr lang="fr-CA" sz="2400" b="1" dirty="0" smtClean="0">
                <a:effectLst>
                  <a:outerShdw blurRad="38100" dist="38100" dir="2700000" algn="tl">
                    <a:srgbClr val="000000">
                      <a:alpha val="43137"/>
                    </a:srgbClr>
                  </a:outerShdw>
                </a:effectLst>
              </a:rPr>
              <a:t>duquer, informer, sensibiliser</a:t>
            </a:r>
          </a:p>
          <a:p>
            <a:pPr marL="457200" indent="-457200">
              <a:buFont typeface="Arial" pitchFamily="34" charset="0"/>
              <a:buChar char="•"/>
            </a:pPr>
            <a:r>
              <a:rPr lang="fr-CA" sz="2400" dirty="0" smtClean="0"/>
              <a:t>Donner l’exemple…</a:t>
            </a:r>
          </a:p>
        </p:txBody>
      </p:sp>
      <p:pic>
        <p:nvPicPr>
          <p:cNvPr id="5122" name="Picture 2"/>
          <p:cNvPicPr>
            <a:picLocks noChangeAspect="1" noChangeArrowheads="1"/>
          </p:cNvPicPr>
          <p:nvPr>
            <p:custDataLst>
              <p:tags r:id="rId3"/>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1730" y="1340768"/>
            <a:ext cx="2280549"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custDataLst>
              <p:tags r:id="rId4"/>
            </p:custDataLst>
          </p:nvPr>
        </p:nvSpPr>
        <p:spPr>
          <a:xfrm>
            <a:off x="457200" y="274638"/>
            <a:ext cx="8229600" cy="1143000"/>
          </a:xfrm>
        </p:spPr>
        <p:txBody>
          <a:bodyPr/>
          <a:lstStyle/>
          <a:p>
            <a:pPr eaLnBrk="1" hangingPunct="1"/>
            <a:r>
              <a:rPr lang="fr-FR" dirty="0" smtClean="0">
                <a:latin typeface="Arial" charset="0"/>
                <a:cs typeface="Arial" charset="0"/>
              </a:rPr>
              <a:t>Consommer « responsable »</a:t>
            </a:r>
          </a:p>
        </p:txBody>
      </p:sp>
    </p:spTree>
    <p:extLst>
      <p:ext uri="{BB962C8B-B14F-4D97-AF65-F5344CB8AC3E}">
        <p14:creationId xmlns:p14="http://schemas.microsoft.com/office/powerpoint/2010/main" val="281633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par>
                                <p:cTn id="10" presetID="55"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strVal val="#ppt_w*0.70"/>
                                          </p:val>
                                        </p:tav>
                                        <p:tav tm="100000">
                                          <p:val>
                                            <p:strVal val="#ppt_w"/>
                                          </p:val>
                                        </p:tav>
                                      </p:tavLst>
                                    </p:anim>
                                    <p:anim calcmode="lin" valueType="num">
                                      <p:cBhvr>
                                        <p:cTn id="13" dur="1000" fill="hold"/>
                                        <p:tgtEl>
                                          <p:spTgt spid="5122"/>
                                        </p:tgtEl>
                                        <p:attrNameLst>
                                          <p:attrName>ppt_h</p:attrName>
                                        </p:attrNameLst>
                                      </p:cBhvr>
                                      <p:tavLst>
                                        <p:tav tm="0">
                                          <p:val>
                                            <p:strVal val="#ppt_h"/>
                                          </p:val>
                                        </p:tav>
                                        <p:tav tm="100000">
                                          <p:val>
                                            <p:strVal val="#ppt_h"/>
                                          </p:val>
                                        </p:tav>
                                      </p:tavLst>
                                    </p:anim>
                                    <p:animEffect transition="in" filter="fade">
                                      <p:cBhvr>
                                        <p:cTn id="14" dur="1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anim calcmode="lin" valueType="num">
                                      <p:cBhvr>
                                        <p:cTn id="19" dur="1000" fill="hold"/>
                                        <p:tgtEl>
                                          <p:spTgt spid="2">
                                            <p:bg/>
                                          </p:spTgt>
                                        </p:tgtEl>
                                        <p:attrNameLst>
                                          <p:attrName>ppt_w</p:attrName>
                                        </p:attrNameLst>
                                      </p:cBhvr>
                                      <p:tavLst>
                                        <p:tav tm="0">
                                          <p:val>
                                            <p:strVal val="#ppt_w*0.70"/>
                                          </p:val>
                                        </p:tav>
                                        <p:tav tm="100000">
                                          <p:val>
                                            <p:strVal val="#ppt_w"/>
                                          </p:val>
                                        </p:tav>
                                      </p:tavLst>
                                    </p:anim>
                                    <p:anim calcmode="lin" valueType="num">
                                      <p:cBhvr>
                                        <p:cTn id="20" dur="1000" fill="hold"/>
                                        <p:tgtEl>
                                          <p:spTgt spid="2">
                                            <p:bg/>
                                          </p:spTgt>
                                        </p:tgtEl>
                                        <p:attrNameLst>
                                          <p:attrName>ppt_h</p:attrName>
                                        </p:attrNameLst>
                                      </p:cBhvr>
                                      <p:tavLst>
                                        <p:tav tm="0">
                                          <p:val>
                                            <p:strVal val="#ppt_h"/>
                                          </p:val>
                                        </p:tav>
                                        <p:tav tm="100000">
                                          <p:val>
                                            <p:strVal val="#ppt_h"/>
                                          </p:val>
                                        </p:tav>
                                      </p:tavLst>
                                    </p:anim>
                                    <p:animEffect transition="in" filter="fade">
                                      <p:cBhvr>
                                        <p:cTn id="21" dur="1000"/>
                                        <p:tgtEl>
                                          <p:spTgt spid="2">
                                            <p:bg/>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p:cTn id="2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0" end="0"/>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p:cTn id="2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rgbClr val="969696"/>
                                      </p:to>
                                    </p:animClr>
                                  </p:sub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 calcmode="lin" valueType="num">
                                      <p:cBhvr>
                                        <p:cTn id="36"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37"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8" dur="10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969696"/>
                                      </p:to>
                                    </p:animClr>
                                  </p:sub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p:cTn id="43"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44"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45"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n change de modèle">
  <a:themeElements>
    <a:clrScheme name="Fondaction">
      <a:dk1>
        <a:sysClr val="windowText" lastClr="000000"/>
      </a:dk1>
      <a:lt1>
        <a:sysClr val="window" lastClr="FFFFFF"/>
      </a:lt1>
      <a:dk2>
        <a:srgbClr val="77933C"/>
      </a:dk2>
      <a:lt2>
        <a:srgbClr val="FFFFFF"/>
      </a:lt2>
      <a:accent1>
        <a:srgbClr val="77933C"/>
      </a:accent1>
      <a:accent2>
        <a:srgbClr val="CCDCD0"/>
      </a:accent2>
      <a:accent3>
        <a:srgbClr val="558ED5"/>
      </a:accent3>
      <a:accent4>
        <a:srgbClr val="002060"/>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 change de modèle</Template>
  <TotalTime>3832</TotalTime>
  <Words>991</Words>
  <Application>Microsoft Office PowerPoint</Application>
  <PresentationFormat>Affichage à l'écran (4:3)</PresentationFormat>
  <Paragraphs>200</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On change de modèle</vt:lpstr>
      <vt:lpstr>L’économie coopérative:  la puissance de l’imprévisible</vt:lpstr>
      <vt:lpstr>Plan de la présentation</vt:lpstr>
      <vt:lpstr>Bref retour sur la CRISE</vt:lpstr>
      <vt:lpstr>Bref retour sur la CRISE</vt:lpstr>
      <vt:lpstr>Pistes pour l’entreprise coopérative</vt:lpstr>
      <vt:lpstr>Repenser la finance</vt:lpstr>
      <vt:lpstr>Réduction des inégalités</vt:lpstr>
      <vt:lpstr>Prendre le virage du DD</vt:lpstr>
      <vt:lpstr>Consommer « responsable »</vt:lpstr>
      <vt:lpstr>Consommer « responsable»</vt:lpstr>
      <vt:lpstr>Une autre gouvernance</vt:lpstr>
      <vt:lpstr>Les 12 travaux de l’Hercule COOP</vt:lpstr>
      <vt:lpstr>Les 12 travaux de l’Hercule COOP</vt:lpstr>
      <vt:lpstr>Les 12 travaux de l’Hercule COOP</vt:lpstr>
      <vt:lpstr>Les 12 travaux de l’Hercule COOP</vt:lpstr>
      <vt:lpstr>Les 12 travaux de l’Hercule COOP</vt:lpstr>
      <vt:lpstr>Les 12 travaux de l’Hercule COOP</vt:lpstr>
      <vt:lpstr>Les 12 travaux de l’Hercule COOP</vt:lpstr>
      <vt:lpstr>Les 12 travaux de l’Hercule COOP</vt:lpstr>
      <vt:lpstr>Les 12 travaux de l’Hercule COOP</vt:lpstr>
      <vt:lpstr>Les 12 travaux de l’Hercule COOP</vt:lpstr>
      <vt:lpstr>Les 12 travaux de l’Hercule COOP</vt:lpstr>
      <vt:lpstr>Les 12 travaux de l’Hercule COOP</vt:lpstr>
      <vt:lpstr>Conclusion</vt:lpstr>
    </vt:vector>
  </TitlesOfParts>
  <Company>Fondaction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perspective d’internationalisation de l’ESS québécoise à l’horizon  de Rio 2012</dc:title>
  <dc:creator>Mario Hebert</dc:creator>
  <cp:lastModifiedBy>Mario Hebert</cp:lastModifiedBy>
  <cp:revision>221</cp:revision>
  <dcterms:created xsi:type="dcterms:W3CDTF">2011-10-06T18:17:07Z</dcterms:created>
  <dcterms:modified xsi:type="dcterms:W3CDTF">2012-02-27T21:40:22Z</dcterms:modified>
</cp:coreProperties>
</file>