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5"/>
  </p:notesMasterIdLst>
  <p:sldIdLst>
    <p:sldId id="256" r:id="rId2"/>
    <p:sldId id="258" r:id="rId3"/>
    <p:sldId id="304" r:id="rId4"/>
    <p:sldId id="260" r:id="rId5"/>
    <p:sldId id="297" r:id="rId6"/>
    <p:sldId id="298" r:id="rId7"/>
    <p:sldId id="264" r:id="rId8"/>
    <p:sldId id="294" r:id="rId9"/>
    <p:sldId id="303" r:id="rId10"/>
    <p:sldId id="265" r:id="rId11"/>
    <p:sldId id="269" r:id="rId12"/>
    <p:sldId id="296" r:id="rId13"/>
    <p:sldId id="270" r:id="rId14"/>
    <p:sldId id="271" r:id="rId15"/>
    <p:sldId id="272" r:id="rId16"/>
    <p:sldId id="299" r:id="rId17"/>
    <p:sldId id="273" r:id="rId18"/>
    <p:sldId id="274" r:id="rId19"/>
    <p:sldId id="275" r:id="rId20"/>
    <p:sldId id="276" r:id="rId21"/>
    <p:sldId id="295" r:id="rId22"/>
    <p:sldId id="267" r:id="rId23"/>
    <p:sldId id="268" r:id="rId24"/>
    <p:sldId id="279" r:id="rId25"/>
    <p:sldId id="281" r:id="rId26"/>
    <p:sldId id="301" r:id="rId27"/>
    <p:sldId id="302" r:id="rId28"/>
    <p:sldId id="300" r:id="rId29"/>
    <p:sldId id="282" r:id="rId30"/>
    <p:sldId id="283" r:id="rId31"/>
    <p:sldId id="284" r:id="rId32"/>
    <p:sldId id="288" r:id="rId33"/>
    <p:sldId id="305" r:id="rId34"/>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381"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Pgalf0Io8opacfik4w67y9R8+n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Lachaîne" initials="" lastIdx="1" clrIdx="0"/>
  <p:cmAuthor id="1" name="Mélanie Brune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86" autoAdjust="0"/>
  </p:normalViewPr>
  <p:slideViewPr>
    <p:cSldViewPr snapToGrid="0">
      <p:cViewPr>
        <p:scale>
          <a:sx n="65" d="100"/>
          <a:sy n="65" d="100"/>
        </p:scale>
        <p:origin x="916" y="-48"/>
      </p:cViewPr>
      <p:guideLst>
        <p:guide orient="horz" pos="1620"/>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Volkanova" userId="d1dd0da8-faf8-40ba-8196-da3bd8c58a9d" providerId="ADAL" clId="{115FCE90-C5E7-4707-B80A-9FF18DB62F41}"/>
    <pc:docChg chg="custSel modSld">
      <pc:chgData name="Victoria Volkanova" userId="d1dd0da8-faf8-40ba-8196-da3bd8c58a9d" providerId="ADAL" clId="{115FCE90-C5E7-4707-B80A-9FF18DB62F41}" dt="2025-04-01T17:38:02.134" v="1117" actId="962"/>
      <pc:docMkLst>
        <pc:docMk/>
      </pc:docMkLst>
      <pc:sldChg chg="addSp delSp modSp mod">
        <pc:chgData name="Victoria Volkanova" userId="d1dd0da8-faf8-40ba-8196-da3bd8c58a9d" providerId="ADAL" clId="{115FCE90-C5E7-4707-B80A-9FF18DB62F41}" dt="2025-04-01T17:33:12.861" v="155" actId="478"/>
        <pc:sldMkLst>
          <pc:docMk/>
          <pc:sldMk cId="0" sldId="258"/>
        </pc:sldMkLst>
        <pc:picChg chg="add del mod">
          <ac:chgData name="Victoria Volkanova" userId="d1dd0da8-faf8-40ba-8196-da3bd8c58a9d" providerId="ADAL" clId="{115FCE90-C5E7-4707-B80A-9FF18DB62F41}" dt="2025-04-01T17:33:12.861" v="155" actId="478"/>
          <ac:picMkLst>
            <pc:docMk/>
            <pc:sldMk cId="0" sldId="258"/>
            <ac:picMk id="2" creationId="{C58AACC4-942C-5624-2C8A-750DAABCFBB8}"/>
          </ac:picMkLst>
        </pc:picChg>
      </pc:sldChg>
      <pc:sldChg chg="modSp mod">
        <pc:chgData name="Victoria Volkanova" userId="d1dd0da8-faf8-40ba-8196-da3bd8c58a9d" providerId="ADAL" clId="{115FCE90-C5E7-4707-B80A-9FF18DB62F41}" dt="2025-04-01T17:37:25.499" v="1049" actId="962"/>
        <pc:sldMkLst>
          <pc:docMk/>
          <pc:sldMk cId="0" sldId="267"/>
        </pc:sldMkLst>
        <pc:picChg chg="mod">
          <ac:chgData name="Victoria Volkanova" userId="d1dd0da8-faf8-40ba-8196-da3bd8c58a9d" providerId="ADAL" clId="{115FCE90-C5E7-4707-B80A-9FF18DB62F41}" dt="2025-04-01T17:37:25.499" v="1049" actId="962"/>
          <ac:picMkLst>
            <pc:docMk/>
            <pc:sldMk cId="0" sldId="267"/>
            <ac:picMk id="3" creationId="{943CCC7C-3DE8-751A-9875-71E6EEAC17B1}"/>
          </ac:picMkLst>
        </pc:picChg>
        <pc:picChg chg="mod">
          <ac:chgData name="Victoria Volkanova" userId="d1dd0da8-faf8-40ba-8196-da3bd8c58a9d" providerId="ADAL" clId="{115FCE90-C5E7-4707-B80A-9FF18DB62F41}" dt="2025-04-01T17:36:57.721" v="865" actId="962"/>
          <ac:picMkLst>
            <pc:docMk/>
            <pc:sldMk cId="0" sldId="267"/>
            <ac:picMk id="5" creationId="{6995B698-83D2-54CF-78BF-D1F66168E720}"/>
          </ac:picMkLst>
        </pc:picChg>
      </pc:sldChg>
      <pc:sldChg chg="modSp mod modNotesTx">
        <pc:chgData name="Victoria Volkanova" userId="d1dd0da8-faf8-40ba-8196-da3bd8c58a9d" providerId="ADAL" clId="{115FCE90-C5E7-4707-B80A-9FF18DB62F41}" dt="2025-04-01T17:33:59.944" v="167" actId="962"/>
        <pc:sldMkLst>
          <pc:docMk/>
          <pc:sldMk cId="0" sldId="269"/>
        </pc:sldMkLst>
        <pc:picChg chg="mod">
          <ac:chgData name="Victoria Volkanova" userId="d1dd0da8-faf8-40ba-8196-da3bd8c58a9d" providerId="ADAL" clId="{115FCE90-C5E7-4707-B80A-9FF18DB62F41}" dt="2025-04-01T17:33:59.944" v="167" actId="962"/>
          <ac:picMkLst>
            <pc:docMk/>
            <pc:sldMk cId="0" sldId="269"/>
            <ac:picMk id="15" creationId="{153B7BA9-FDD5-6CD7-474B-C72003088655}"/>
          </ac:picMkLst>
        </pc:picChg>
        <pc:picChg chg="mod">
          <ac:chgData name="Victoria Volkanova" userId="d1dd0da8-faf8-40ba-8196-da3bd8c58a9d" providerId="ADAL" clId="{115FCE90-C5E7-4707-B80A-9FF18DB62F41}" dt="2025-04-01T17:33:34.472" v="163" actId="962"/>
          <ac:picMkLst>
            <pc:docMk/>
            <pc:sldMk cId="0" sldId="269"/>
            <ac:picMk id="172" creationId="{00000000-0000-0000-0000-000000000000}"/>
          </ac:picMkLst>
        </pc:picChg>
      </pc:sldChg>
      <pc:sldChg chg="modSp mod">
        <pc:chgData name="Victoria Volkanova" userId="d1dd0da8-faf8-40ba-8196-da3bd8c58a9d" providerId="ADAL" clId="{115FCE90-C5E7-4707-B80A-9FF18DB62F41}" dt="2025-04-01T17:34:19.527" v="235" actId="962"/>
        <pc:sldMkLst>
          <pc:docMk/>
          <pc:sldMk cId="0" sldId="272"/>
        </pc:sldMkLst>
        <pc:picChg chg="mod">
          <ac:chgData name="Victoria Volkanova" userId="d1dd0da8-faf8-40ba-8196-da3bd8c58a9d" providerId="ADAL" clId="{115FCE90-C5E7-4707-B80A-9FF18DB62F41}" dt="2025-04-01T17:34:19.527" v="235" actId="962"/>
          <ac:picMkLst>
            <pc:docMk/>
            <pc:sldMk cId="0" sldId="272"/>
            <ac:picMk id="3" creationId="{7BACABEE-EE17-79D5-728B-1BD787C048D5}"/>
          </ac:picMkLst>
        </pc:picChg>
      </pc:sldChg>
      <pc:sldChg chg="modSp mod">
        <pc:chgData name="Victoria Volkanova" userId="d1dd0da8-faf8-40ba-8196-da3bd8c58a9d" providerId="ADAL" clId="{115FCE90-C5E7-4707-B80A-9FF18DB62F41}" dt="2025-04-01T17:36:19.197" v="747" actId="962"/>
        <pc:sldMkLst>
          <pc:docMk/>
          <pc:sldMk cId="0" sldId="273"/>
        </pc:sldMkLst>
        <pc:picChg chg="mod">
          <ac:chgData name="Victoria Volkanova" userId="d1dd0da8-faf8-40ba-8196-da3bd8c58a9d" providerId="ADAL" clId="{115FCE90-C5E7-4707-B80A-9FF18DB62F41}" dt="2025-04-01T17:36:19.197" v="747" actId="962"/>
          <ac:picMkLst>
            <pc:docMk/>
            <pc:sldMk cId="0" sldId="273"/>
            <ac:picMk id="252" creationId="{00000000-0000-0000-0000-000000000000}"/>
          </ac:picMkLst>
        </pc:picChg>
      </pc:sldChg>
      <pc:sldChg chg="modSp mod">
        <pc:chgData name="Victoria Volkanova" userId="d1dd0da8-faf8-40ba-8196-da3bd8c58a9d" providerId="ADAL" clId="{115FCE90-C5E7-4707-B80A-9FF18DB62F41}" dt="2025-04-01T17:38:02.134" v="1117" actId="962"/>
        <pc:sldMkLst>
          <pc:docMk/>
          <pc:sldMk cId="0" sldId="282"/>
        </pc:sldMkLst>
        <pc:picChg chg="mod">
          <ac:chgData name="Victoria Volkanova" userId="d1dd0da8-faf8-40ba-8196-da3bd8c58a9d" providerId="ADAL" clId="{115FCE90-C5E7-4707-B80A-9FF18DB62F41}" dt="2025-04-01T17:38:02.134" v="1117" actId="962"/>
          <ac:picMkLst>
            <pc:docMk/>
            <pc:sldMk cId="0" sldId="282"/>
            <ac:picMk id="262" creationId="{00000000-0000-0000-0000-000000000000}"/>
          </ac:picMkLst>
        </pc:picChg>
      </pc:sldChg>
      <pc:sldChg chg="modSp mod">
        <pc:chgData name="Victoria Volkanova" userId="d1dd0da8-faf8-40ba-8196-da3bd8c58a9d" providerId="ADAL" clId="{115FCE90-C5E7-4707-B80A-9FF18DB62F41}" dt="2025-04-01T17:22:09.650" v="1" actId="33553"/>
        <pc:sldMkLst>
          <pc:docMk/>
          <pc:sldMk cId="0" sldId="297"/>
        </pc:sldMkLst>
        <pc:spChg chg="mod">
          <ac:chgData name="Victoria Volkanova" userId="d1dd0da8-faf8-40ba-8196-da3bd8c58a9d" providerId="ADAL" clId="{115FCE90-C5E7-4707-B80A-9FF18DB62F41}" dt="2025-04-01T17:22:09.650" v="1" actId="33553"/>
          <ac:spMkLst>
            <pc:docMk/>
            <pc:sldMk cId="0" sldId="297"/>
            <ac:spMk id="103" creationId="{00000000-0000-0000-0000-000000000000}"/>
          </ac:spMkLst>
        </pc:spChg>
      </pc:sldChg>
      <pc:sldChg chg="modSp mod">
        <pc:chgData name="Victoria Volkanova" userId="d1dd0da8-faf8-40ba-8196-da3bd8c58a9d" providerId="ADAL" clId="{115FCE90-C5E7-4707-B80A-9FF18DB62F41}" dt="2025-04-01T17:35:02.975" v="457" actId="962"/>
        <pc:sldMkLst>
          <pc:docMk/>
          <pc:sldMk cId="0" sldId="299"/>
        </pc:sldMkLst>
        <pc:picChg chg="mod">
          <ac:chgData name="Victoria Volkanova" userId="d1dd0da8-faf8-40ba-8196-da3bd8c58a9d" providerId="ADAL" clId="{115FCE90-C5E7-4707-B80A-9FF18DB62F41}" dt="2025-04-01T17:34:35.025" v="297" actId="962"/>
          <ac:picMkLst>
            <pc:docMk/>
            <pc:sldMk cId="0" sldId="299"/>
            <ac:picMk id="2" creationId="{72AC692B-E452-EA00-EF6D-F8DC51D87F32}"/>
          </ac:picMkLst>
        </pc:picChg>
        <pc:picChg chg="mod">
          <ac:chgData name="Victoria Volkanova" userId="d1dd0da8-faf8-40ba-8196-da3bd8c58a9d" providerId="ADAL" clId="{115FCE90-C5E7-4707-B80A-9FF18DB62F41}" dt="2025-04-01T17:35:02.975" v="457" actId="962"/>
          <ac:picMkLst>
            <pc:docMk/>
            <pc:sldMk cId="0" sldId="299"/>
            <ac:picMk id="236" creationId="{00000000-0000-0000-0000-000000000000}"/>
          </ac:picMkLst>
        </pc:picChg>
      </pc:sldChg>
    </pc:docChg>
  </pc:docChgLst>
  <pc:docChgLst>
    <pc:chgData name="Victoria Volkanova" userId="d1dd0da8-faf8-40ba-8196-da3bd8c58a9d" providerId="ADAL" clId="{7ABA8C89-EBAB-455B-BA9F-EB66B65EEE32}"/>
    <pc:docChg chg="undo custSel addSld delSld modSld">
      <pc:chgData name="Victoria Volkanova" userId="d1dd0da8-faf8-40ba-8196-da3bd8c58a9d" providerId="ADAL" clId="{7ABA8C89-EBAB-455B-BA9F-EB66B65EEE32}" dt="2025-03-17T01:22:29.510" v="1192" actId="20577"/>
      <pc:docMkLst>
        <pc:docMk/>
      </pc:docMkLst>
      <pc:sldChg chg="addSp modSp mod modNotesTx">
        <pc:chgData name="Victoria Volkanova" userId="d1dd0da8-faf8-40ba-8196-da3bd8c58a9d" providerId="ADAL" clId="{7ABA8C89-EBAB-455B-BA9F-EB66B65EEE32}" dt="2025-03-04T15:55:44.516" v="1057" actId="5793"/>
        <pc:sldMkLst>
          <pc:docMk/>
          <pc:sldMk cId="0" sldId="256"/>
        </pc:sldMkLst>
        <pc:spChg chg="add mod">
          <ac:chgData name="Victoria Volkanova" userId="d1dd0da8-faf8-40ba-8196-da3bd8c58a9d" providerId="ADAL" clId="{7ABA8C89-EBAB-455B-BA9F-EB66B65EEE32}" dt="2025-03-04T15:45:34.842" v="1047" actId="20577"/>
          <ac:spMkLst>
            <pc:docMk/>
            <pc:sldMk cId="0" sldId="256"/>
            <ac:spMk id="3" creationId="{2DD2F71C-21AC-8AF2-D75D-76E96C00723D}"/>
          </ac:spMkLst>
        </pc:spChg>
        <pc:spChg chg="mod">
          <ac:chgData name="Victoria Volkanova" userId="d1dd0da8-faf8-40ba-8196-da3bd8c58a9d" providerId="ADAL" clId="{7ABA8C89-EBAB-455B-BA9F-EB66B65EEE32}" dt="2025-03-04T01:00:00.474" v="64" actId="14100"/>
          <ac:spMkLst>
            <pc:docMk/>
            <pc:sldMk cId="0" sldId="256"/>
            <ac:spMk id="85" creationId="{00000000-0000-0000-0000-000000000000}"/>
          </ac:spMkLst>
        </pc:spChg>
        <pc:spChg chg="mod">
          <ac:chgData name="Victoria Volkanova" userId="d1dd0da8-faf8-40ba-8196-da3bd8c58a9d" providerId="ADAL" clId="{7ABA8C89-EBAB-455B-BA9F-EB66B65EEE32}" dt="2025-03-04T15:52:00.951" v="1051" actId="27636"/>
          <ac:spMkLst>
            <pc:docMk/>
            <pc:sldMk cId="0" sldId="256"/>
            <ac:spMk id="86" creationId="{00000000-0000-0000-0000-000000000000}"/>
          </ac:spMkLst>
        </pc:spChg>
        <pc:spChg chg="mod">
          <ac:chgData name="Victoria Volkanova" userId="d1dd0da8-faf8-40ba-8196-da3bd8c58a9d" providerId="ADAL" clId="{7ABA8C89-EBAB-455B-BA9F-EB66B65EEE32}" dt="2025-03-04T15:52:05.580" v="1052" actId="404"/>
          <ac:spMkLst>
            <pc:docMk/>
            <pc:sldMk cId="0" sldId="256"/>
            <ac:spMk id="88" creationId="{00000000-0000-0000-0000-000000000000}"/>
          </ac:spMkLst>
        </pc:spChg>
        <pc:picChg chg="mod">
          <ac:chgData name="Victoria Volkanova" userId="d1dd0da8-faf8-40ba-8196-da3bd8c58a9d" providerId="ADAL" clId="{7ABA8C89-EBAB-455B-BA9F-EB66B65EEE32}" dt="2025-03-04T15:44:28.134" v="995" actId="1076"/>
          <ac:picMkLst>
            <pc:docMk/>
            <pc:sldMk cId="0" sldId="256"/>
            <ac:picMk id="87" creationId="{00000000-0000-0000-0000-000000000000}"/>
          </ac:picMkLst>
        </pc:picChg>
      </pc:sldChg>
      <pc:sldChg chg="del">
        <pc:chgData name="Victoria Volkanova" userId="d1dd0da8-faf8-40ba-8196-da3bd8c58a9d" providerId="ADAL" clId="{7ABA8C89-EBAB-455B-BA9F-EB66B65EEE32}" dt="2025-03-04T01:02:03.553" v="211" actId="2696"/>
        <pc:sldMkLst>
          <pc:docMk/>
          <pc:sldMk cId="0" sldId="257"/>
        </pc:sldMkLst>
      </pc:sldChg>
      <pc:sldChg chg="modSp mod modNotesTx">
        <pc:chgData name="Victoria Volkanova" userId="d1dd0da8-faf8-40ba-8196-da3bd8c58a9d" providerId="ADAL" clId="{7ABA8C89-EBAB-455B-BA9F-EB66B65EEE32}" dt="2025-03-04T01:04:50.075" v="247" actId="14100"/>
        <pc:sldMkLst>
          <pc:docMk/>
          <pc:sldMk cId="0" sldId="258"/>
        </pc:sldMkLst>
        <pc:spChg chg="mod">
          <ac:chgData name="Victoria Volkanova" userId="d1dd0da8-faf8-40ba-8196-da3bd8c58a9d" providerId="ADAL" clId="{7ABA8C89-EBAB-455B-BA9F-EB66B65EEE32}" dt="2025-03-04T01:04:50.075" v="247" actId="14100"/>
          <ac:spMkLst>
            <pc:docMk/>
            <pc:sldMk cId="0" sldId="258"/>
            <ac:spMk id="98" creationId="{00000000-0000-0000-0000-000000000000}"/>
          </ac:spMkLst>
        </pc:spChg>
        <pc:spChg chg="mod">
          <ac:chgData name="Victoria Volkanova" userId="d1dd0da8-faf8-40ba-8196-da3bd8c58a9d" providerId="ADAL" clId="{7ABA8C89-EBAB-455B-BA9F-EB66B65EEE32}" dt="2025-03-04T01:04:29.530" v="244" actId="20577"/>
          <ac:spMkLst>
            <pc:docMk/>
            <pc:sldMk cId="0" sldId="258"/>
            <ac:spMk id="99" creationId="{00000000-0000-0000-0000-000000000000}"/>
          </ac:spMkLst>
        </pc:spChg>
      </pc:sldChg>
      <pc:sldChg chg="del">
        <pc:chgData name="Victoria Volkanova" userId="d1dd0da8-faf8-40ba-8196-da3bd8c58a9d" providerId="ADAL" clId="{7ABA8C89-EBAB-455B-BA9F-EB66B65EEE32}" dt="2025-03-04T01:05:03.048" v="248" actId="2696"/>
        <pc:sldMkLst>
          <pc:docMk/>
          <pc:sldMk cId="0" sldId="259"/>
        </pc:sldMkLst>
      </pc:sldChg>
      <pc:sldChg chg="del">
        <pc:chgData name="Victoria Volkanova" userId="d1dd0da8-faf8-40ba-8196-da3bd8c58a9d" providerId="ADAL" clId="{7ABA8C89-EBAB-455B-BA9F-EB66B65EEE32}" dt="2025-03-04T01:28:44.517" v="707" actId="2696"/>
        <pc:sldMkLst>
          <pc:docMk/>
          <pc:sldMk cId="0" sldId="263"/>
        </pc:sldMkLst>
      </pc:sldChg>
      <pc:sldChg chg="modSp mod">
        <pc:chgData name="Victoria Volkanova" userId="d1dd0da8-faf8-40ba-8196-da3bd8c58a9d" providerId="ADAL" clId="{7ABA8C89-EBAB-455B-BA9F-EB66B65EEE32}" dt="2025-03-04T01:11:20.599" v="296" actId="14100"/>
        <pc:sldMkLst>
          <pc:docMk/>
          <pc:sldMk cId="0" sldId="270"/>
        </pc:sldMkLst>
        <pc:spChg chg="mod">
          <ac:chgData name="Victoria Volkanova" userId="d1dd0da8-faf8-40ba-8196-da3bd8c58a9d" providerId="ADAL" clId="{7ABA8C89-EBAB-455B-BA9F-EB66B65EEE32}" dt="2025-03-04T01:11:20.599" v="296" actId="14100"/>
          <ac:spMkLst>
            <pc:docMk/>
            <pc:sldMk cId="0" sldId="270"/>
            <ac:spMk id="181" creationId="{00000000-0000-0000-0000-000000000000}"/>
          </ac:spMkLst>
        </pc:spChg>
      </pc:sldChg>
      <pc:sldChg chg="modSp">
        <pc:chgData name="Victoria Volkanova" userId="d1dd0da8-faf8-40ba-8196-da3bd8c58a9d" providerId="ADAL" clId="{7ABA8C89-EBAB-455B-BA9F-EB66B65EEE32}" dt="2025-03-04T01:11:41.279" v="311" actId="20577"/>
        <pc:sldMkLst>
          <pc:docMk/>
          <pc:sldMk cId="0" sldId="272"/>
        </pc:sldMkLst>
        <pc:spChg chg="mod">
          <ac:chgData name="Victoria Volkanova" userId="d1dd0da8-faf8-40ba-8196-da3bd8c58a9d" providerId="ADAL" clId="{7ABA8C89-EBAB-455B-BA9F-EB66B65EEE32}" dt="2025-03-04T01:11:41.279" v="311" actId="20577"/>
          <ac:spMkLst>
            <pc:docMk/>
            <pc:sldMk cId="0" sldId="272"/>
            <ac:spMk id="192" creationId="{00000000-0000-0000-0000-000000000000}"/>
          </ac:spMkLst>
        </pc:spChg>
      </pc:sldChg>
      <pc:sldChg chg="modNotesTx">
        <pc:chgData name="Victoria Volkanova" userId="d1dd0da8-faf8-40ba-8196-da3bd8c58a9d" providerId="ADAL" clId="{7ABA8C89-EBAB-455B-BA9F-EB66B65EEE32}" dt="2025-03-04T16:31:02.799" v="1189" actId="20577"/>
        <pc:sldMkLst>
          <pc:docMk/>
          <pc:sldMk cId="0" sldId="276"/>
        </pc:sldMkLst>
      </pc:sldChg>
      <pc:sldChg chg="modSp del mod">
        <pc:chgData name="Victoria Volkanova" userId="d1dd0da8-faf8-40ba-8196-da3bd8c58a9d" providerId="ADAL" clId="{7ABA8C89-EBAB-455B-BA9F-EB66B65EEE32}" dt="2025-03-04T01:31:21.708" v="857" actId="2696"/>
        <pc:sldMkLst>
          <pc:docMk/>
          <pc:sldMk cId="0" sldId="292"/>
        </pc:sldMkLst>
      </pc:sldChg>
      <pc:sldChg chg="delSp modSp mod">
        <pc:chgData name="Victoria Volkanova" userId="d1dd0da8-faf8-40ba-8196-da3bd8c58a9d" providerId="ADAL" clId="{7ABA8C89-EBAB-455B-BA9F-EB66B65EEE32}" dt="2025-03-04T01:07:40.381" v="284" actId="403"/>
        <pc:sldMkLst>
          <pc:docMk/>
          <pc:sldMk cId="2863054454" sldId="294"/>
        </pc:sldMkLst>
        <pc:spChg chg="mod">
          <ac:chgData name="Victoria Volkanova" userId="d1dd0da8-faf8-40ba-8196-da3bd8c58a9d" providerId="ADAL" clId="{7ABA8C89-EBAB-455B-BA9F-EB66B65EEE32}" dt="2025-03-04T01:07:40.381" v="284" actId="403"/>
          <ac:spMkLst>
            <pc:docMk/>
            <pc:sldMk cId="2863054454" sldId="294"/>
            <ac:spMk id="142" creationId="{00000000-0000-0000-0000-000000000000}"/>
          </ac:spMkLst>
        </pc:spChg>
      </pc:sldChg>
      <pc:sldChg chg="modSp mod">
        <pc:chgData name="Victoria Volkanova" userId="d1dd0da8-faf8-40ba-8196-da3bd8c58a9d" providerId="ADAL" clId="{7ABA8C89-EBAB-455B-BA9F-EB66B65EEE32}" dt="2025-03-17T01:22:29.510" v="1192" actId="20577"/>
        <pc:sldMkLst>
          <pc:docMk/>
          <pc:sldMk cId="2509246756" sldId="296"/>
        </pc:sldMkLst>
        <pc:graphicFrameChg chg="modGraphic">
          <ac:chgData name="Victoria Volkanova" userId="d1dd0da8-faf8-40ba-8196-da3bd8c58a9d" providerId="ADAL" clId="{7ABA8C89-EBAB-455B-BA9F-EB66B65EEE32}" dt="2025-03-17T01:22:29.510" v="1192" actId="20577"/>
          <ac:graphicFrameMkLst>
            <pc:docMk/>
            <pc:sldMk cId="2509246756" sldId="296"/>
            <ac:graphicFrameMk id="2" creationId="{AA9C5607-F913-BDCD-CD19-01114C803B73}"/>
          </ac:graphicFrameMkLst>
        </pc:graphicFrameChg>
      </pc:sldChg>
      <pc:sldChg chg="modSp mod">
        <pc:chgData name="Victoria Volkanova" userId="d1dd0da8-faf8-40ba-8196-da3bd8c58a9d" providerId="ADAL" clId="{7ABA8C89-EBAB-455B-BA9F-EB66B65EEE32}" dt="2025-03-04T01:06:29.332" v="282" actId="1076"/>
        <pc:sldMkLst>
          <pc:docMk/>
          <pc:sldMk cId="0" sldId="298"/>
        </pc:sldMkLst>
        <pc:spChg chg="mod">
          <ac:chgData name="Victoria Volkanova" userId="d1dd0da8-faf8-40ba-8196-da3bd8c58a9d" providerId="ADAL" clId="{7ABA8C89-EBAB-455B-BA9F-EB66B65EEE32}" dt="2025-03-04T01:06:29.332" v="282" actId="1076"/>
          <ac:spMkLst>
            <pc:docMk/>
            <pc:sldMk cId="0" sldId="298"/>
            <ac:spMk id="115" creationId="{00000000-0000-0000-0000-000000000000}"/>
          </ac:spMkLst>
        </pc:spChg>
      </pc:sldChg>
      <pc:sldChg chg="delSp mod delAnim">
        <pc:chgData name="Victoria Volkanova" userId="d1dd0da8-faf8-40ba-8196-da3bd8c58a9d" providerId="ADAL" clId="{7ABA8C89-EBAB-455B-BA9F-EB66B65EEE32}" dt="2025-03-05T20:05:11.688" v="1191" actId="478"/>
        <pc:sldMkLst>
          <pc:docMk/>
          <pc:sldMk cId="0" sldId="299"/>
        </pc:sldMkLst>
      </pc:sldChg>
      <pc:sldChg chg="modSp modAnim modNotesTx">
        <pc:chgData name="Victoria Volkanova" userId="d1dd0da8-faf8-40ba-8196-da3bd8c58a9d" providerId="ADAL" clId="{7ABA8C89-EBAB-455B-BA9F-EB66B65EEE32}" dt="2025-03-04T16:14:38.906" v="1139" actId="113"/>
        <pc:sldMkLst>
          <pc:docMk/>
          <pc:sldMk cId="3274579016" sldId="301"/>
        </pc:sldMkLst>
        <pc:spChg chg="mod">
          <ac:chgData name="Victoria Volkanova" userId="d1dd0da8-faf8-40ba-8196-da3bd8c58a9d" providerId="ADAL" clId="{7ABA8C89-EBAB-455B-BA9F-EB66B65EEE32}" dt="2025-03-04T01:22:50.136" v="422" actId="20577"/>
          <ac:spMkLst>
            <pc:docMk/>
            <pc:sldMk cId="3274579016" sldId="301"/>
            <ac:spMk id="255" creationId="{00000000-0000-0000-0000-000000000000}"/>
          </ac:spMkLst>
        </pc:spChg>
      </pc:sldChg>
      <pc:sldChg chg="modSp">
        <pc:chgData name="Victoria Volkanova" userId="d1dd0da8-faf8-40ba-8196-da3bd8c58a9d" providerId="ADAL" clId="{7ABA8C89-EBAB-455B-BA9F-EB66B65EEE32}" dt="2025-03-04T01:23:34.026" v="424" actId="20577"/>
        <pc:sldMkLst>
          <pc:docMk/>
          <pc:sldMk cId="1193188135" sldId="302"/>
        </pc:sldMkLst>
        <pc:spChg chg="mod">
          <ac:chgData name="Victoria Volkanova" userId="d1dd0da8-faf8-40ba-8196-da3bd8c58a9d" providerId="ADAL" clId="{7ABA8C89-EBAB-455B-BA9F-EB66B65EEE32}" dt="2025-03-04T01:23:34.026" v="424" actId="20577"/>
          <ac:spMkLst>
            <pc:docMk/>
            <pc:sldMk cId="1193188135" sldId="302"/>
            <ac:spMk id="255" creationId="{00000000-0000-0000-0000-000000000000}"/>
          </ac:spMkLst>
        </pc:spChg>
      </pc:sldChg>
      <pc:sldChg chg="modSp mod modAnim">
        <pc:chgData name="Victoria Volkanova" userId="d1dd0da8-faf8-40ba-8196-da3bd8c58a9d" providerId="ADAL" clId="{7ABA8C89-EBAB-455B-BA9F-EB66B65EEE32}" dt="2025-03-04T16:23:57.210" v="1141" actId="27107"/>
        <pc:sldMkLst>
          <pc:docMk/>
          <pc:sldMk cId="3256343839" sldId="303"/>
        </pc:sldMkLst>
        <pc:spChg chg="mod">
          <ac:chgData name="Victoria Volkanova" userId="d1dd0da8-faf8-40ba-8196-da3bd8c58a9d" providerId="ADAL" clId="{7ABA8C89-EBAB-455B-BA9F-EB66B65EEE32}" dt="2025-03-04T16:23:57.210" v="1141" actId="27107"/>
          <ac:spMkLst>
            <pc:docMk/>
            <pc:sldMk cId="3256343839" sldId="303"/>
            <ac:spMk id="142" creationId="{00000000-0000-0000-0000-000000000000}"/>
          </ac:spMkLst>
        </pc:spChg>
      </pc:sldChg>
      <pc:sldChg chg="addSp delSp modSp mod modAnim">
        <pc:chgData name="Victoria Volkanova" userId="d1dd0da8-faf8-40ba-8196-da3bd8c58a9d" providerId="ADAL" clId="{7ABA8C89-EBAB-455B-BA9F-EB66B65EEE32}" dt="2025-03-04T16:01:03.937" v="1066" actId="6549"/>
        <pc:sldMkLst>
          <pc:docMk/>
          <pc:sldMk cId="2795648993" sldId="304"/>
        </pc:sldMkLst>
        <pc:spChg chg="mod">
          <ac:chgData name="Victoria Volkanova" userId="d1dd0da8-faf8-40ba-8196-da3bd8c58a9d" providerId="ADAL" clId="{7ABA8C89-EBAB-455B-BA9F-EB66B65EEE32}" dt="2025-03-04T16:01:03.937" v="1066" actId="6549"/>
          <ac:spMkLst>
            <pc:docMk/>
            <pc:sldMk cId="2795648993" sldId="304"/>
            <ac:spMk id="105" creationId="{00000000-0000-0000-0000-000000000000}"/>
          </ac:spMkLst>
        </pc:spChg>
      </pc:sldChg>
      <pc:sldChg chg="delSp modSp add mod modAnim">
        <pc:chgData name="Victoria Volkanova" userId="d1dd0da8-faf8-40ba-8196-da3bd8c58a9d" providerId="ADAL" clId="{7ABA8C89-EBAB-455B-BA9F-EB66B65EEE32}" dt="2025-03-04T01:35:11.262" v="957" actId="20578"/>
        <pc:sldMkLst>
          <pc:docMk/>
          <pc:sldMk cId="379904370" sldId="305"/>
        </pc:sldMkLst>
        <pc:spChg chg="mod">
          <ac:chgData name="Victoria Volkanova" userId="d1dd0da8-faf8-40ba-8196-da3bd8c58a9d" providerId="ADAL" clId="{7ABA8C89-EBAB-455B-BA9F-EB66B65EEE32}" dt="2025-03-04T01:35:09.794" v="956" actId="20578"/>
          <ac:spMkLst>
            <pc:docMk/>
            <pc:sldMk cId="379904370" sldId="305"/>
            <ac:spMk id="303" creationId="{4EE37131-A76E-DA52-7AFE-BC4684EAC8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eweek.oeglobal.org/pages/abou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opencontent.org/blog/archives/297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58750" indent="0">
              <a:buNone/>
            </a:pPr>
            <a:r>
              <a:rPr lang="fr-CA" dirty="0"/>
              <a:t>La semaine internationale de l’éducation ouverte (#OEweek) est un forum ouvert et collaboratif qui a été initié par </a:t>
            </a:r>
            <a:r>
              <a:rPr lang="fr-CA" dirty="0">
                <a:hlinkClick r:id="rId3"/>
              </a:rPr>
              <a:t>Open Education Global</a:t>
            </a:r>
            <a:r>
              <a:rPr lang="fr-CA" dirty="0"/>
              <a:t>. Depuis 2012, cet événement annuel est devenu une occasion de partager, d’apprendre et de sensibiliser la communauté universitaire aux enjeux de l’éducation ouverte. </a:t>
            </a:r>
          </a:p>
          <a:p>
            <a:pPr marL="158750" indent="0">
              <a:buNone/>
            </a:pPr>
            <a:r>
              <a:rPr lang="fr-CA" dirty="0"/>
              <a:t>En travaillant ensemble, les bibliothèques universitaires, les conseillers pédagogiques et les enseignants peuvent créer des environnements d’apprentissage inclusifs, innovants et efficaces qui répondent aux besoins des </a:t>
            </a:r>
            <a:r>
              <a:rPr lang="fr-CA" dirty="0" err="1"/>
              <a:t>étudiant·es</a:t>
            </a:r>
            <a:r>
              <a:rPr lang="fr-CA" dirty="0"/>
              <a:t>.</a:t>
            </a:r>
          </a:p>
          <a:p>
            <a:pPr marL="0" indent="0" defTabSz="931774">
              <a:buNone/>
              <a:defRPr/>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Modifier les sources des définitions - </a:t>
            </a:r>
            <a:r>
              <a:rPr lang="fr-CA" dirty="0" err="1"/>
              <a:t>done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Exemples de </a:t>
            </a:r>
            <a:r>
              <a:rPr lang="fr-CA"/>
              <a:t>REL individuelles </a:t>
            </a:r>
            <a:r>
              <a:rPr lang="fr-CA" dirty="0"/>
              <a:t>(images de pages-titre) et </a:t>
            </a:r>
            <a:r>
              <a:rPr lang="fr-CA"/>
              <a:t>de plateformes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À compléter</a:t>
            </a:r>
            <a:endParaRPr dirty="0"/>
          </a:p>
        </p:txBody>
      </p:sp>
    </p:spTree>
    <p:extLst>
      <p:ext uri="{BB962C8B-B14F-4D97-AF65-F5344CB8AC3E}">
        <p14:creationId xmlns:p14="http://schemas.microsoft.com/office/powerpoint/2010/main" val="1104710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err="1"/>
              <a:t>Hint</a:t>
            </a:r>
            <a:r>
              <a:rPr lang="fr-CA" dirty="0"/>
              <a:t> : licence CC ? Autre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2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Méthode de 9 </a:t>
            </a:r>
            <a:r>
              <a:rPr lang="fr-CA" dirty="0" err="1"/>
              <a:t>Why’s</a:t>
            </a:r>
            <a:r>
              <a:rPr lang="fr-CA" dirty="0"/>
              <a:t> https://www.liberatingstructures.com/3-nine-whys/ : pour aller à l’essence de ce qu’on fait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2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Apposer la licence </a:t>
            </a:r>
            <a:r>
              <a:rPr lang="fr-CA"/>
              <a:t>et l’attribution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Outils d’édition : formats qui peuvent être révisés ou remixés à l'aide d'outils disponibles gratuitement et fonctionnant sur toutes les principales plateformes (par exemple, OpenOffice)</a:t>
            </a:r>
          </a:p>
          <a:p>
            <a:pPr marL="0" indent="0">
              <a:buNone/>
            </a:pPr>
            <a:r>
              <a:rPr lang="fr-CA" dirty="0"/>
              <a:t>Niveau d’expertise : format ou outil qui requiert un niveau minimum d'expertise technique pour le réviser ou le remixer (par exemple, Word)</a:t>
            </a:r>
          </a:p>
          <a:p>
            <a:pPr marL="0" indent="0">
              <a:buNone/>
            </a:pPr>
            <a:r>
              <a:rPr lang="fr-CA" dirty="0"/>
              <a:t>Modifiable de manière significative : difficile ou impossible à modifier, i.e. une image numérisée d'un document manuscrit vs le contenu ouvert est publié d'une manière qui rend son contenu facile à réviser ou à remixer (par exemple, un fichier texte)</a:t>
            </a:r>
          </a:p>
          <a:p>
            <a:pPr marL="0" indent="0">
              <a:buNone/>
            </a:pPr>
            <a:r>
              <a:rPr lang="fr-CA" dirty="0"/>
              <a:t>Self-</a:t>
            </a:r>
            <a:r>
              <a:rPr lang="fr-CA" dirty="0" err="1"/>
              <a:t>sourced</a:t>
            </a:r>
            <a:r>
              <a:rPr lang="fr-CA" dirty="0"/>
              <a:t> : Le format privilégié pour la consommation du contenu ouvert est-il le même (ou différent) que celui privilégié pour la révision ou le remixage du contenu ouvert (par exemple, HTML)</a:t>
            </a:r>
            <a:endParaRPr dirty="0"/>
          </a:p>
        </p:txBody>
      </p:sp>
    </p:spTree>
    <p:extLst>
      <p:ext uri="{BB962C8B-B14F-4D97-AF65-F5344CB8AC3E}">
        <p14:creationId xmlns:p14="http://schemas.microsoft.com/office/powerpoint/2010/main" val="159613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Obligation d’adopter la même licence = Share </a:t>
            </a:r>
            <a:r>
              <a:rPr lang="fr-CA" dirty="0" err="1"/>
              <a:t>Alike</a:t>
            </a:r>
            <a:endParaRPr lang="fr-CA" dirty="0"/>
          </a:p>
          <a:p>
            <a:pPr marL="0" indent="0">
              <a:buNone/>
            </a:pPr>
            <a:r>
              <a:rPr lang="fr-CA" dirty="0"/>
              <a:t>Interdiction de l’utilisation commerciale = Non-commercial</a:t>
            </a:r>
          </a:p>
          <a:p>
            <a:pPr marL="0" indent="0">
              <a:buNone/>
            </a:pPr>
            <a:r>
              <a:rPr lang="fr-CA" dirty="0">
                <a:solidFill>
                  <a:schemeClr val="dk1"/>
                </a:solidFill>
                <a:latin typeface="Aptos" panose="020B0004020202020204" pitchFamily="34" charset="0"/>
              </a:rPr>
              <a:t>le choix nuit généralement aux objectifs globaux de la communauté élargie des contenus ouverts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Exercice pratique / Activité</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2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Claude Paquette</a:t>
            </a:r>
          </a:p>
          <a:p>
            <a:pPr marL="0" indent="0">
              <a:buNone/>
            </a:pPr>
            <a:r>
              <a:rPr lang="fr-CA" dirty="0"/>
              <a:t>La base fondamentale, la philosophie (sans toucher à l’aspect technique)</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2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latin typeface="Aptos" panose="020B0004020202020204" pitchFamily="34" charset="0"/>
              </a:rPr>
              <a:t>Les REL ne sont pas un simple remplacement des manuels de cours commerciaux =&gt; le potentiel est beaucoup plus grand</a:t>
            </a:r>
          </a:p>
          <a:p>
            <a:pPr marL="0" indent="0" defTabSz="931774">
              <a:lnSpc>
                <a:spcPct val="115000"/>
              </a:lnSpc>
              <a:buClr>
                <a:schemeClr val="dk1"/>
              </a:buClr>
              <a:buSzPts val="1458"/>
              <a:buNone/>
              <a:defRPr/>
            </a:pPr>
            <a:r>
              <a:rPr lang="fr-CA" b="0" dirty="0" err="1"/>
              <a:t>Disposable</a:t>
            </a:r>
            <a:r>
              <a:rPr lang="fr-CA" b="0" dirty="0"/>
              <a:t> </a:t>
            </a:r>
            <a:r>
              <a:rPr lang="fr-CA" b="0" dirty="0" err="1"/>
              <a:t>Assignment</a:t>
            </a:r>
            <a:endParaRPr lang="fr-CA" b="0" dirty="0"/>
          </a:p>
          <a:p>
            <a:pPr marL="0" indent="0">
              <a:lnSpc>
                <a:spcPct val="115000"/>
              </a:lnSpc>
              <a:buClr>
                <a:schemeClr val="dk1"/>
              </a:buClr>
              <a:buSzPts val="1458"/>
              <a:buNone/>
            </a:pPr>
            <a:r>
              <a:rPr lang="fr-CA" dirty="0">
                <a:latin typeface="Aptos" panose="020B0004020202020204" pitchFamily="34" charset="0"/>
              </a:rPr>
              <a:t>« [...] devoirs que les étudiantes se plaignent de devoir faire et les professeures se plaignent de devoir les corriger. »</a:t>
            </a:r>
          </a:p>
          <a:p>
            <a:pPr marL="0" indent="0">
              <a:lnSpc>
                <a:spcPct val="115000"/>
              </a:lnSpc>
              <a:buClr>
                <a:schemeClr val="dk1"/>
              </a:buClr>
              <a:buSzPts val="1458"/>
              <a:buNone/>
            </a:pPr>
            <a:r>
              <a:rPr lang="fr-CA" dirty="0">
                <a:latin typeface="Aptos" panose="020B0004020202020204" pitchFamily="34" charset="0"/>
              </a:rPr>
              <a:t>Le changement fondamental est la </a:t>
            </a:r>
            <a:r>
              <a:rPr lang="fr-CA" dirty="0" err="1">
                <a:latin typeface="Aptos" panose="020B0004020202020204" pitchFamily="34" charset="0"/>
              </a:rPr>
              <a:t>co-création</a:t>
            </a:r>
            <a:r>
              <a:rPr lang="fr-CA" dirty="0">
                <a:latin typeface="Aptos" panose="020B0004020202020204" pitchFamily="34" charset="0"/>
              </a:rPr>
              <a:t>, l’apprentissage holistique</a:t>
            </a:r>
          </a:p>
          <a:p>
            <a:pPr marL="0" indent="0">
              <a:lnSpc>
                <a:spcPct val="115000"/>
              </a:lnSpc>
              <a:buClr>
                <a:schemeClr val="dk1"/>
              </a:buClr>
              <a:buSzPts val="1458"/>
              <a:buNone/>
            </a:pPr>
            <a:endParaRPr lang="fr-CA" dirty="0">
              <a:latin typeface="Aptos" panose="020B0004020202020204" pitchFamily="34" charset="0"/>
            </a:endParaRPr>
          </a:p>
          <a:p>
            <a:pPr marL="0" marR="0" lvl="0" indent="0" algn="l" defTabSz="914400" rtl="0" eaLnBrk="1" fontAlgn="auto" latinLnBrk="0" hangingPunct="1">
              <a:lnSpc>
                <a:spcPct val="115000"/>
              </a:lnSpc>
              <a:spcBef>
                <a:spcPts val="0"/>
              </a:spcBef>
              <a:spcAft>
                <a:spcPts val="0"/>
              </a:spcAft>
              <a:buClr>
                <a:schemeClr val="dk1"/>
              </a:buClr>
              <a:buSzPts val="1458"/>
              <a:buFont typeface="Arial"/>
              <a:buNone/>
              <a:tabLst/>
              <a:defRPr/>
            </a:pPr>
            <a:r>
              <a:rPr lang="fr-CA" sz="1800" kern="100" dirty="0">
                <a:effectLst/>
                <a:latin typeface="Aptos" panose="020B0004020202020204" pitchFamily="34" charset="0"/>
                <a:ea typeface="Aptos" panose="020B0004020202020204" pitchFamily="34" charset="0"/>
                <a:cs typeface="Times New Roman" panose="02020603050405020304" pitchFamily="18" charset="0"/>
              </a:rPr>
              <a:t>L’utilisation judicieuse des REL, associée à des </a:t>
            </a:r>
            <a:r>
              <a:rPr lang="fr-CA" sz="1800" b="1" kern="100" dirty="0">
                <a:effectLst/>
                <a:latin typeface="Aptos" panose="020B0004020202020204" pitchFamily="34" charset="0"/>
                <a:ea typeface="Aptos" panose="020B0004020202020204" pitchFamily="34" charset="0"/>
                <a:cs typeface="Times New Roman" panose="02020603050405020304" pitchFamily="18" charset="0"/>
              </a:rPr>
              <a:t>méthodologies pédagogiques adaptées</a:t>
            </a:r>
            <a:r>
              <a:rPr lang="fr-CA" sz="1800" kern="100" dirty="0">
                <a:effectLst/>
                <a:latin typeface="Aptos" panose="020B0004020202020204" pitchFamily="34" charset="0"/>
                <a:ea typeface="Aptos" panose="020B0004020202020204" pitchFamily="34" charset="0"/>
                <a:cs typeface="Times New Roman" panose="02020603050405020304" pitchFamily="18" charset="0"/>
              </a:rPr>
              <a:t>, à des </a:t>
            </a:r>
            <a:r>
              <a:rPr lang="fr-CA" sz="1800" b="1" kern="100" dirty="0">
                <a:effectLst/>
                <a:latin typeface="Aptos" panose="020B0004020202020204" pitchFamily="34" charset="0"/>
                <a:ea typeface="Aptos" panose="020B0004020202020204" pitchFamily="34" charset="0"/>
                <a:cs typeface="Times New Roman" panose="02020603050405020304" pitchFamily="18" charset="0"/>
              </a:rPr>
              <a:t>contenus pédagogiques bien conçus </a:t>
            </a:r>
            <a:r>
              <a:rPr lang="fr-CA" sz="1800" kern="100" dirty="0">
                <a:effectLst/>
                <a:latin typeface="Aptos" panose="020B0004020202020204" pitchFamily="34" charset="0"/>
                <a:ea typeface="Aptos" panose="020B0004020202020204" pitchFamily="34" charset="0"/>
                <a:cs typeface="Times New Roman" panose="02020603050405020304" pitchFamily="18" charset="0"/>
              </a:rPr>
              <a:t>et à des </a:t>
            </a:r>
            <a:r>
              <a:rPr lang="fr-CA" sz="1800" b="1" kern="100" dirty="0">
                <a:effectLst/>
                <a:latin typeface="Aptos" panose="020B0004020202020204" pitchFamily="34" charset="0"/>
                <a:ea typeface="Aptos" panose="020B0004020202020204" pitchFamily="34" charset="0"/>
                <a:cs typeface="Times New Roman" panose="02020603050405020304" pitchFamily="18" charset="0"/>
              </a:rPr>
              <a:t>activités d’apprentissage variées </a:t>
            </a:r>
            <a:r>
              <a:rPr lang="fr-CA" sz="1800" kern="100" dirty="0">
                <a:effectLst/>
                <a:latin typeface="Aptos" panose="020B0004020202020204" pitchFamily="34" charset="0"/>
                <a:ea typeface="Aptos" panose="020B0004020202020204" pitchFamily="34" charset="0"/>
                <a:cs typeface="Times New Roman" panose="02020603050405020304" pitchFamily="18" charset="0"/>
              </a:rPr>
              <a:t>peut offrir un </a:t>
            </a:r>
            <a:r>
              <a:rPr lang="fr-CA" sz="1800" b="1" kern="100" dirty="0">
                <a:effectLst/>
                <a:latin typeface="Aptos" panose="020B0004020202020204" pitchFamily="34" charset="0"/>
                <a:ea typeface="Aptos" panose="020B0004020202020204" pitchFamily="34" charset="0"/>
                <a:cs typeface="Times New Roman" panose="02020603050405020304" pitchFamily="18" charset="0"/>
              </a:rPr>
              <a:t>plus large éventail d’options pédagogiques innovantes qui permettent de faire participer plus activement les éducateurs et les apprenants, en tant que membres de sociétés du savoir diverses et inclusives, aux processus éducatifs et à la création de contenus. </a:t>
            </a:r>
          </a:p>
          <a:p>
            <a:pPr marL="0" indent="0">
              <a:lnSpc>
                <a:spcPct val="115000"/>
              </a:lnSpc>
              <a:buClr>
                <a:schemeClr val="dk1"/>
              </a:buClr>
              <a:buSzPts val="1458"/>
              <a:buNone/>
            </a:pPr>
            <a:endParaRPr lang="fr-CA" dirty="0">
              <a:latin typeface="Aptos" panose="020B0004020202020204" pitchFamily="34" charset="0"/>
            </a:endParaRPr>
          </a:p>
          <a:p>
            <a:pPr marL="0" indent="0">
              <a:lnSpc>
                <a:spcPct val="115000"/>
              </a:lnSpc>
              <a:buClr>
                <a:schemeClr val="dk1"/>
              </a:buClr>
              <a:buSzPts val="1458"/>
              <a:buNone/>
            </a:pPr>
            <a:r>
              <a:rPr lang="fr-CA" b="1" dirty="0">
                <a:latin typeface="Aptos" panose="020B0004020202020204" pitchFamily="34" charset="0"/>
              </a:rPr>
              <a:t>Activité </a:t>
            </a:r>
            <a:r>
              <a:rPr lang="fr-CA" b="0" dirty="0">
                <a:latin typeface="Aptos" panose="020B0004020202020204" pitchFamily="34" charset="0"/>
              </a:rPr>
              <a:t>: Faire un tour de table pour les exemples de devoirs jetables, soit en tant qu’étudiant, un prof ou un bibliothécaire</a:t>
            </a:r>
          </a:p>
          <a:p>
            <a:pPr marL="465887" indent="-401390" algn="r">
              <a:lnSpc>
                <a:spcPct val="115000"/>
              </a:lnSpc>
              <a:spcBef>
                <a:spcPts val="1630"/>
              </a:spcBef>
              <a:buClr>
                <a:srgbClr val="6090B0"/>
              </a:buClr>
              <a:buSzPts val="2603"/>
              <a:buFont typeface="Calibri"/>
              <a:buChar char="-"/>
            </a:pPr>
            <a:r>
              <a:rPr lang="fr-CA" u="sng" dirty="0">
                <a:solidFill>
                  <a:srgbClr val="6090B0"/>
                </a:solidFill>
                <a:hlinkClick r:id="rId3">
                  <a:extLst>
                    <a:ext uri="{A12FA001-AC4F-418D-AE19-62706E023703}">
                      <ahyp:hlinkClr xmlns:ahyp="http://schemas.microsoft.com/office/drawing/2018/hyperlinkcolor" val="tx"/>
                    </a:ext>
                  </a:extLst>
                </a:hlinkClick>
              </a:rPr>
              <a:t>David </a:t>
            </a:r>
            <a:r>
              <a:rPr lang="fr-CA" u="sng" dirty="0" err="1">
                <a:solidFill>
                  <a:srgbClr val="6090B0"/>
                </a:solidFill>
                <a:hlinkClick r:id="rId3">
                  <a:extLst>
                    <a:ext uri="{A12FA001-AC4F-418D-AE19-62706E023703}">
                      <ahyp:hlinkClr xmlns:ahyp="http://schemas.microsoft.com/office/drawing/2018/hyperlinkcolor" val="tx"/>
                    </a:ext>
                  </a:extLst>
                </a:hlinkClick>
              </a:rPr>
              <a:t>Wiley</a:t>
            </a:r>
            <a:endParaRPr lang="fr-CA" dirty="0"/>
          </a:p>
          <a:p>
            <a:pPr marL="0" indent="0">
              <a:buNone/>
            </a:pPr>
            <a:endParaRPr dirty="0"/>
          </a:p>
        </p:txBody>
      </p:sp>
    </p:spTree>
    <p:extLst>
      <p:ext uri="{BB962C8B-B14F-4D97-AF65-F5344CB8AC3E}">
        <p14:creationId xmlns:p14="http://schemas.microsoft.com/office/powerpoint/2010/main" val="3555854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2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815149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2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81420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2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Récemment  j’ai assisté à un webinaire sur le sujet, et une des présentations portait justement sur ce type d’assignement, où les étudiants devaient créer des questions de tests, le rôle de l’enseignant était celui d’un coach / mentor, les étudiants effectuaient la révision par les pairs sur les questions des autres…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Voir si les points « répercussions » et « rôles » sont transférables aux personnes enseignantes</a:t>
            </a:r>
          </a:p>
          <a:p>
            <a:pPr marL="0" indent="0">
              <a:buNone/>
            </a:pPr>
            <a:endParaRPr lang="fr-CA"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dirty="0">
                <a:latin typeface="Calibri" panose="020F0502020204030204" pitchFamily="34" charset="0"/>
                <a:ea typeface="Calibri" panose="020F0502020204030204" pitchFamily="34" charset="0"/>
                <a:cs typeface="Times New Roman" panose="02020603050405020304" pitchFamily="18" charset="0"/>
              </a:rPr>
              <a:t>À la fin de cette séance, les participants pourront : </a:t>
            </a:r>
            <a:endParaRPr lang="fr-CA" sz="1800" dirty="0">
              <a:latin typeface="Arial" panose="020B0604020202020204" pitchFamily="34" charset="0"/>
              <a:ea typeface="Arial" panose="020B0604020202020204" pitchFamily="34" charset="0"/>
              <a:cs typeface="Times New Roman" panose="02020603050405020304" pitchFamily="18" charset="0"/>
            </a:endParaRPr>
          </a:p>
          <a:p>
            <a:pPr marL="349415" indent="-349415">
              <a:lnSpc>
                <a:spcPct val="107000"/>
              </a:lnSpc>
              <a:buFont typeface="Arial" panose="020B0604020202020204" pitchFamily="34" charset="0"/>
              <a:buChar char="●"/>
            </a:pPr>
            <a:r>
              <a:rPr lang="fr-FR" sz="1800" dirty="0">
                <a:latin typeface="Calibri" panose="020F0502020204030204" pitchFamily="34" charset="0"/>
                <a:ea typeface="Calibri" panose="020F0502020204030204" pitchFamily="34" charset="0"/>
                <a:cs typeface="Times New Roman" panose="02020603050405020304" pitchFamily="18" charset="0"/>
              </a:rPr>
              <a:t>Décrire l’histoire de l’éducation ouverte dans les institutions académiques et les bibliothèques</a:t>
            </a:r>
            <a:endParaRPr lang="fr-CA" sz="1800" dirty="0">
              <a:latin typeface="Arial" panose="020B0604020202020204" pitchFamily="34" charset="0"/>
              <a:ea typeface="Arial" panose="020B0604020202020204" pitchFamily="34" charset="0"/>
              <a:cs typeface="Times New Roman" panose="02020603050405020304" pitchFamily="18" charset="0"/>
            </a:endParaRPr>
          </a:p>
          <a:p>
            <a:pPr marL="349415" indent="-349415">
              <a:lnSpc>
                <a:spcPct val="107000"/>
              </a:lnSpc>
              <a:buFont typeface="Arial" panose="020B0604020202020204" pitchFamily="34" charset="0"/>
              <a:buChar char="●"/>
            </a:pPr>
            <a:r>
              <a:rPr lang="fr-FR" sz="1800" dirty="0">
                <a:latin typeface="Calibri" panose="020F0502020204030204" pitchFamily="34" charset="0"/>
                <a:ea typeface="Calibri" panose="020F0502020204030204" pitchFamily="34" charset="0"/>
                <a:cs typeface="Times New Roman" panose="02020603050405020304" pitchFamily="18" charset="0"/>
              </a:rPr>
              <a:t>Définir les caractéristiques clés de l’éducation ouverte, de la pédagogie ouverte et des licences ouvertes</a:t>
            </a:r>
            <a:endParaRPr lang="fr-CA" sz="1800"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07000"/>
              </a:lnSpc>
              <a:buFont typeface="Arial" panose="020B0604020202020204" pitchFamily="34" charset="0"/>
              <a:buChar char="●"/>
            </a:pPr>
            <a:r>
              <a:rPr lang="fr-FR" sz="1800" dirty="0">
                <a:latin typeface="Calibri" panose="020F0502020204030204" pitchFamily="34" charset="0"/>
                <a:ea typeface="Calibri" panose="020F0502020204030204" pitchFamily="34" charset="0"/>
              </a:rPr>
              <a:t>Décrire l’impact du mouvement d’éducation ouverte dans la bibliothèque et les rôles affectés</a:t>
            </a:r>
            <a:endParaRPr dirty="0"/>
          </a:p>
        </p:txBody>
      </p:sp>
    </p:spTree>
    <p:extLst>
      <p:ext uri="{BB962C8B-B14F-4D97-AF65-F5344CB8AC3E}">
        <p14:creationId xmlns:p14="http://schemas.microsoft.com/office/powerpoint/2010/main" val="305872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2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3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À faire</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D1EAEF27-48E7-5DCF-9CE9-E397B13F02E6}"/>
            </a:ext>
          </a:extLst>
        </p:cNvPr>
        <p:cNvGrpSpPr/>
        <p:nvPr/>
      </p:nvGrpSpPr>
      <p:grpSpPr>
        <a:xfrm>
          <a:off x="0" y="0"/>
          <a:ext cx="0" cy="0"/>
          <a:chOff x="0" y="0"/>
          <a:chExt cx="0" cy="0"/>
        </a:xfrm>
      </p:grpSpPr>
      <p:sp>
        <p:nvSpPr>
          <p:cNvPr id="299" name="Google Shape;299;p33:notes">
            <a:extLst>
              <a:ext uri="{FF2B5EF4-FFF2-40B4-BE49-F238E27FC236}">
                <a16:creationId xmlns:a16="http://schemas.microsoft.com/office/drawing/2014/main" id="{11A12C84-9F63-BA4C-ABAA-C8A15E337C74}"/>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33:notes">
            <a:extLst>
              <a:ext uri="{FF2B5EF4-FFF2-40B4-BE49-F238E27FC236}">
                <a16:creationId xmlns:a16="http://schemas.microsoft.com/office/drawing/2014/main" id="{DDA109A7-8C44-E182-3B7E-E0193C934581}"/>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À faire</a:t>
            </a:r>
            <a:endParaRPr dirty="0"/>
          </a:p>
        </p:txBody>
      </p:sp>
    </p:spTree>
    <p:extLst>
      <p:ext uri="{BB962C8B-B14F-4D97-AF65-F5344CB8AC3E}">
        <p14:creationId xmlns:p14="http://schemas.microsoft.com/office/powerpoint/2010/main" val="199124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solidFill>
                <a:srgbClr val="222222"/>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92249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Modifier les sources des définitions - </a:t>
            </a:r>
            <a:r>
              <a:rPr lang="fr-CA" dirty="0" err="1"/>
              <a:t>done</a:t>
            </a:r>
            <a:endParaRPr dirty="0"/>
          </a:p>
        </p:txBody>
      </p:sp>
    </p:spTree>
    <p:extLst>
      <p:ext uri="{BB962C8B-B14F-4D97-AF65-F5344CB8AC3E}">
        <p14:creationId xmlns:p14="http://schemas.microsoft.com/office/powerpoint/2010/main" val="311251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40"/>
          <p:cNvSpPr txBox="1">
            <a:spLocks noGrp="1"/>
          </p:cNvSpPr>
          <p:nvPr>
            <p:ph type="title"/>
          </p:nvPr>
        </p:nvSpPr>
        <p:spPr>
          <a:xfrm>
            <a:off x="628650" y="1971676"/>
            <a:ext cx="7886700" cy="5001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3000"/>
              <a:buFont typeface="Calibri"/>
              <a:buNone/>
              <a:defRPr sz="3000" b="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 name="Google Shape;10;p40"/>
          <p:cNvSpPr txBox="1">
            <a:spLocks noGrp="1"/>
          </p:cNvSpPr>
          <p:nvPr>
            <p:ph type="body" idx="1"/>
          </p:nvPr>
        </p:nvSpPr>
        <p:spPr>
          <a:xfrm>
            <a:off x="4577250" y="2807500"/>
            <a:ext cx="3938100" cy="45510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Clr>
                <a:schemeClr val="dk1"/>
              </a:buClr>
              <a:buSzPts val="18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 name="Google Shape;11;p40"/>
          <p:cNvSpPr>
            <a:spLocks noGrp="1"/>
          </p:cNvSpPr>
          <p:nvPr>
            <p:ph type="pic" idx="2"/>
          </p:nvPr>
        </p:nvSpPr>
        <p:spPr>
          <a:xfrm>
            <a:off x="156411" y="4503539"/>
            <a:ext cx="1407300" cy="496500"/>
          </a:xfrm>
          <a:prstGeom prst="rect">
            <a:avLst/>
          </a:prstGeom>
          <a:noFill/>
          <a:ln>
            <a:noFill/>
          </a:ln>
        </p:spPr>
      </p:sp>
      <p:sp>
        <p:nvSpPr>
          <p:cNvPr id="12" name="Google Shape;12;p40"/>
          <p:cNvSpPr txBox="1">
            <a:spLocks noGrp="1"/>
          </p:cNvSpPr>
          <p:nvPr>
            <p:ph type="body" idx="3"/>
          </p:nvPr>
        </p:nvSpPr>
        <p:spPr>
          <a:xfrm>
            <a:off x="1683920" y="4516040"/>
            <a:ext cx="7303800" cy="483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300"/>
              <a:buNone/>
              <a:defRPr sz="13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Orange">
  <p:cSld name="1_Title and Content">
    <p:bg>
      <p:bgPr>
        <a:solidFill>
          <a:srgbClr val="FFC000"/>
        </a:solidFill>
        <a:effectLst/>
      </p:bgPr>
    </p:bg>
    <p:spTree>
      <p:nvGrpSpPr>
        <p:cNvPr id="1" name="Shape 44"/>
        <p:cNvGrpSpPr/>
        <p:nvPr/>
      </p:nvGrpSpPr>
      <p:grpSpPr>
        <a:xfrm>
          <a:off x="0" y="0"/>
          <a:ext cx="0" cy="0"/>
          <a:chOff x="0" y="0"/>
          <a:chExt cx="0" cy="0"/>
        </a:xfrm>
      </p:grpSpPr>
      <p:sp>
        <p:nvSpPr>
          <p:cNvPr id="45" name="Google Shape;45;p4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A3B8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4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 name="Google Shape;47;p49"/>
          <p:cNvSpPr txBox="1">
            <a:spLocks noGrp="1"/>
          </p:cNvSpPr>
          <p:nvPr>
            <p:ph type="body" idx="2"/>
          </p:nvPr>
        </p:nvSpPr>
        <p:spPr>
          <a:xfrm>
            <a:off x="628650" y="4820841"/>
            <a:ext cx="7886700" cy="2049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no branding">
  <p:cSld name="Title and Content">
    <p:spTree>
      <p:nvGrpSpPr>
        <p:cNvPr id="1" name="Shape 57"/>
        <p:cNvGrpSpPr/>
        <p:nvPr/>
      </p:nvGrpSpPr>
      <p:grpSpPr>
        <a:xfrm>
          <a:off x="0" y="0"/>
          <a:ext cx="0" cy="0"/>
          <a:chOff x="0" y="0"/>
          <a:chExt cx="0" cy="0"/>
        </a:xfrm>
      </p:grpSpPr>
      <p:sp>
        <p:nvSpPr>
          <p:cNvPr id="58" name="Google Shape;58;p5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A3B8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5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52"/>
          <p:cNvSpPr txBox="1">
            <a:spLocks noGrp="1"/>
          </p:cNvSpPr>
          <p:nvPr>
            <p:ph type="body" idx="2"/>
          </p:nvPr>
        </p:nvSpPr>
        <p:spPr>
          <a:xfrm>
            <a:off x="628650" y="4820841"/>
            <a:ext cx="7886700" cy="2049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with branding and links to materials">
  <p:cSld name="2_Title and Content_1">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5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A3B8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53"/>
          <p:cNvSpPr txBox="1">
            <a:spLocks noGrp="1"/>
          </p:cNvSpPr>
          <p:nvPr>
            <p:ph type="body" idx="1"/>
          </p:nvPr>
        </p:nvSpPr>
        <p:spPr>
          <a:xfrm>
            <a:off x="628650" y="1369225"/>
            <a:ext cx="68406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53"/>
          <p:cNvSpPr txBox="1">
            <a:spLocks noGrp="1"/>
          </p:cNvSpPr>
          <p:nvPr>
            <p:ph type="body" idx="2"/>
          </p:nvPr>
        </p:nvSpPr>
        <p:spPr>
          <a:xfrm>
            <a:off x="4583975" y="3936825"/>
            <a:ext cx="3302700" cy="4620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24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white blue">
  <p:cSld name="Section Header">
    <p:spTree>
      <p:nvGrpSpPr>
        <p:cNvPr id="1" name="Shape 65"/>
        <p:cNvGrpSpPr/>
        <p:nvPr/>
      </p:nvGrpSpPr>
      <p:grpSpPr>
        <a:xfrm>
          <a:off x="0" y="0"/>
          <a:ext cx="0" cy="0"/>
          <a:chOff x="0" y="0"/>
          <a:chExt cx="0" cy="0"/>
        </a:xfrm>
      </p:grpSpPr>
      <p:sp>
        <p:nvSpPr>
          <p:cNvPr id="66" name="Google Shape;66;p54"/>
          <p:cNvSpPr txBox="1">
            <a:spLocks noGrp="1"/>
          </p:cNvSpPr>
          <p:nvPr>
            <p:ph type="title"/>
          </p:nvPr>
        </p:nvSpPr>
        <p:spPr>
          <a:xfrm>
            <a:off x="628650" y="2146697"/>
            <a:ext cx="7886700" cy="8502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0A3B87"/>
              </a:buClr>
              <a:buSzPts val="4500"/>
              <a:buFont typeface="Calibri"/>
              <a:buNone/>
              <a:defRPr sz="45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with subtitle">
  <p:cSld name="2_Section Header">
    <p:bg>
      <p:bgPr>
        <a:solidFill>
          <a:srgbClr val="0A3B87"/>
        </a:solidFill>
        <a:effectLst/>
      </p:bgPr>
    </p:bg>
    <p:spTree>
      <p:nvGrpSpPr>
        <p:cNvPr id="1" name="Shape 67"/>
        <p:cNvGrpSpPr/>
        <p:nvPr/>
      </p:nvGrpSpPr>
      <p:grpSpPr>
        <a:xfrm>
          <a:off x="0" y="0"/>
          <a:ext cx="0" cy="0"/>
          <a:chOff x="0" y="0"/>
          <a:chExt cx="0" cy="0"/>
        </a:xfrm>
      </p:grpSpPr>
      <p:sp>
        <p:nvSpPr>
          <p:cNvPr id="68" name="Google Shape;68;p55"/>
          <p:cNvSpPr txBox="1">
            <a:spLocks noGrp="1"/>
          </p:cNvSpPr>
          <p:nvPr>
            <p:ph type="title"/>
          </p:nvPr>
        </p:nvSpPr>
        <p:spPr>
          <a:xfrm>
            <a:off x="628650" y="1532334"/>
            <a:ext cx="7886700" cy="8502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Calibri"/>
              <a:buNone/>
              <a:defRPr sz="4500" b="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55"/>
          <p:cNvSpPr txBox="1">
            <a:spLocks noGrp="1"/>
          </p:cNvSpPr>
          <p:nvPr>
            <p:ph type="body" idx="1"/>
          </p:nvPr>
        </p:nvSpPr>
        <p:spPr>
          <a:xfrm>
            <a:off x="1693069" y="2571750"/>
            <a:ext cx="5757900" cy="9429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rgbClr val="FFCB8A"/>
              </a:buClr>
              <a:buSzPts val="3300"/>
              <a:buNone/>
              <a:defRPr sz="3300" b="1">
                <a:solidFill>
                  <a:srgbClr val="FFCB8A"/>
                </a:solidFill>
              </a:defRPr>
            </a:lvl1pPr>
            <a:lvl2pPr marL="914400" lvl="1" indent="-317500" algn="l">
              <a:lnSpc>
                <a:spcPct val="90000"/>
              </a:lnSpc>
              <a:spcBef>
                <a:spcPts val="400"/>
              </a:spcBef>
              <a:spcAft>
                <a:spcPts val="0"/>
              </a:spcAft>
              <a:buClr>
                <a:srgbClr val="FFCB8A"/>
              </a:buClr>
              <a:buSzPts val="1400"/>
              <a:buChar char="•"/>
              <a:defRPr>
                <a:solidFill>
                  <a:srgbClr val="FFCB8A"/>
                </a:solidFill>
              </a:defRPr>
            </a:lvl2pPr>
            <a:lvl3pPr marL="1371600" lvl="2" indent="-317500" algn="l">
              <a:lnSpc>
                <a:spcPct val="90000"/>
              </a:lnSpc>
              <a:spcBef>
                <a:spcPts val="400"/>
              </a:spcBef>
              <a:spcAft>
                <a:spcPts val="0"/>
              </a:spcAft>
              <a:buClr>
                <a:srgbClr val="FFCB8A"/>
              </a:buClr>
              <a:buSzPts val="1400"/>
              <a:buChar char="•"/>
              <a:defRPr>
                <a:solidFill>
                  <a:srgbClr val="FFCB8A"/>
                </a:solidFill>
              </a:defRPr>
            </a:lvl3pPr>
            <a:lvl4pPr marL="1828800" lvl="3" indent="-317500" algn="l">
              <a:lnSpc>
                <a:spcPct val="90000"/>
              </a:lnSpc>
              <a:spcBef>
                <a:spcPts val="400"/>
              </a:spcBef>
              <a:spcAft>
                <a:spcPts val="0"/>
              </a:spcAft>
              <a:buClr>
                <a:srgbClr val="FFCB8A"/>
              </a:buClr>
              <a:buSzPts val="1400"/>
              <a:buChar char="•"/>
              <a:defRPr>
                <a:solidFill>
                  <a:srgbClr val="FFCB8A"/>
                </a:solidFill>
              </a:defRPr>
            </a:lvl4pPr>
            <a:lvl5pPr marL="2286000" lvl="4" indent="-317500" algn="l">
              <a:lnSpc>
                <a:spcPct val="90000"/>
              </a:lnSpc>
              <a:spcBef>
                <a:spcPts val="400"/>
              </a:spcBef>
              <a:spcAft>
                <a:spcPts val="0"/>
              </a:spcAft>
              <a:buClr>
                <a:srgbClr val="FFCB8A"/>
              </a:buClr>
              <a:buSzPts val="1400"/>
              <a:buChar char="•"/>
              <a:defRPr>
                <a:solidFill>
                  <a:srgbClr val="FFCB8A"/>
                </a:solidFill>
              </a:defRPr>
            </a:lvl5pPr>
            <a:lvl6pPr marL="2743200" lvl="5" indent="-317500" algn="l">
              <a:lnSpc>
                <a:spcPct val="90000"/>
              </a:lnSpc>
              <a:spcBef>
                <a:spcPts val="400"/>
              </a:spcBef>
              <a:spcAft>
                <a:spcPts val="0"/>
              </a:spcAft>
              <a:buClr>
                <a:srgbClr val="FFCB8A"/>
              </a:buClr>
              <a:buSzPts val="1400"/>
              <a:buChar char="•"/>
              <a:defRPr>
                <a:solidFill>
                  <a:srgbClr val="FFCB8A"/>
                </a:solidFill>
              </a:defRPr>
            </a:lvl6pPr>
            <a:lvl7pPr marL="3200400" lvl="6" indent="-317500" algn="l">
              <a:lnSpc>
                <a:spcPct val="90000"/>
              </a:lnSpc>
              <a:spcBef>
                <a:spcPts val="400"/>
              </a:spcBef>
              <a:spcAft>
                <a:spcPts val="0"/>
              </a:spcAft>
              <a:buClr>
                <a:srgbClr val="FFCB8A"/>
              </a:buClr>
              <a:buSzPts val="1400"/>
              <a:buChar char="•"/>
              <a:defRPr>
                <a:solidFill>
                  <a:srgbClr val="FFCB8A"/>
                </a:solidFill>
              </a:defRPr>
            </a:lvl7pPr>
            <a:lvl8pPr marL="3657600" lvl="7" indent="-317500" algn="l">
              <a:lnSpc>
                <a:spcPct val="90000"/>
              </a:lnSpc>
              <a:spcBef>
                <a:spcPts val="400"/>
              </a:spcBef>
              <a:spcAft>
                <a:spcPts val="0"/>
              </a:spcAft>
              <a:buClr>
                <a:srgbClr val="FFCB8A"/>
              </a:buClr>
              <a:buSzPts val="1400"/>
              <a:buChar char="•"/>
              <a:defRPr>
                <a:solidFill>
                  <a:srgbClr val="FFCB8A"/>
                </a:solidFill>
              </a:defRPr>
            </a:lvl8pPr>
            <a:lvl9pPr marL="4114800" lvl="8" indent="-317500" algn="l">
              <a:lnSpc>
                <a:spcPct val="90000"/>
              </a:lnSpc>
              <a:spcBef>
                <a:spcPts val="400"/>
              </a:spcBef>
              <a:spcAft>
                <a:spcPts val="0"/>
              </a:spcAft>
              <a:buClr>
                <a:srgbClr val="FFCB8A"/>
              </a:buClr>
              <a:buSzPts val="1400"/>
              <a:buChar char="•"/>
              <a:defRPr>
                <a:solidFill>
                  <a:srgbClr val="FFCB8A"/>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0"/>
        <p:cNvGrpSpPr/>
        <p:nvPr/>
      </p:nvGrpSpPr>
      <p:grpSpPr>
        <a:xfrm>
          <a:off x="0" y="0"/>
          <a:ext cx="0" cy="0"/>
          <a:chOff x="0" y="0"/>
          <a:chExt cx="0" cy="0"/>
        </a:xfrm>
      </p:grpSpPr>
      <p:sp>
        <p:nvSpPr>
          <p:cNvPr id="71" name="Google Shape;71;p5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A3B8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56"/>
          <p:cNvSpPr txBox="1">
            <a:spLocks noGrp="1"/>
          </p:cNvSpPr>
          <p:nvPr>
            <p:ph type="body" idx="1"/>
          </p:nvPr>
        </p:nvSpPr>
        <p:spPr>
          <a:xfrm>
            <a:off x="628650" y="4820841"/>
            <a:ext cx="7886700" cy="2049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58"/>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A3B87"/>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5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7" name="Google Shape;77;p58"/>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2400"/>
              <a:buNone/>
              <a:defRPr/>
            </a:lvl1pPr>
            <a:lvl2pPr marL="914400" lvl="1" indent="-228600" algn="l">
              <a:lnSpc>
                <a:spcPct val="90000"/>
              </a:lnSpc>
              <a:spcBef>
                <a:spcPts val="400"/>
              </a:spcBef>
              <a:spcAft>
                <a:spcPts val="0"/>
              </a:spcAft>
              <a:buClr>
                <a:schemeClr val="dk1"/>
              </a:buClr>
              <a:buSzPts val="2100"/>
              <a:buNone/>
              <a:defRPr/>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0" name="Google Shape;80;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blue white">
  <p:cSld name="1_Section Header">
    <p:bg>
      <p:bgPr>
        <a:solidFill>
          <a:srgbClr val="0A3B87"/>
        </a:solidFill>
        <a:effectLst/>
      </p:bgPr>
    </p:bg>
    <p:spTree>
      <p:nvGrpSpPr>
        <p:cNvPr id="1" name="Shape 13"/>
        <p:cNvGrpSpPr/>
        <p:nvPr/>
      </p:nvGrpSpPr>
      <p:grpSpPr>
        <a:xfrm>
          <a:off x="0" y="0"/>
          <a:ext cx="0" cy="0"/>
          <a:chOff x="0" y="0"/>
          <a:chExt cx="0" cy="0"/>
        </a:xfrm>
      </p:grpSpPr>
      <p:sp>
        <p:nvSpPr>
          <p:cNvPr id="14" name="Google Shape;14;p41"/>
          <p:cNvSpPr txBox="1">
            <a:spLocks noGrp="1"/>
          </p:cNvSpPr>
          <p:nvPr>
            <p:ph type="title"/>
          </p:nvPr>
        </p:nvSpPr>
        <p:spPr>
          <a:xfrm>
            <a:off x="628650" y="2146697"/>
            <a:ext cx="7886700" cy="8502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Calibri"/>
              <a:buNone/>
              <a:defRPr sz="4500" b="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with branding">
  <p:cSld name="2_Title and Content">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A3B8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4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 name="Google Shape;18;p42"/>
          <p:cNvSpPr txBox="1">
            <a:spLocks noGrp="1"/>
          </p:cNvSpPr>
          <p:nvPr>
            <p:ph type="body" idx="2"/>
          </p:nvPr>
        </p:nvSpPr>
        <p:spPr>
          <a:xfrm>
            <a:off x="628650" y="4820841"/>
            <a:ext cx="7886700" cy="2049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 left 1">
  <p:cSld name="Title and Content_1_1">
    <p:spTree>
      <p:nvGrpSpPr>
        <p:cNvPr id="1" name="Shape 19"/>
        <p:cNvGrpSpPr/>
        <p:nvPr/>
      </p:nvGrpSpPr>
      <p:grpSpPr>
        <a:xfrm>
          <a:off x="0" y="0"/>
          <a:ext cx="0" cy="0"/>
          <a:chOff x="0" y="0"/>
          <a:chExt cx="0" cy="0"/>
        </a:xfrm>
      </p:grpSpPr>
      <p:sp>
        <p:nvSpPr>
          <p:cNvPr id="20" name="Google Shape;20;p43"/>
          <p:cNvSpPr txBox="1">
            <a:spLocks noGrp="1"/>
          </p:cNvSpPr>
          <p:nvPr>
            <p:ph type="title"/>
          </p:nvPr>
        </p:nvSpPr>
        <p:spPr>
          <a:xfrm>
            <a:off x="-26975" y="0"/>
            <a:ext cx="3916800" cy="5143500"/>
          </a:xfrm>
          <a:prstGeom prst="rect">
            <a:avLst/>
          </a:prstGeom>
          <a:solidFill>
            <a:srgbClr val="0A3B87"/>
          </a:solid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14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43"/>
          <p:cNvSpPr txBox="1">
            <a:spLocks noGrp="1"/>
          </p:cNvSpPr>
          <p:nvPr>
            <p:ph type="body" idx="1"/>
          </p:nvPr>
        </p:nvSpPr>
        <p:spPr>
          <a:xfrm>
            <a:off x="4118850" y="579750"/>
            <a:ext cx="4847100" cy="4455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A3B8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4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 name="Google Shape;25;p4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 name="Google Shape;26;p44"/>
          <p:cNvSpPr txBox="1">
            <a:spLocks noGrp="1"/>
          </p:cNvSpPr>
          <p:nvPr>
            <p:ph type="body" idx="3"/>
          </p:nvPr>
        </p:nvSpPr>
        <p:spPr>
          <a:xfrm>
            <a:off x="628650" y="4820841"/>
            <a:ext cx="7886700" cy="2049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4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0" name="Google Shape;30;p4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 left">
  <p:cSld name="Title and Content_1">
    <p:spTree>
      <p:nvGrpSpPr>
        <p:cNvPr id="1" name="Shape 32"/>
        <p:cNvGrpSpPr/>
        <p:nvPr/>
      </p:nvGrpSpPr>
      <p:grpSpPr>
        <a:xfrm>
          <a:off x="0" y="0"/>
          <a:ext cx="0" cy="0"/>
          <a:chOff x="0" y="0"/>
          <a:chExt cx="0" cy="0"/>
        </a:xfrm>
      </p:grpSpPr>
      <p:sp>
        <p:nvSpPr>
          <p:cNvPr id="33" name="Google Shape;33;p46"/>
          <p:cNvSpPr txBox="1">
            <a:spLocks noGrp="1"/>
          </p:cNvSpPr>
          <p:nvPr>
            <p:ph type="title"/>
          </p:nvPr>
        </p:nvSpPr>
        <p:spPr>
          <a:xfrm>
            <a:off x="-26975" y="0"/>
            <a:ext cx="3916800" cy="5143500"/>
          </a:xfrm>
          <a:prstGeom prst="rect">
            <a:avLst/>
          </a:prstGeom>
          <a:solidFill>
            <a:srgbClr val="0A3B87"/>
          </a:solid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14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46"/>
          <p:cNvSpPr txBox="1">
            <a:spLocks noGrp="1"/>
          </p:cNvSpPr>
          <p:nvPr>
            <p:ph type="body" idx="1"/>
          </p:nvPr>
        </p:nvSpPr>
        <p:spPr>
          <a:xfrm>
            <a:off x="4103325" y="300325"/>
            <a:ext cx="4847100" cy="4455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46"/>
          <p:cNvSpPr txBox="1">
            <a:spLocks noGrp="1"/>
          </p:cNvSpPr>
          <p:nvPr>
            <p:ph type="body" idx="2"/>
          </p:nvPr>
        </p:nvSpPr>
        <p:spPr>
          <a:xfrm>
            <a:off x="3943250" y="4859200"/>
            <a:ext cx="5116800" cy="232800"/>
          </a:xfrm>
          <a:prstGeom prst="rect">
            <a:avLst/>
          </a:prstGeom>
          <a:noFill/>
          <a:ln>
            <a:noFill/>
          </a:ln>
        </p:spPr>
        <p:txBody>
          <a:bodyPr spcFirstLastPara="1" wrap="square" lIns="68575" tIns="34275" rIns="68575" bIns="34275" anchor="t" anchorCtr="0">
            <a:normAutofit/>
          </a:bodyPr>
          <a:lstStyle>
            <a:lvl1pPr marL="457200" lvl="0" indent="-317500" algn="r">
              <a:lnSpc>
                <a:spcPct val="90000"/>
              </a:lnSpc>
              <a:spcBef>
                <a:spcPts val="800"/>
              </a:spcBef>
              <a:spcAft>
                <a:spcPts val="0"/>
              </a:spcAft>
              <a:buSzPts val="1400"/>
              <a:buChar char="•"/>
              <a:defRPr sz="1400"/>
            </a:lvl1pPr>
            <a:lvl2pPr marL="914400" lvl="1" indent="-361950" algn="r">
              <a:lnSpc>
                <a:spcPct val="90000"/>
              </a:lnSpc>
              <a:spcBef>
                <a:spcPts val="400"/>
              </a:spcBef>
              <a:spcAft>
                <a:spcPts val="0"/>
              </a:spcAft>
              <a:buSzPts val="2100"/>
              <a:buChar char="•"/>
              <a:defRPr/>
            </a:lvl2pPr>
            <a:lvl3pPr marL="1371600" lvl="2" indent="-342900" algn="r">
              <a:lnSpc>
                <a:spcPct val="90000"/>
              </a:lnSpc>
              <a:spcBef>
                <a:spcPts val="400"/>
              </a:spcBef>
              <a:spcAft>
                <a:spcPts val="0"/>
              </a:spcAft>
              <a:buSzPts val="1800"/>
              <a:buChar char="•"/>
              <a:defRPr/>
            </a:lvl3pPr>
            <a:lvl4pPr marL="1828800" lvl="3" indent="-342900" algn="r">
              <a:lnSpc>
                <a:spcPct val="90000"/>
              </a:lnSpc>
              <a:spcBef>
                <a:spcPts val="400"/>
              </a:spcBef>
              <a:spcAft>
                <a:spcPts val="0"/>
              </a:spcAft>
              <a:buSzPts val="1800"/>
              <a:buChar char="•"/>
              <a:defRPr/>
            </a:lvl4pPr>
            <a:lvl5pPr marL="2286000" lvl="4" indent="-342900" algn="r">
              <a:lnSpc>
                <a:spcPct val="90000"/>
              </a:lnSpc>
              <a:spcBef>
                <a:spcPts val="400"/>
              </a:spcBef>
              <a:spcAft>
                <a:spcPts val="0"/>
              </a:spcAft>
              <a:buSzPts val="1800"/>
              <a:buChar char="•"/>
              <a:defRPr/>
            </a:lvl5pPr>
            <a:lvl6pPr marL="2743200" lvl="5" indent="-317500" algn="r">
              <a:lnSpc>
                <a:spcPct val="90000"/>
              </a:lnSpc>
              <a:spcBef>
                <a:spcPts val="400"/>
              </a:spcBef>
              <a:spcAft>
                <a:spcPts val="0"/>
              </a:spcAft>
              <a:buSzPts val="1400"/>
              <a:buChar char="•"/>
              <a:defRPr/>
            </a:lvl6pPr>
            <a:lvl7pPr marL="3200400" lvl="6" indent="-317500" algn="r">
              <a:lnSpc>
                <a:spcPct val="90000"/>
              </a:lnSpc>
              <a:spcBef>
                <a:spcPts val="400"/>
              </a:spcBef>
              <a:spcAft>
                <a:spcPts val="0"/>
              </a:spcAft>
              <a:buSzPts val="1400"/>
              <a:buChar char="•"/>
              <a:defRPr/>
            </a:lvl7pPr>
            <a:lvl8pPr marL="3657600" lvl="7" indent="-317500" algn="r">
              <a:lnSpc>
                <a:spcPct val="90000"/>
              </a:lnSpc>
              <a:spcBef>
                <a:spcPts val="400"/>
              </a:spcBef>
              <a:spcAft>
                <a:spcPts val="0"/>
              </a:spcAft>
              <a:buSzPts val="1400"/>
              <a:buChar char="•"/>
              <a:defRPr/>
            </a:lvl8pPr>
            <a:lvl9pPr marL="4114800" lvl="8" indent="-317500" algn="r">
              <a:lnSpc>
                <a:spcPct val="90000"/>
              </a:lnSpc>
              <a:spcBef>
                <a:spcPts val="40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47"/>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A3B87"/>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47"/>
          <p:cNvSpPr>
            <a:spLocks noGrp="1"/>
          </p:cNvSpPr>
          <p:nvPr>
            <p:ph type="pic" idx="2"/>
          </p:nvPr>
        </p:nvSpPr>
        <p:spPr>
          <a:xfrm>
            <a:off x="3887391" y="740569"/>
            <a:ext cx="4629300" cy="3655200"/>
          </a:xfrm>
          <a:prstGeom prst="rect">
            <a:avLst/>
          </a:prstGeom>
          <a:noFill/>
          <a:ln>
            <a:noFill/>
          </a:ln>
        </p:spPr>
      </p:sp>
      <p:sp>
        <p:nvSpPr>
          <p:cNvPr id="39" name="Google Shape;39;p47"/>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2400"/>
              <a:buNone/>
              <a:defRPr/>
            </a:lvl1pPr>
            <a:lvl2pPr marL="914400" lvl="1" indent="-228600" algn="l">
              <a:lnSpc>
                <a:spcPct val="90000"/>
              </a:lnSpc>
              <a:spcBef>
                <a:spcPts val="400"/>
              </a:spcBef>
              <a:spcAft>
                <a:spcPts val="0"/>
              </a:spcAft>
              <a:buClr>
                <a:schemeClr val="dk1"/>
              </a:buClr>
              <a:buSzPts val="2100"/>
              <a:buNone/>
              <a:defRPr/>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3" name="Google Shape;43;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A3B87"/>
              </a:buClr>
              <a:buSzPts val="3000"/>
              <a:buFont typeface="Calibri"/>
              <a:buNone/>
              <a:defRPr sz="3000" b="1" i="0" u="none" strike="noStrike" cap="none">
                <a:solidFill>
                  <a:srgbClr val="0A3B8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4.0/deed.fr" TargetMode="External"/><Relationship Id="rId4" Type="http://schemas.openxmlformats.org/officeDocument/2006/relationships/hyperlink" Target="https://www.carl-abrc.ca/fr/faire-avancer-lenseignement-et-lapprentissage/education-ouverte/latelier-en-boite-sur-les-notions-fondamentales-de-leadership-en-education-ouverte-nfleo/"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fabriquerel.org/re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opencontent.org/definitio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openlibrary.ecampusontario.ca/find-open-textbooks/?uuid=8390d51e-0efe-493c-881c-cf86852a612f&amp;contributor=&amp;keyword=&amp;subject=Psychology" TargetMode="External"/><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pressbooks.directory/"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fabriquerel.org/rel-disponibl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share-your-work/cclicense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carl-abrc.ca/fr/influencer-les-politiques/droit-dauteur/rel-droit-dauteur/"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hyperlink" Target="https://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creativecommons.org/" TargetMode="External"/><Relationship Id="rId5" Type="http://schemas.openxmlformats.org/officeDocument/2006/relationships/hyperlink" Target="https://creativecommons.org/share-your-work/public-domain/freeworks/"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hyperlink" Target="https://pixabay.com/en/users/Free-Photos-242387/?tab=latest" TargetMode="External"/><Relationship Id="rId5" Type="http://schemas.openxmlformats.org/officeDocument/2006/relationships/image" Target="../media/image13.png"/><Relationship Id="rId4" Type="http://schemas.openxmlformats.org/officeDocument/2006/relationships/hyperlink" Target="https://pixabay.com/en/coffee-cafe-mug-decorative-drink-983955/"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docs.google.com/document/d/14djA9Rl9YOfOvfE3m1Wgk8HnETytKc9k4kgK7z7t_hU/edit" TargetMode="External"/><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docs.google.com/document/d/1Ry7LBuXghBmOQ3DXE-wUlHf7um6OMQ-C0LO18yaW3vA/edit" TargetMode="External"/><Relationship Id="rId9" Type="http://schemas.openxmlformats.org/officeDocument/2006/relationships/hyperlink" Target="https://docs.google.com/document/d/1ML6d_Vqx9DZlR7A1gGrRwZXa2PjEHgdT9m1_gaFECXk/edit?usp=sharin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opentextbc.ca/introductorychemistry/" TargetMode="External"/><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hyperlink" Target="https://saylordotorg.github.io/text_introductory-chemistry/index.html" TargetMode="External"/><Relationship Id="rId5" Type="http://schemas.openxmlformats.org/officeDocument/2006/relationships/image" Target="../media/image17.png"/><Relationship Id="rId4" Type="http://schemas.openxmlformats.org/officeDocument/2006/relationships/hyperlink" Target="https://saylordotorg.github.io/text_introductory-chemistry/s05-what-is-chemistry.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hyperlink" Target="https://creativecommons.org/choo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opencontent.org/defini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rel.fse.ulaval.ca/rel-disponibles/guide-daccompagnement-a-la-methode-des-cas-en-psychoeducation/"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rudit.org/fr/revues/qf/1979-n36-qf1208689/51334ac.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opencontent.org/blog/archives/2975"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4.sv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thatpsychprof.com/why-have-students-answer-questions-when-they-can-write-the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openeducation2017.sched.com/event/BXf4/the-digital-polarization-initiative-an-open-pedagogy-project-for-a-post-truth-world"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collimateur.uqam.ca/collimateur/le-pourquoi-et-le-comment-dune-vision-ouverte-de-leducation/"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s://fr.wikipedia.org/wiki/Wikip%C3%A9dia:Projets_p%C3%A9dagogiques/UQA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document/d/1Q0tdDWAbFvM8Oaz84Zxii6vySdDxi5KD/edit?usp=sharing&amp;ouid=117803195773022135097&amp;rtpof=true&amp;sd=true"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unesdoc.unesco.org/ark:/48223/pf0000128515_fre" TargetMode="External"/><Relationship Id="rId3" Type="http://schemas.openxmlformats.org/officeDocument/2006/relationships/hyperlink" Target="https://www.gnu.org/" TargetMode="External"/><Relationship Id="rId7" Type="http://schemas.openxmlformats.org/officeDocument/2006/relationships/hyperlink" Target="https://ocw.mit.edu/" TargetMode="External"/><Relationship Id="rId12" Type="http://schemas.openxmlformats.org/officeDocument/2006/relationships/hyperlink" Target="https://bccampus.ca/"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openstax.org/" TargetMode="External"/><Relationship Id="rId11" Type="http://schemas.openxmlformats.org/officeDocument/2006/relationships/hyperlink" Target="https://creativecommons.org/" TargetMode="External"/><Relationship Id="rId5" Type="http://schemas.openxmlformats.org/officeDocument/2006/relationships/hyperlink" Target="https://www.merlot.org/" TargetMode="External"/><Relationship Id="rId10" Type="http://schemas.openxmlformats.org/officeDocument/2006/relationships/hyperlink" Target="https://www.ouvrirlascience.fr/declaration-de-berlin-sur-le-libre-acces-a-la-connaissance-en-sciences-exactes-sciences-de-la-vie-sciences-humaines-et-sociales/" TargetMode="External"/><Relationship Id="rId4" Type="http://schemas.openxmlformats.org/officeDocument/2006/relationships/hyperlink" Target="http://arxiv.org/" TargetMode="External"/><Relationship Id="rId9" Type="http://schemas.openxmlformats.org/officeDocument/2006/relationships/hyperlink" Target="https://www.ouvrirlascience.fr/initiative-de-budapest-pour-lacces-ouver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unesco.org/fr/legal-affairs/recommendation-open-educational-resources-oer" TargetMode="External"/><Relationship Id="rId3" Type="http://schemas.openxmlformats.org/officeDocument/2006/relationships/hyperlink" Target="https://unesdoc.unesco.org/ark:/48223/pf0000246687_fre" TargetMode="External"/><Relationship Id="rId7" Type="http://schemas.openxmlformats.org/officeDocument/2006/relationships/hyperlink" Target="https://science.gc.ca/site/science/fr/financement-interorganismes-recherche/politiques-lignes-directrices/libre-acces/version-revisee-provisoire-politique-trois-organismes-libre-acces-aux-publication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science.gc.ca/site/science/fr/financement-interorganismes-recherche/politiques-lignes-directrices/libre-acces/politique-trois-organismes-libre-acces-aux-publications-2015" TargetMode="External"/><Relationship Id="rId11" Type="http://schemas.openxmlformats.org/officeDocument/2006/relationships/hyperlink" Target="https://unesdoc.unesco.org/ark:/48223/pf0000373887" TargetMode="External"/><Relationship Id="rId5" Type="http://schemas.openxmlformats.org/officeDocument/2006/relationships/hyperlink" Target="https://sparcopen.org/coapi/" TargetMode="External"/><Relationship Id="rId10" Type="http://schemas.openxmlformats.org/officeDocument/2006/relationships/hyperlink" Target="https://oercongress.weebly.com/uploads/4/1/3/4/4134458/05-rel-declaration_de_dakar-5_mars_2009.pdf" TargetMode="External"/><Relationship Id="rId4" Type="http://schemas.openxmlformats.org/officeDocument/2006/relationships/hyperlink" Target="https://unesdoc.unesco.org/ark:/48223/pf0000260762_fre" TargetMode="External"/><Relationship Id="rId9" Type="http://schemas.openxmlformats.org/officeDocument/2006/relationships/hyperlink" Target="https://vecam.org/2002-2014/article1319.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arl-abrc.ca/fr/faire-avancer-la-recherche/communication-savante/education-ouverte/faq-sur-leducation-ouverte/?cn-reloaded=1"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unesdoc.unesco.org/ark:/48223/pf0000246687_fr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328773" y="1971676"/>
            <a:ext cx="8547351" cy="5001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SzPts val="3000"/>
              <a:buNone/>
            </a:pPr>
            <a:br>
              <a:rPr lang="en" sz="2800" b="1" dirty="0">
                <a:latin typeface="Aptos Display" panose="020B0004020202020204" pitchFamily="34" charset="0"/>
              </a:rPr>
            </a:br>
            <a:r>
              <a:rPr lang="en" sz="2800" b="1" dirty="0">
                <a:latin typeface="Aptos Display" panose="020B0004020202020204" pitchFamily="34" charset="0"/>
              </a:rPr>
              <a:t>Éducation ouverte et Ressources éducatives libres 101</a:t>
            </a:r>
            <a:endParaRPr sz="2800" b="1" dirty="0">
              <a:latin typeface="Aptos Display" panose="020B0004020202020204" pitchFamily="34" charset="0"/>
            </a:endParaRPr>
          </a:p>
        </p:txBody>
      </p:sp>
      <p:sp>
        <p:nvSpPr>
          <p:cNvPr id="86" name="Google Shape;86;p1"/>
          <p:cNvSpPr txBox="1">
            <a:spLocks noGrp="1"/>
          </p:cNvSpPr>
          <p:nvPr>
            <p:ph type="body" idx="1"/>
          </p:nvPr>
        </p:nvSpPr>
        <p:spPr>
          <a:xfrm>
            <a:off x="4572000" y="2671725"/>
            <a:ext cx="4240747" cy="659269"/>
          </a:xfrm>
          <a:prstGeom prst="rect">
            <a:avLst/>
          </a:prstGeom>
          <a:noFill/>
          <a:ln>
            <a:noFill/>
          </a:ln>
        </p:spPr>
        <p:txBody>
          <a:bodyPr spcFirstLastPara="1" wrap="square" lIns="68575" tIns="34275" rIns="68575" bIns="34275" anchor="t" anchorCtr="0">
            <a:normAutofit fontScale="55000" lnSpcReduction="20000"/>
          </a:bodyPr>
          <a:lstStyle/>
          <a:p>
            <a:pPr marL="0" lvl="0" indent="0" algn="r" rtl="0">
              <a:lnSpc>
                <a:spcPct val="90000"/>
              </a:lnSpc>
              <a:spcBef>
                <a:spcPts val="800"/>
              </a:spcBef>
              <a:spcAft>
                <a:spcPts val="0"/>
              </a:spcAft>
              <a:buSzPct val="93750"/>
              <a:buNone/>
            </a:pPr>
            <a:r>
              <a:rPr lang="en" sz="3200" b="1" i="1" dirty="0">
                <a:solidFill>
                  <a:schemeClr val="accent1">
                    <a:lumMod val="50000"/>
                  </a:schemeClr>
                </a:solidFill>
                <a:latin typeface="Aptos" panose="020B0004020202020204" pitchFamily="34" charset="0"/>
              </a:rPr>
              <a:t>Victoria Volkanova, bibliothécaire</a:t>
            </a:r>
          </a:p>
          <a:p>
            <a:pPr marL="0" lvl="0" indent="0" algn="r" rtl="0">
              <a:lnSpc>
                <a:spcPct val="90000"/>
              </a:lnSpc>
              <a:spcBef>
                <a:spcPts val="800"/>
              </a:spcBef>
              <a:spcAft>
                <a:spcPts val="0"/>
              </a:spcAft>
              <a:buSzPct val="93750"/>
              <a:buNone/>
            </a:pPr>
            <a:r>
              <a:rPr lang="en" sz="3200" b="1" i="1" dirty="0">
                <a:solidFill>
                  <a:schemeClr val="accent1">
                    <a:lumMod val="50000"/>
                  </a:schemeClr>
                </a:solidFill>
                <a:latin typeface="Aptos" panose="020B0004020202020204" pitchFamily="34" charset="0"/>
              </a:rPr>
              <a:t>Université de Moncton</a:t>
            </a:r>
          </a:p>
          <a:p>
            <a:pPr marL="0" lvl="0" indent="0" algn="r" rtl="0">
              <a:lnSpc>
                <a:spcPct val="90000"/>
              </a:lnSpc>
              <a:spcBef>
                <a:spcPts val="800"/>
              </a:spcBef>
              <a:spcAft>
                <a:spcPts val="0"/>
              </a:spcAft>
              <a:buSzPct val="93750"/>
              <a:buNone/>
            </a:pPr>
            <a:endParaRPr dirty="0"/>
          </a:p>
        </p:txBody>
      </p:sp>
      <p:pic>
        <p:nvPicPr>
          <p:cNvPr id="87" name="Google Shape;87;p1" descr="Creative Commons Attribution icon"/>
          <p:cNvPicPr preferRelativeResize="0">
            <a:picLocks noGrp="1"/>
          </p:cNvPicPr>
          <p:nvPr>
            <p:ph type="pic" idx="2"/>
          </p:nvPr>
        </p:nvPicPr>
        <p:blipFill rotWithShape="1">
          <a:blip r:embed="rId3">
            <a:alphaModFix/>
          </a:blip>
          <a:srcRect l="396" r="395"/>
          <a:stretch/>
        </p:blipFill>
        <p:spPr>
          <a:xfrm>
            <a:off x="281309" y="4612346"/>
            <a:ext cx="1407300" cy="496500"/>
          </a:xfrm>
          <a:prstGeom prst="rect">
            <a:avLst/>
          </a:prstGeom>
          <a:noFill/>
          <a:ln>
            <a:noFill/>
          </a:ln>
        </p:spPr>
      </p:pic>
      <p:sp>
        <p:nvSpPr>
          <p:cNvPr id="88" name="Google Shape;88;p1"/>
          <p:cNvSpPr txBox="1">
            <a:spLocks noGrp="1"/>
          </p:cNvSpPr>
          <p:nvPr>
            <p:ph type="body" idx="3"/>
          </p:nvPr>
        </p:nvSpPr>
        <p:spPr>
          <a:xfrm>
            <a:off x="1879134" y="3330994"/>
            <a:ext cx="7192200" cy="4839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ct val="121183"/>
              <a:buNone/>
            </a:pPr>
            <a:r>
              <a:rPr lang="fr-CA" sz="1800" b="1" i="1" dirty="0">
                <a:solidFill>
                  <a:schemeClr val="accent1">
                    <a:lumMod val="75000"/>
                  </a:schemeClr>
                </a:solidFill>
                <a:latin typeface="Aptos" panose="020B0004020202020204" pitchFamily="34" charset="0"/>
              </a:rPr>
              <a:t>Présenté le 4 mars 2025</a:t>
            </a:r>
          </a:p>
          <a:p>
            <a:pPr marL="0" lvl="0" indent="0" algn="r" rtl="0">
              <a:lnSpc>
                <a:spcPct val="90000"/>
              </a:lnSpc>
              <a:spcBef>
                <a:spcPts val="0"/>
              </a:spcBef>
              <a:spcAft>
                <a:spcPts val="0"/>
              </a:spcAft>
              <a:buSzPct val="121183"/>
              <a:buNone/>
            </a:pPr>
            <a:r>
              <a:rPr lang="fr-CA" sz="1800" b="1" i="1" dirty="0">
                <a:solidFill>
                  <a:schemeClr val="accent1">
                    <a:lumMod val="75000"/>
                  </a:schemeClr>
                </a:solidFill>
                <a:latin typeface="Aptos" panose="020B0004020202020204" pitchFamily="34" charset="0"/>
              </a:rPr>
              <a:t>Dans le cadre du mois de l’Éducation ouverte</a:t>
            </a:r>
            <a:endParaRPr sz="1800" b="1" i="1" dirty="0">
              <a:solidFill>
                <a:schemeClr val="accent1">
                  <a:lumMod val="75000"/>
                </a:schemeClr>
              </a:solidFill>
              <a:latin typeface="Aptos" panose="020B0004020202020204" pitchFamily="34" charset="0"/>
            </a:endParaRPr>
          </a:p>
        </p:txBody>
      </p:sp>
      <p:sp>
        <p:nvSpPr>
          <p:cNvPr id="3" name="ZoneTexte 2">
            <a:extLst>
              <a:ext uri="{FF2B5EF4-FFF2-40B4-BE49-F238E27FC236}">
                <a16:creationId xmlns:a16="http://schemas.microsoft.com/office/drawing/2014/main" id="{2DD2F71C-21AC-8AF2-D75D-76E96C00723D}"/>
              </a:ext>
            </a:extLst>
          </p:cNvPr>
          <p:cNvSpPr txBox="1"/>
          <p:nvPr/>
        </p:nvSpPr>
        <p:spPr>
          <a:xfrm>
            <a:off x="1683924" y="4527392"/>
            <a:ext cx="7192200" cy="584775"/>
          </a:xfrm>
          <a:prstGeom prst="rect">
            <a:avLst/>
          </a:prstGeom>
          <a:noFill/>
        </p:spPr>
        <p:txBody>
          <a:bodyPr wrap="square">
            <a:spAutoFit/>
          </a:bodyPr>
          <a:lstStyle/>
          <a:p>
            <a:pPr marL="139700" lvl="0" indent="0">
              <a:spcBef>
                <a:spcPts val="0"/>
              </a:spcBef>
              <a:buSzPct val="60363"/>
              <a:buNone/>
            </a:pPr>
            <a:r>
              <a:rPr lang="fr-CA" sz="1600" i="1" dirty="0">
                <a:solidFill>
                  <a:schemeClr val="bg2"/>
                </a:solidFill>
                <a:latin typeface="Aptos" panose="020B0004020202020204" pitchFamily="34" charset="0"/>
              </a:rPr>
              <a:t>*</a:t>
            </a:r>
            <a:r>
              <a:rPr lang="fr-CA" sz="1600" i="1" dirty="0">
                <a:latin typeface="Aptos" panose="020B0004020202020204" pitchFamily="34" charset="0"/>
              </a:rPr>
              <a:t> Tiré des dossiers </a:t>
            </a:r>
            <a:r>
              <a:rPr lang="fr-CA" sz="1600" i="1" dirty="0">
                <a:latin typeface="Aptos" panose="020B0004020202020204" pitchFamily="34" charset="0"/>
                <a:hlinkClick r:id="rId4"/>
              </a:rPr>
              <a:t>L’atelier en boîte NFLÉO </a:t>
            </a:r>
            <a:r>
              <a:rPr lang="fr-CA" sz="1600" i="1" dirty="0">
                <a:latin typeface="Aptos" panose="020B0004020202020204" pitchFamily="34" charset="0"/>
              </a:rPr>
              <a:t>qui sont sous  </a:t>
            </a:r>
            <a:r>
              <a:rPr lang="fr-CA" sz="1600" i="1" u="sng" dirty="0">
                <a:latin typeface="Aptos" panose="020B0004020202020204" pitchFamily="34" charset="0"/>
                <a:hlinkClick r:id="rId5"/>
              </a:rPr>
              <a:t>licence Creative Commons Attribution 4.0 International</a:t>
            </a:r>
            <a:endParaRPr lang="fr-CA" sz="1600" i="1" dirty="0">
              <a:solidFill>
                <a:schemeClr val="bg2"/>
              </a:solidFill>
              <a:latin typeface="Aptos"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100"/>
              <a:buFont typeface="Arial"/>
              <a:buNone/>
            </a:pPr>
            <a:r>
              <a:rPr lang="en" sz="3200" dirty="0">
                <a:latin typeface="Aptos Display" panose="020B0004020202020204" pitchFamily="34" charset="0"/>
              </a:rPr>
              <a:t>Les ressources éducatives libres sont :</a:t>
            </a:r>
            <a:endParaRPr sz="3200" dirty="0">
              <a:latin typeface="Aptos Display" panose="020B0004020202020204" pitchFamily="34" charset="0"/>
            </a:endParaRPr>
          </a:p>
        </p:txBody>
      </p:sp>
      <p:sp>
        <p:nvSpPr>
          <p:cNvPr id="144" name="Google Shape;144;p10"/>
          <p:cNvSpPr txBox="1">
            <a:spLocks noGrp="1"/>
          </p:cNvSpPr>
          <p:nvPr>
            <p:ph type="body" idx="3"/>
          </p:nvPr>
        </p:nvSpPr>
        <p:spPr>
          <a:xfrm>
            <a:off x="534950" y="4779191"/>
            <a:ext cx="7886700" cy="204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800"/>
              </a:spcBef>
              <a:spcAft>
                <a:spcPts val="0"/>
              </a:spcAft>
              <a:buClr>
                <a:schemeClr val="dk1"/>
              </a:buClr>
              <a:buSzPts val="1100"/>
              <a:buFont typeface="Arial"/>
              <a:buNone/>
            </a:pPr>
            <a:r>
              <a:rPr lang="en" dirty="0">
                <a:latin typeface="Aptos" panose="020B0004020202020204" pitchFamily="34" charset="0"/>
              </a:rPr>
              <a:t>Sources : </a:t>
            </a:r>
            <a:r>
              <a:rPr lang="en" dirty="0">
                <a:latin typeface="Aptos" panose="020B0004020202020204" pitchFamily="34" charset="0"/>
                <a:hlinkClick r:id="rId3"/>
              </a:rPr>
              <a:t>fabriqueREL</a:t>
            </a:r>
            <a:r>
              <a:rPr lang="en" dirty="0">
                <a:latin typeface="Aptos" panose="020B0004020202020204" pitchFamily="34" charset="0"/>
              </a:rPr>
              <a:t> &amp; </a:t>
            </a:r>
            <a:r>
              <a:rPr lang="en" u="sng" dirty="0">
                <a:solidFill>
                  <a:schemeClr val="hlink"/>
                </a:solidFill>
                <a:latin typeface="Aptos" panose="020B0004020202020204" pitchFamily="34" charset="0"/>
                <a:hlinkClick r:id="rId4"/>
              </a:rPr>
              <a:t>Wiley, s.d.</a:t>
            </a:r>
            <a:endParaRPr dirty="0">
              <a:latin typeface="Aptos" panose="020B0004020202020204" pitchFamily="34" charset="0"/>
            </a:endParaRPr>
          </a:p>
        </p:txBody>
      </p:sp>
      <p:sp>
        <p:nvSpPr>
          <p:cNvPr id="2" name="Google Shape;176;p23">
            <a:extLst>
              <a:ext uri="{FF2B5EF4-FFF2-40B4-BE49-F238E27FC236}">
                <a16:creationId xmlns:a16="http://schemas.microsoft.com/office/drawing/2014/main" id="{EDC7CC0F-26C1-746F-6115-1C870F5CC37C}"/>
              </a:ext>
            </a:extLst>
          </p:cNvPr>
          <p:cNvSpPr/>
          <p:nvPr/>
        </p:nvSpPr>
        <p:spPr>
          <a:xfrm>
            <a:off x="434403" y="1102350"/>
            <a:ext cx="3294047" cy="3153600"/>
          </a:xfrm>
          <a:prstGeom prst="ellipse">
            <a:avLst/>
          </a:prstGeom>
          <a:noFill/>
          <a:ln w="38100" cap="flat" cmpd="sng">
            <a:solidFill>
              <a:srgbClr val="6090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fr-CA" sz="2800" b="1" i="0" u="none" strike="noStrike" cap="none" dirty="0">
                <a:solidFill>
                  <a:schemeClr val="accent4"/>
                </a:solidFill>
                <a:latin typeface="Aptos" panose="020B0004020202020204" pitchFamily="34" charset="0"/>
                <a:ea typeface="Calibri"/>
                <a:cs typeface="Calibri"/>
                <a:sym typeface="Calibri"/>
              </a:rPr>
              <a:t>LIBRES</a:t>
            </a:r>
            <a:endParaRPr sz="1600" dirty="0">
              <a:latin typeface="Aptos" panose="020B0004020202020204" pitchFamily="34" charset="0"/>
            </a:endParaRPr>
          </a:p>
          <a:p>
            <a:pPr marL="457200" marR="0" lvl="0" indent="-355600" algn="l" rtl="0">
              <a:lnSpc>
                <a:spcPct val="100000"/>
              </a:lnSpc>
              <a:spcBef>
                <a:spcPts val="0"/>
              </a:spcBef>
              <a:spcAft>
                <a:spcPts val="0"/>
              </a:spcAft>
              <a:buClr>
                <a:schemeClr val="dk2"/>
              </a:buClr>
              <a:buSzPts val="2000"/>
              <a:buFont typeface="Calibri"/>
              <a:buChar char="●"/>
            </a:pPr>
            <a:r>
              <a:rPr lang="fr-CA" sz="2400" b="1" i="0" u="none" strike="noStrike" cap="none" dirty="0">
                <a:solidFill>
                  <a:schemeClr val="dk2"/>
                </a:solidFill>
                <a:latin typeface="Aptos" panose="020B0004020202020204" pitchFamily="34" charset="0"/>
                <a:ea typeface="Calibri"/>
                <a:cs typeface="Calibri"/>
                <a:sym typeface="Calibri"/>
              </a:rPr>
              <a:t>de coûts</a:t>
            </a:r>
            <a:endParaRPr sz="1600" dirty="0">
              <a:latin typeface="Aptos" panose="020B0004020202020204" pitchFamily="34" charset="0"/>
            </a:endParaRPr>
          </a:p>
          <a:p>
            <a:pPr marL="457200" marR="0" lvl="0" indent="-355600" algn="l" rtl="0">
              <a:lnSpc>
                <a:spcPct val="100000"/>
              </a:lnSpc>
              <a:spcBef>
                <a:spcPts val="0"/>
              </a:spcBef>
              <a:spcAft>
                <a:spcPts val="0"/>
              </a:spcAft>
              <a:buClr>
                <a:schemeClr val="dk2"/>
              </a:buClr>
              <a:buSzPts val="2000"/>
              <a:buFont typeface="Calibri"/>
              <a:buChar char="●"/>
            </a:pPr>
            <a:r>
              <a:rPr lang="fr-CA" sz="2400" b="1" dirty="0">
                <a:solidFill>
                  <a:schemeClr val="dk2"/>
                </a:solidFill>
                <a:latin typeface="Aptos" panose="020B0004020202020204" pitchFamily="34" charset="0"/>
                <a:cs typeface="Calibri"/>
                <a:sym typeface="Calibri"/>
              </a:rPr>
              <a:t>de barrières</a:t>
            </a:r>
            <a:endParaRPr sz="1600" dirty="0">
              <a:latin typeface="Aptos" panose="020B0004020202020204" pitchFamily="34" charset="0"/>
            </a:endParaRPr>
          </a:p>
        </p:txBody>
      </p:sp>
      <p:sp>
        <p:nvSpPr>
          <p:cNvPr id="4" name="Espace réservé du texte 3">
            <a:extLst>
              <a:ext uri="{FF2B5EF4-FFF2-40B4-BE49-F238E27FC236}">
                <a16:creationId xmlns:a16="http://schemas.microsoft.com/office/drawing/2014/main" id="{0CDDE915-6650-8558-A161-0D5BFCFE8CED}"/>
              </a:ext>
            </a:extLst>
          </p:cNvPr>
          <p:cNvSpPr>
            <a:spLocks noGrp="1"/>
          </p:cNvSpPr>
          <p:nvPr>
            <p:ph type="body" idx="2"/>
          </p:nvPr>
        </p:nvSpPr>
        <p:spPr>
          <a:xfrm>
            <a:off x="4223322" y="1268044"/>
            <a:ext cx="759118" cy="3263400"/>
          </a:xfrm>
        </p:spPr>
        <p:txBody>
          <a:bodyPr/>
          <a:lstStyle/>
          <a:p>
            <a:pPr marL="139700" indent="0">
              <a:buNone/>
            </a:pPr>
            <a:endParaRPr lang="fr-CA" dirty="0"/>
          </a:p>
          <a:p>
            <a:pPr marL="139700" indent="0">
              <a:buNone/>
            </a:pPr>
            <a:endParaRPr lang="fr-CA" dirty="0"/>
          </a:p>
          <a:p>
            <a:pPr marL="139700" indent="0">
              <a:buNone/>
            </a:pPr>
            <a:endParaRPr lang="fr-CA" dirty="0"/>
          </a:p>
          <a:p>
            <a:pPr marL="139700" indent="0">
              <a:buNone/>
            </a:pPr>
            <a:r>
              <a:rPr lang="fr-CA" sz="4000" b="1" dirty="0">
                <a:solidFill>
                  <a:srgbClr val="FFC000"/>
                </a:solidFill>
                <a:latin typeface="Aptos" panose="020B0004020202020204" pitchFamily="34" charset="0"/>
              </a:rPr>
              <a:t>+</a:t>
            </a:r>
          </a:p>
        </p:txBody>
      </p:sp>
      <p:sp>
        <p:nvSpPr>
          <p:cNvPr id="5" name="Google Shape;175;p23">
            <a:extLst>
              <a:ext uri="{FF2B5EF4-FFF2-40B4-BE49-F238E27FC236}">
                <a16:creationId xmlns:a16="http://schemas.microsoft.com/office/drawing/2014/main" id="{973275C0-B26C-6072-72D2-702194BA8DE8}"/>
              </a:ext>
            </a:extLst>
          </p:cNvPr>
          <p:cNvSpPr/>
          <p:nvPr/>
        </p:nvSpPr>
        <p:spPr>
          <a:xfrm>
            <a:off x="5232544" y="1102350"/>
            <a:ext cx="3587606" cy="3319294"/>
          </a:xfrm>
          <a:prstGeom prst="ellipse">
            <a:avLst/>
          </a:prstGeom>
          <a:noFill/>
          <a:ln w="38100" cap="flat" cmpd="sng">
            <a:solidFill>
              <a:srgbClr val="6090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fr-CA" sz="2800" b="1" dirty="0">
                <a:solidFill>
                  <a:srgbClr val="FFC000"/>
                </a:solidFill>
                <a:latin typeface="Aptos" panose="020B0004020202020204" pitchFamily="34" charset="0"/>
                <a:ea typeface="Calibri"/>
                <a:cs typeface="Calibri"/>
                <a:sym typeface="Calibri"/>
              </a:rPr>
              <a:t>Permission</a:t>
            </a:r>
            <a:r>
              <a:rPr lang="fr-CA" sz="2800" b="1" i="0" u="none" strike="noStrike" cap="none" dirty="0">
                <a:solidFill>
                  <a:srgbClr val="FFC000"/>
                </a:solidFill>
                <a:latin typeface="Aptos" panose="020B0004020202020204" pitchFamily="34" charset="0"/>
                <a:ea typeface="Calibri"/>
                <a:cs typeface="Calibri"/>
                <a:sym typeface="Calibri"/>
              </a:rPr>
              <a:t>s </a:t>
            </a:r>
            <a:endParaRPr sz="1600" dirty="0">
              <a:solidFill>
                <a:srgbClr val="FFC000"/>
              </a:solidFill>
              <a:latin typeface="Aptos" panose="020B0004020202020204" pitchFamily="34" charset="0"/>
            </a:endParaRPr>
          </a:p>
          <a:p>
            <a:pPr marL="0" marR="0" lvl="0" indent="0" algn="ctr" rtl="0">
              <a:lnSpc>
                <a:spcPct val="100000"/>
              </a:lnSpc>
              <a:spcBef>
                <a:spcPts val="0"/>
              </a:spcBef>
              <a:spcAft>
                <a:spcPts val="0"/>
              </a:spcAft>
              <a:buClr>
                <a:srgbClr val="000000"/>
              </a:buClr>
              <a:buSzPts val="2500"/>
              <a:buFont typeface="Arial"/>
              <a:buNone/>
            </a:pPr>
            <a:r>
              <a:rPr lang="fr-CA" sz="2800" b="1" i="0" u="none" strike="noStrike" cap="none" dirty="0">
                <a:solidFill>
                  <a:srgbClr val="FFC000"/>
                </a:solidFill>
                <a:latin typeface="Aptos" panose="020B0004020202020204" pitchFamily="34" charset="0"/>
                <a:ea typeface="Calibri"/>
                <a:cs typeface="Calibri"/>
                <a:sym typeface="Calibri"/>
              </a:rPr>
              <a:t>5R</a:t>
            </a:r>
            <a:endParaRPr sz="1600" dirty="0">
              <a:solidFill>
                <a:srgbClr val="FFC000"/>
              </a:solidFill>
              <a:latin typeface="Aptos" panose="020B0004020202020204" pitchFamily="34" charset="0"/>
            </a:endParaRPr>
          </a:p>
          <a:p>
            <a:pPr marL="457200" marR="0" lvl="0" indent="-355600" algn="l" rtl="0">
              <a:lnSpc>
                <a:spcPct val="100000"/>
              </a:lnSpc>
              <a:spcBef>
                <a:spcPts val="0"/>
              </a:spcBef>
              <a:spcAft>
                <a:spcPts val="0"/>
              </a:spcAft>
              <a:buClr>
                <a:schemeClr val="dk2"/>
              </a:buClr>
              <a:buSzPts val="2000"/>
              <a:buFont typeface="Calibri"/>
              <a:buChar char="●"/>
            </a:pPr>
            <a:r>
              <a:rPr lang="fr-CA" sz="2400" b="1" i="0" u="none" strike="noStrike" cap="none" dirty="0">
                <a:solidFill>
                  <a:schemeClr val="dk2"/>
                </a:solidFill>
                <a:latin typeface="Aptos" panose="020B0004020202020204" pitchFamily="34" charset="0"/>
                <a:ea typeface="Calibri"/>
                <a:cs typeface="Calibri"/>
                <a:sym typeface="Calibri"/>
              </a:rPr>
              <a:t>Retenir</a:t>
            </a:r>
            <a:endParaRPr sz="1600" dirty="0">
              <a:latin typeface="Aptos" panose="020B0004020202020204" pitchFamily="34" charset="0"/>
            </a:endParaRPr>
          </a:p>
          <a:p>
            <a:pPr marL="457200" marR="0" lvl="0" indent="-355600" algn="l" rtl="0">
              <a:lnSpc>
                <a:spcPct val="100000"/>
              </a:lnSpc>
              <a:spcBef>
                <a:spcPts val="0"/>
              </a:spcBef>
              <a:spcAft>
                <a:spcPts val="0"/>
              </a:spcAft>
              <a:buClr>
                <a:schemeClr val="dk2"/>
              </a:buClr>
              <a:buSzPts val="2000"/>
              <a:buFont typeface="Calibri"/>
              <a:buChar char="●"/>
            </a:pPr>
            <a:r>
              <a:rPr lang="fr-CA" sz="2400" b="1" i="0" u="none" strike="noStrike" cap="none" dirty="0">
                <a:solidFill>
                  <a:schemeClr val="dk2"/>
                </a:solidFill>
                <a:latin typeface="Aptos" panose="020B0004020202020204" pitchFamily="34" charset="0"/>
                <a:ea typeface="Calibri"/>
                <a:cs typeface="Calibri"/>
                <a:sym typeface="Calibri"/>
              </a:rPr>
              <a:t>Réutiliser</a:t>
            </a:r>
            <a:endParaRPr sz="1600" dirty="0">
              <a:latin typeface="Aptos" panose="020B0004020202020204" pitchFamily="34" charset="0"/>
            </a:endParaRPr>
          </a:p>
          <a:p>
            <a:pPr marL="457200" marR="0" lvl="0" indent="-355600" algn="l" rtl="0">
              <a:lnSpc>
                <a:spcPct val="100000"/>
              </a:lnSpc>
              <a:spcBef>
                <a:spcPts val="0"/>
              </a:spcBef>
              <a:spcAft>
                <a:spcPts val="0"/>
              </a:spcAft>
              <a:buClr>
                <a:schemeClr val="dk2"/>
              </a:buClr>
              <a:buSzPts val="2000"/>
              <a:buFont typeface="Calibri"/>
              <a:buChar char="●"/>
            </a:pPr>
            <a:r>
              <a:rPr lang="fr-CA" sz="2400" b="1" i="0" u="none" strike="noStrike" cap="none" dirty="0">
                <a:solidFill>
                  <a:schemeClr val="dk2"/>
                </a:solidFill>
                <a:latin typeface="Aptos" panose="020B0004020202020204" pitchFamily="34" charset="0"/>
                <a:ea typeface="Calibri"/>
                <a:cs typeface="Calibri"/>
                <a:sym typeface="Calibri"/>
              </a:rPr>
              <a:t>Réviser</a:t>
            </a:r>
            <a:endParaRPr sz="1600" dirty="0">
              <a:latin typeface="Aptos" panose="020B0004020202020204" pitchFamily="34" charset="0"/>
            </a:endParaRPr>
          </a:p>
          <a:p>
            <a:pPr marL="457200" marR="0" lvl="0" indent="-355600" algn="l" rtl="0">
              <a:lnSpc>
                <a:spcPct val="100000"/>
              </a:lnSpc>
              <a:spcBef>
                <a:spcPts val="0"/>
              </a:spcBef>
              <a:spcAft>
                <a:spcPts val="0"/>
              </a:spcAft>
              <a:buClr>
                <a:schemeClr val="dk2"/>
              </a:buClr>
              <a:buSzPts val="2000"/>
              <a:buFont typeface="Calibri"/>
              <a:buChar char="●"/>
            </a:pPr>
            <a:r>
              <a:rPr lang="fr-CA" sz="2400" b="1" i="0" u="none" strike="noStrike" cap="none" dirty="0">
                <a:solidFill>
                  <a:schemeClr val="dk2"/>
                </a:solidFill>
                <a:latin typeface="Aptos" panose="020B0004020202020204" pitchFamily="34" charset="0"/>
                <a:ea typeface="Calibri"/>
                <a:cs typeface="Calibri"/>
                <a:sym typeface="Calibri"/>
              </a:rPr>
              <a:t>Remixer</a:t>
            </a:r>
            <a:endParaRPr sz="1600" dirty="0">
              <a:latin typeface="Aptos" panose="020B0004020202020204" pitchFamily="34" charset="0"/>
            </a:endParaRPr>
          </a:p>
          <a:p>
            <a:pPr marL="457200" marR="0" lvl="0" indent="-355600" algn="l" rtl="0">
              <a:lnSpc>
                <a:spcPct val="100000"/>
              </a:lnSpc>
              <a:spcBef>
                <a:spcPts val="0"/>
              </a:spcBef>
              <a:spcAft>
                <a:spcPts val="0"/>
              </a:spcAft>
              <a:buClr>
                <a:schemeClr val="dk2"/>
              </a:buClr>
              <a:buSzPts val="2000"/>
              <a:buFont typeface="Calibri"/>
              <a:buChar char="●"/>
            </a:pPr>
            <a:r>
              <a:rPr lang="fr-CA" sz="2400" b="1" i="0" u="none" strike="noStrike" cap="none" dirty="0">
                <a:solidFill>
                  <a:schemeClr val="dk2"/>
                </a:solidFill>
                <a:latin typeface="Aptos" panose="020B0004020202020204" pitchFamily="34" charset="0"/>
                <a:ea typeface="Calibri"/>
                <a:cs typeface="Calibri"/>
                <a:sym typeface="Calibri"/>
              </a:rPr>
              <a:t>Redistribuer</a:t>
            </a:r>
            <a:endParaRPr sz="1600" dirty="0">
              <a:latin typeface="Aptos" panose="020B0004020202020204" pitchFamily="34" charset="0"/>
            </a:endParaRPr>
          </a:p>
        </p:txBody>
      </p:sp>
      <p:sp>
        <p:nvSpPr>
          <p:cNvPr id="6" name="ZoneTexte 5">
            <a:extLst>
              <a:ext uri="{FF2B5EF4-FFF2-40B4-BE49-F238E27FC236}">
                <a16:creationId xmlns:a16="http://schemas.microsoft.com/office/drawing/2014/main" id="{4874D80D-7080-605C-DD61-F1F879C3DC1D}"/>
              </a:ext>
            </a:extLst>
          </p:cNvPr>
          <p:cNvSpPr txBox="1"/>
          <p:nvPr/>
        </p:nvSpPr>
        <p:spPr>
          <a:xfrm>
            <a:off x="3467100" y="3619893"/>
            <a:ext cx="1948452" cy="707886"/>
          </a:xfrm>
          <a:prstGeom prst="rect">
            <a:avLst/>
          </a:prstGeom>
          <a:noFill/>
        </p:spPr>
        <p:txBody>
          <a:bodyPr wrap="square" rtlCol="0">
            <a:spAutoFit/>
          </a:bodyPr>
          <a:lstStyle/>
          <a:p>
            <a:pPr algn="ctr"/>
            <a:r>
              <a:rPr lang="fr-CA" sz="2000" b="1" dirty="0">
                <a:solidFill>
                  <a:schemeClr val="accent1">
                    <a:lumMod val="50000"/>
                  </a:schemeClr>
                </a:solidFill>
                <a:latin typeface="Aptos" panose="020B0004020202020204" pitchFamily="34" charset="0"/>
              </a:rPr>
              <a:t>Imprimées ou numériques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p:cTn id="3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p:cTn id="4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4"/>
          <p:cNvSpPr txBox="1">
            <a:spLocks noGrp="1"/>
          </p:cNvSpPr>
          <p:nvPr>
            <p:ph type="title"/>
          </p:nvPr>
        </p:nvSpPr>
        <p:spPr>
          <a:xfrm>
            <a:off x="311700" y="5006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03703"/>
              <a:buNone/>
            </a:pPr>
            <a:r>
              <a:rPr lang="en" sz="3200" dirty="0">
                <a:latin typeface="Aptos Display" panose="020B00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Exemples de REL</a:t>
            </a:r>
            <a:endParaRPr sz="3200" dirty="0">
              <a:latin typeface="Aptos Display" panose="020B0004020202020204" pitchFamily="34" charset="0"/>
            </a:endParaRPr>
          </a:p>
        </p:txBody>
      </p:sp>
      <p:pic>
        <p:nvPicPr>
          <p:cNvPr id="172" name="Google Shape;172;p14" descr="A book cover for Introduction to Psychology, First Canadian Edition.">
            <a:hlinkClick r:id="rId3"/>
          </p:cNvPr>
          <p:cNvPicPr preferRelativeResize="0"/>
          <p:nvPr/>
        </p:nvPicPr>
        <p:blipFill rotWithShape="1">
          <a:blip r:embed="rId4">
            <a:alphaModFix/>
          </a:blip>
          <a:srcRect/>
          <a:stretch/>
        </p:blipFill>
        <p:spPr>
          <a:xfrm>
            <a:off x="311700" y="1219200"/>
            <a:ext cx="1908213" cy="2423652"/>
          </a:xfrm>
          <a:prstGeom prst="rect">
            <a:avLst/>
          </a:prstGeom>
          <a:noFill/>
          <a:ln w="9525" cap="flat" cmpd="sng">
            <a:solidFill>
              <a:srgbClr val="434343"/>
            </a:solidFill>
            <a:prstDash val="solid"/>
            <a:round/>
            <a:headEnd type="none" w="sm" len="sm"/>
            <a:tailEnd type="none" w="sm" len="sm"/>
          </a:ln>
        </p:spPr>
      </p:pic>
      <p:pic>
        <p:nvPicPr>
          <p:cNvPr id="3" name="Image 2">
            <a:extLst>
              <a:ext uri="{FF2B5EF4-FFF2-40B4-BE49-F238E27FC236}">
                <a16:creationId xmlns:a16="http://schemas.microsoft.com/office/drawing/2014/main" id="{E1955BC5-D36F-F714-6973-B28E6506391C}"/>
              </a:ext>
            </a:extLst>
          </p:cNvPr>
          <p:cNvPicPr>
            <a:picLocks noChangeAspect="1"/>
          </p:cNvPicPr>
          <p:nvPr/>
        </p:nvPicPr>
        <p:blipFill>
          <a:blip r:embed="rId5"/>
          <a:stretch>
            <a:fillRect/>
          </a:stretch>
        </p:blipFill>
        <p:spPr>
          <a:xfrm>
            <a:off x="3564732" y="66526"/>
            <a:ext cx="3457099" cy="2266950"/>
          </a:xfrm>
          <a:prstGeom prst="rect">
            <a:avLst/>
          </a:prstGeom>
          <a:ln w="12700">
            <a:solidFill>
              <a:schemeClr val="tx1"/>
            </a:solidFill>
          </a:ln>
        </p:spPr>
      </p:pic>
      <p:pic>
        <p:nvPicPr>
          <p:cNvPr id="5" name="Image 4">
            <a:extLst>
              <a:ext uri="{FF2B5EF4-FFF2-40B4-BE49-F238E27FC236}">
                <a16:creationId xmlns:a16="http://schemas.microsoft.com/office/drawing/2014/main" id="{F976998A-067C-0D60-658B-08A2C62F0393}"/>
              </a:ext>
            </a:extLst>
          </p:cNvPr>
          <p:cNvPicPr>
            <a:picLocks noChangeAspect="1"/>
          </p:cNvPicPr>
          <p:nvPr/>
        </p:nvPicPr>
        <p:blipFill>
          <a:blip r:embed="rId6"/>
          <a:stretch>
            <a:fillRect/>
          </a:stretch>
        </p:blipFill>
        <p:spPr>
          <a:xfrm>
            <a:off x="1735932" y="2571750"/>
            <a:ext cx="3657600" cy="1980248"/>
          </a:xfrm>
          <a:prstGeom prst="rect">
            <a:avLst/>
          </a:prstGeom>
          <a:ln w="12700">
            <a:solidFill>
              <a:schemeClr val="tx1"/>
            </a:solidFill>
          </a:ln>
        </p:spPr>
      </p:pic>
      <p:pic>
        <p:nvPicPr>
          <p:cNvPr id="11" name="Image 10">
            <a:extLst>
              <a:ext uri="{FF2B5EF4-FFF2-40B4-BE49-F238E27FC236}">
                <a16:creationId xmlns:a16="http://schemas.microsoft.com/office/drawing/2014/main" id="{786893C8-8D33-8D9D-48CB-2675428679D2}"/>
              </a:ext>
            </a:extLst>
          </p:cNvPr>
          <p:cNvPicPr>
            <a:picLocks noChangeAspect="1"/>
          </p:cNvPicPr>
          <p:nvPr/>
        </p:nvPicPr>
        <p:blipFill>
          <a:blip r:embed="rId7"/>
          <a:stretch>
            <a:fillRect/>
          </a:stretch>
        </p:blipFill>
        <p:spPr>
          <a:xfrm>
            <a:off x="4983481" y="1231755"/>
            <a:ext cx="4076700" cy="1977390"/>
          </a:xfrm>
          <a:prstGeom prst="rect">
            <a:avLst/>
          </a:prstGeom>
        </p:spPr>
      </p:pic>
      <p:pic>
        <p:nvPicPr>
          <p:cNvPr id="13" name="Image 12">
            <a:extLst>
              <a:ext uri="{FF2B5EF4-FFF2-40B4-BE49-F238E27FC236}">
                <a16:creationId xmlns:a16="http://schemas.microsoft.com/office/drawing/2014/main" id="{4B4D80DF-B2C7-E484-1D8D-50F9DD8DE7CC}"/>
              </a:ext>
            </a:extLst>
          </p:cNvPr>
          <p:cNvPicPr>
            <a:picLocks noChangeAspect="1"/>
          </p:cNvPicPr>
          <p:nvPr/>
        </p:nvPicPr>
        <p:blipFill>
          <a:blip r:embed="rId8"/>
          <a:stretch>
            <a:fillRect/>
          </a:stretch>
        </p:blipFill>
        <p:spPr>
          <a:xfrm>
            <a:off x="5604988" y="2556034"/>
            <a:ext cx="1547813" cy="2514600"/>
          </a:xfrm>
          <a:prstGeom prst="rect">
            <a:avLst/>
          </a:prstGeom>
        </p:spPr>
      </p:pic>
      <p:pic>
        <p:nvPicPr>
          <p:cNvPr id="15" name="Image 14">
            <a:extLst>
              <a:ext uri="{FF2B5EF4-FFF2-40B4-BE49-F238E27FC236}">
                <a16:creationId xmlns:a16="http://schemas.microsoft.com/office/drawing/2014/main" id="{153B7BA9-FDD5-6CD7-474B-C72003088655}"/>
              </a:ext>
            </a:extLst>
          </p:cNvPr>
          <p:cNvPicPr>
            <a:picLocks noChangeAspect="1"/>
          </p:cNvPicPr>
          <p:nvPr/>
        </p:nvPicPr>
        <p:blipFill>
          <a:blip r:embed="rId9"/>
          <a:stretch>
            <a:fillRect/>
          </a:stretch>
        </p:blipFill>
        <p:spPr>
          <a:xfrm>
            <a:off x="2342553" y="164783"/>
            <a:ext cx="2028825" cy="2966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anim calcmode="lin" valueType="num">
                                      <p:cBhvr>
                                        <p:cTn id="8" dur="1000" fill="hold"/>
                                        <p:tgtEl>
                                          <p:spTgt spid="172"/>
                                        </p:tgtEl>
                                        <p:attrNameLst>
                                          <p:attrName>ppt_x</p:attrName>
                                        </p:attrNameLst>
                                      </p:cBhvr>
                                      <p:tavLst>
                                        <p:tav tm="0">
                                          <p:val>
                                            <p:strVal val="#ppt_x"/>
                                          </p:val>
                                        </p:tav>
                                        <p:tav tm="100000">
                                          <p:val>
                                            <p:strVal val="#ppt_x"/>
                                          </p:val>
                                        </p:tav>
                                      </p:tavLst>
                                    </p:anim>
                                    <p:anim calcmode="lin" valueType="num">
                                      <p:cBhvr>
                                        <p:cTn id="9" dur="1000" fill="hold"/>
                                        <p:tgtEl>
                                          <p:spTgt spid="1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100"/>
              <a:buFont typeface="Arial"/>
              <a:buNone/>
            </a:pPr>
            <a:r>
              <a:rPr lang="en" sz="3200" dirty="0">
                <a:latin typeface="Aptos Display" panose="020B0004020202020204" pitchFamily="34" charset="0"/>
              </a:rPr>
              <a:t>REL en quelques chiffres et plateformes</a:t>
            </a:r>
            <a:endParaRPr sz="3200" dirty="0">
              <a:latin typeface="Aptos Display" panose="020B0004020202020204" pitchFamily="34" charset="0"/>
            </a:endParaRPr>
          </a:p>
        </p:txBody>
      </p:sp>
      <p:sp>
        <p:nvSpPr>
          <p:cNvPr id="142" name="Google Shape;142;p10"/>
          <p:cNvSpPr txBox="1">
            <a:spLocks noGrp="1"/>
          </p:cNvSpPr>
          <p:nvPr>
            <p:ph type="body" idx="1"/>
          </p:nvPr>
        </p:nvSpPr>
        <p:spPr>
          <a:xfrm>
            <a:off x="628649" y="1104900"/>
            <a:ext cx="7648575" cy="3527719"/>
          </a:xfrm>
          <a:prstGeom prst="rect">
            <a:avLst/>
          </a:prstGeom>
          <a:noFill/>
          <a:ln>
            <a:noFill/>
          </a:ln>
        </p:spPr>
        <p:txBody>
          <a:bodyPr spcFirstLastPara="1" wrap="square" lIns="68575" tIns="34275" rIns="68575" bIns="34275" anchor="t" anchorCtr="0">
            <a:normAutofit fontScale="96785"/>
          </a:bodyPr>
          <a:lstStyle/>
          <a:p>
            <a:pPr marL="0" lvl="0" indent="0">
              <a:buSzPct val="60271"/>
              <a:buNone/>
            </a:pPr>
            <a:endParaRPr i="1" dirty="0">
              <a:solidFill>
                <a:schemeClr val="bg2"/>
              </a:solidFill>
              <a:latin typeface="Aptos" panose="020B0004020202020204" pitchFamily="34" charset="0"/>
            </a:endParaRPr>
          </a:p>
        </p:txBody>
      </p:sp>
      <p:sp>
        <p:nvSpPr>
          <p:cNvPr id="144" name="Google Shape;144;p10"/>
          <p:cNvSpPr txBox="1">
            <a:spLocks noGrp="1"/>
          </p:cNvSpPr>
          <p:nvPr>
            <p:ph type="body" idx="3"/>
          </p:nvPr>
        </p:nvSpPr>
        <p:spPr>
          <a:xfrm>
            <a:off x="534950" y="4779191"/>
            <a:ext cx="7886700" cy="240484"/>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800"/>
              </a:spcBef>
              <a:spcAft>
                <a:spcPts val="0"/>
              </a:spcAft>
              <a:buClr>
                <a:schemeClr val="dk1"/>
              </a:buClr>
              <a:buSzPts val="1100"/>
              <a:buFont typeface="Arial"/>
              <a:buNone/>
            </a:pPr>
            <a:r>
              <a:rPr lang="fr-CA" dirty="0">
                <a:latin typeface="Aptos" panose="020B0004020202020204" pitchFamily="34" charset="0"/>
              </a:rPr>
              <a:t>Source : </a:t>
            </a:r>
            <a:r>
              <a:rPr lang="fr-CA" dirty="0">
                <a:latin typeface="Aptos" panose="020B0004020202020204" pitchFamily="34" charset="0"/>
                <a:hlinkClick r:id="rId3"/>
              </a:rPr>
              <a:t>Pressbooks Directory</a:t>
            </a:r>
            <a:r>
              <a:rPr lang="fr-CA" dirty="0">
                <a:latin typeface="Aptos" panose="020B0004020202020204" pitchFamily="34" charset="0"/>
              </a:rPr>
              <a:t>, </a:t>
            </a:r>
            <a:r>
              <a:rPr lang="fr-CA" dirty="0" err="1">
                <a:latin typeface="Aptos" panose="020B0004020202020204" pitchFamily="34" charset="0"/>
                <a:hlinkClick r:id="rId4"/>
              </a:rPr>
              <a:t>fabriqueREL</a:t>
            </a:r>
            <a:r>
              <a:rPr lang="fr-CA" dirty="0">
                <a:latin typeface="Aptos" panose="020B0004020202020204" pitchFamily="34" charset="0"/>
              </a:rPr>
              <a:t>, pages consultées le 3 mai 2024</a:t>
            </a:r>
            <a:endParaRPr dirty="0">
              <a:latin typeface="Aptos" panose="020B0004020202020204" pitchFamily="34" charset="0"/>
            </a:endParaRPr>
          </a:p>
        </p:txBody>
      </p:sp>
      <p:graphicFrame>
        <p:nvGraphicFramePr>
          <p:cNvPr id="2" name="Tableau 1">
            <a:extLst>
              <a:ext uri="{FF2B5EF4-FFF2-40B4-BE49-F238E27FC236}">
                <a16:creationId xmlns:a16="http://schemas.microsoft.com/office/drawing/2014/main" id="{AA9C5607-F913-BDCD-CD19-01114C803B73}"/>
              </a:ext>
            </a:extLst>
          </p:cNvPr>
          <p:cNvGraphicFramePr>
            <a:graphicFrameLocks noGrp="1"/>
          </p:cNvGraphicFramePr>
          <p:nvPr>
            <p:extLst>
              <p:ext uri="{D42A27DB-BD31-4B8C-83A1-F6EECF244321}">
                <p14:modId xmlns:p14="http://schemas.microsoft.com/office/powerpoint/2010/main" val="261411171"/>
              </p:ext>
            </p:extLst>
          </p:nvPr>
        </p:nvGraphicFramePr>
        <p:xfrm>
          <a:off x="609600" y="1268044"/>
          <a:ext cx="7667623" cy="3505200"/>
        </p:xfrm>
        <a:graphic>
          <a:graphicData uri="http://schemas.openxmlformats.org/drawingml/2006/table">
            <a:tbl>
              <a:tblPr firstRow="1" bandRow="1">
                <a:tableStyleId>{00A15C55-8517-42AA-B614-E9B94910E393}</a:tableStyleId>
              </a:tblPr>
              <a:tblGrid>
                <a:gridCol w="3707876">
                  <a:extLst>
                    <a:ext uri="{9D8B030D-6E8A-4147-A177-3AD203B41FA5}">
                      <a16:colId xmlns:a16="http://schemas.microsoft.com/office/drawing/2014/main" val="1315145298"/>
                    </a:ext>
                  </a:extLst>
                </a:gridCol>
                <a:gridCol w="1923068">
                  <a:extLst>
                    <a:ext uri="{9D8B030D-6E8A-4147-A177-3AD203B41FA5}">
                      <a16:colId xmlns:a16="http://schemas.microsoft.com/office/drawing/2014/main" val="529165431"/>
                    </a:ext>
                  </a:extLst>
                </a:gridCol>
                <a:gridCol w="2036679">
                  <a:extLst>
                    <a:ext uri="{9D8B030D-6E8A-4147-A177-3AD203B41FA5}">
                      <a16:colId xmlns:a16="http://schemas.microsoft.com/office/drawing/2014/main" val="383531321"/>
                    </a:ext>
                  </a:extLst>
                </a:gridCol>
              </a:tblGrid>
              <a:tr h="370840">
                <a:tc>
                  <a:txBody>
                    <a:bodyPr/>
                    <a:lstStyle/>
                    <a:p>
                      <a:pPr algn="ctr"/>
                      <a:r>
                        <a:rPr lang="fr-CA" sz="1800" dirty="0">
                          <a:latin typeface="Aptos Display" panose="020B0004020202020204" pitchFamily="34" charset="0"/>
                        </a:rPr>
                        <a:t> Plateforme canadienne</a:t>
                      </a:r>
                    </a:p>
                  </a:txBody>
                  <a:tcPr/>
                </a:tc>
                <a:tc>
                  <a:txBody>
                    <a:bodyPr/>
                    <a:lstStyle/>
                    <a:p>
                      <a:pPr algn="ctr"/>
                      <a:r>
                        <a:rPr lang="fr-CA" sz="1800" dirty="0">
                          <a:latin typeface="Aptos Display" panose="020B0004020202020204" pitchFamily="34" charset="0"/>
                        </a:rPr>
                        <a:t>Nombre de REL </a:t>
                      </a:r>
                    </a:p>
                  </a:txBody>
                  <a:tcPr/>
                </a:tc>
                <a:tc>
                  <a:txBody>
                    <a:bodyPr/>
                    <a:lstStyle/>
                    <a:p>
                      <a:pPr algn="ctr"/>
                      <a:r>
                        <a:rPr lang="fr-CA" sz="1800" dirty="0">
                          <a:latin typeface="Aptos Display" panose="020B0004020202020204" pitchFamily="34" charset="0"/>
                        </a:rPr>
                        <a:t>REL en français</a:t>
                      </a:r>
                    </a:p>
                  </a:txBody>
                  <a:tcPr/>
                </a:tc>
                <a:extLst>
                  <a:ext uri="{0D108BD9-81ED-4DB2-BD59-A6C34878D82A}">
                    <a16:rowId xmlns:a16="http://schemas.microsoft.com/office/drawing/2014/main" val="466993226"/>
                  </a:ext>
                </a:extLst>
              </a:tr>
              <a:tr h="370840">
                <a:tc>
                  <a:txBody>
                    <a:bodyPr/>
                    <a:lstStyle/>
                    <a:p>
                      <a:r>
                        <a:rPr lang="fr-CA" sz="1800" dirty="0" err="1">
                          <a:solidFill>
                            <a:schemeClr val="accent1">
                              <a:lumMod val="75000"/>
                            </a:schemeClr>
                          </a:solidFill>
                          <a:latin typeface="Aptos" panose="020B0004020202020204" pitchFamily="34" charset="0"/>
                        </a:rPr>
                        <a:t>BCcampus</a:t>
                      </a:r>
                      <a:r>
                        <a:rPr lang="fr-CA" sz="1800" dirty="0">
                          <a:solidFill>
                            <a:schemeClr val="accent1">
                              <a:lumMod val="75000"/>
                            </a:schemeClr>
                          </a:solidFill>
                          <a:latin typeface="Aptos" panose="020B0004020202020204" pitchFamily="34" charset="0"/>
                        </a:rPr>
                        <a:t> + BC Open Collection</a:t>
                      </a:r>
                    </a:p>
                  </a:txBody>
                  <a:tcPr/>
                </a:tc>
                <a:tc>
                  <a:txBody>
                    <a:bodyPr/>
                    <a:lstStyle/>
                    <a:p>
                      <a:r>
                        <a:rPr lang="fr-CA" sz="1800" dirty="0">
                          <a:solidFill>
                            <a:schemeClr val="accent1">
                              <a:lumMod val="75000"/>
                            </a:schemeClr>
                          </a:solidFill>
                          <a:latin typeface="Aptos" panose="020B0004020202020204" pitchFamily="34" charset="0"/>
                        </a:rPr>
                        <a:t>650</a:t>
                      </a:r>
                    </a:p>
                  </a:txBody>
                  <a:tcPr/>
                </a:tc>
                <a:tc>
                  <a:txBody>
                    <a:bodyPr/>
                    <a:lstStyle/>
                    <a:p>
                      <a:r>
                        <a:rPr lang="fr-CA" sz="1800" dirty="0">
                          <a:solidFill>
                            <a:schemeClr val="accent1">
                              <a:lumMod val="75000"/>
                            </a:schemeClr>
                          </a:solidFill>
                          <a:latin typeface="Aptos" panose="020B0004020202020204" pitchFamily="34" charset="0"/>
                        </a:rPr>
                        <a:t>2</a:t>
                      </a:r>
                    </a:p>
                  </a:txBody>
                  <a:tcPr/>
                </a:tc>
                <a:extLst>
                  <a:ext uri="{0D108BD9-81ED-4DB2-BD59-A6C34878D82A}">
                    <a16:rowId xmlns:a16="http://schemas.microsoft.com/office/drawing/2014/main" val="3221466350"/>
                  </a:ext>
                </a:extLst>
              </a:tr>
              <a:tr h="370840">
                <a:tc>
                  <a:txBody>
                    <a:bodyPr/>
                    <a:lstStyle/>
                    <a:p>
                      <a:r>
                        <a:rPr lang="fr-CA" sz="1800" dirty="0" err="1">
                          <a:solidFill>
                            <a:schemeClr val="accent1">
                              <a:lumMod val="75000"/>
                            </a:schemeClr>
                          </a:solidFill>
                          <a:latin typeface="Aptos" panose="020B0004020202020204" pitchFamily="34" charset="0"/>
                        </a:rPr>
                        <a:t>eCampus</a:t>
                      </a:r>
                      <a:r>
                        <a:rPr lang="fr-CA" sz="1800" dirty="0">
                          <a:solidFill>
                            <a:schemeClr val="accent1">
                              <a:lumMod val="75000"/>
                            </a:schemeClr>
                          </a:solidFill>
                          <a:latin typeface="Aptos" panose="020B0004020202020204" pitchFamily="34" charset="0"/>
                        </a:rPr>
                        <a:t> Ontario</a:t>
                      </a:r>
                    </a:p>
                  </a:txBody>
                  <a:tcPr/>
                </a:tc>
                <a:tc>
                  <a:txBody>
                    <a:bodyPr/>
                    <a:lstStyle/>
                    <a:p>
                      <a:r>
                        <a:rPr lang="fr-CA" sz="1800" dirty="0">
                          <a:solidFill>
                            <a:schemeClr val="accent1">
                              <a:lumMod val="75000"/>
                            </a:schemeClr>
                          </a:solidFill>
                          <a:latin typeface="Aptos" panose="020B0004020202020204" pitchFamily="34" charset="0"/>
                        </a:rPr>
                        <a:t>1140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800" dirty="0">
                          <a:solidFill>
                            <a:schemeClr val="accent1">
                              <a:lumMod val="75000"/>
                            </a:schemeClr>
                          </a:solidFill>
                          <a:latin typeface="Aptos" panose="020B0004020202020204" pitchFamily="34" charset="0"/>
                        </a:rPr>
                        <a:t>205</a:t>
                      </a:r>
                    </a:p>
                  </a:txBody>
                  <a:tcPr/>
                </a:tc>
                <a:extLst>
                  <a:ext uri="{0D108BD9-81ED-4DB2-BD59-A6C34878D82A}">
                    <a16:rowId xmlns:a16="http://schemas.microsoft.com/office/drawing/2014/main" val="2598785038"/>
                  </a:ext>
                </a:extLst>
              </a:tr>
              <a:tr h="370840">
                <a:tc>
                  <a:txBody>
                    <a:bodyPr/>
                    <a:lstStyle/>
                    <a:p>
                      <a:r>
                        <a:rPr lang="it-IT" sz="1800" dirty="0">
                          <a:solidFill>
                            <a:schemeClr val="accent1">
                              <a:lumMod val="75000"/>
                            </a:schemeClr>
                          </a:solidFill>
                          <a:latin typeface="Aptos" panose="020B0004020202020204" pitchFamily="34" charset="0"/>
                        </a:rPr>
                        <a:t>Toronto Metropolitan University Pressbooks</a:t>
                      </a:r>
                      <a:endParaRPr lang="fr-CA" sz="1800" dirty="0">
                        <a:solidFill>
                          <a:schemeClr val="accent1">
                            <a:lumMod val="75000"/>
                          </a:schemeClr>
                        </a:solidFill>
                        <a:latin typeface="Aptos" panose="020B0004020202020204" pitchFamily="34" charset="0"/>
                      </a:endParaRPr>
                    </a:p>
                  </a:txBody>
                  <a:tcPr/>
                </a:tc>
                <a:tc>
                  <a:txBody>
                    <a:bodyPr/>
                    <a:lstStyle/>
                    <a:p>
                      <a:r>
                        <a:rPr lang="fr-CA" sz="1800" dirty="0">
                          <a:solidFill>
                            <a:schemeClr val="accent1">
                              <a:lumMod val="75000"/>
                            </a:schemeClr>
                          </a:solidFill>
                          <a:latin typeface="Aptos" panose="020B0004020202020204" pitchFamily="34" charset="0"/>
                        </a:rPr>
                        <a:t>141</a:t>
                      </a:r>
                    </a:p>
                  </a:txBody>
                  <a:tcPr/>
                </a:tc>
                <a:tc>
                  <a:txBody>
                    <a:bodyPr/>
                    <a:lstStyle/>
                    <a:p>
                      <a:r>
                        <a:rPr lang="fr-CA" sz="1800" dirty="0">
                          <a:solidFill>
                            <a:schemeClr val="accent1">
                              <a:lumMod val="75000"/>
                            </a:schemeClr>
                          </a:solidFill>
                          <a:latin typeface="Aptos" panose="020B0004020202020204" pitchFamily="34" charset="0"/>
                        </a:rPr>
                        <a:t>3</a:t>
                      </a:r>
                    </a:p>
                  </a:txBody>
                  <a:tcPr/>
                </a:tc>
                <a:extLst>
                  <a:ext uri="{0D108BD9-81ED-4DB2-BD59-A6C34878D82A}">
                    <a16:rowId xmlns:a16="http://schemas.microsoft.com/office/drawing/2014/main" val="631780895"/>
                  </a:ext>
                </a:extLst>
              </a:tr>
              <a:tr h="370840">
                <a:tc>
                  <a:txBody>
                    <a:bodyPr/>
                    <a:lstStyle/>
                    <a:p>
                      <a:r>
                        <a:rPr lang="fr-CA" sz="1800" dirty="0">
                          <a:solidFill>
                            <a:schemeClr val="accent1">
                              <a:lumMod val="75000"/>
                            </a:schemeClr>
                          </a:solidFill>
                          <a:latin typeface="Aptos" panose="020B0004020202020204" pitchFamily="34" charset="0"/>
                        </a:rPr>
                        <a:t>Open Education Alberta</a:t>
                      </a:r>
                    </a:p>
                  </a:txBody>
                  <a:tcPr/>
                </a:tc>
                <a:tc>
                  <a:txBody>
                    <a:bodyPr/>
                    <a:lstStyle/>
                    <a:p>
                      <a:r>
                        <a:rPr lang="fr-CA" sz="1800" dirty="0">
                          <a:solidFill>
                            <a:schemeClr val="accent1">
                              <a:lumMod val="75000"/>
                            </a:schemeClr>
                          </a:solidFill>
                          <a:latin typeface="Aptos" panose="020B0004020202020204" pitchFamily="34" charset="0"/>
                        </a:rPr>
                        <a:t>59</a:t>
                      </a:r>
                    </a:p>
                  </a:txBody>
                  <a:tcPr/>
                </a:tc>
                <a:tc>
                  <a:txBody>
                    <a:bodyPr/>
                    <a:lstStyle/>
                    <a:p>
                      <a:r>
                        <a:rPr lang="fr-CA" sz="1800" dirty="0">
                          <a:solidFill>
                            <a:schemeClr val="accent1">
                              <a:lumMod val="75000"/>
                            </a:schemeClr>
                          </a:solidFill>
                          <a:latin typeface="Aptos" panose="020B0004020202020204" pitchFamily="34" charset="0"/>
                        </a:rPr>
                        <a:t>4</a:t>
                      </a:r>
                    </a:p>
                  </a:txBody>
                  <a:tcPr/>
                </a:tc>
                <a:extLst>
                  <a:ext uri="{0D108BD9-81ED-4DB2-BD59-A6C34878D82A}">
                    <a16:rowId xmlns:a16="http://schemas.microsoft.com/office/drawing/2014/main" val="2402488141"/>
                  </a:ext>
                </a:extLst>
              </a:tr>
              <a:tr h="370840">
                <a:tc>
                  <a:txBody>
                    <a:bodyPr/>
                    <a:lstStyle/>
                    <a:p>
                      <a:r>
                        <a:rPr lang="fr-CA" sz="1800" dirty="0">
                          <a:solidFill>
                            <a:schemeClr val="accent1">
                              <a:lumMod val="75000"/>
                            </a:schemeClr>
                          </a:solidFill>
                          <a:latin typeface="Aptos" panose="020B0004020202020204" pitchFamily="34" charset="0"/>
                        </a:rPr>
                        <a:t>Open </a:t>
                      </a:r>
                      <a:r>
                        <a:rPr lang="fr-CA" sz="1800" dirty="0" err="1">
                          <a:solidFill>
                            <a:schemeClr val="accent1">
                              <a:lumMod val="75000"/>
                            </a:schemeClr>
                          </a:solidFill>
                          <a:latin typeface="Aptos" panose="020B0004020202020204" pitchFamily="34" charset="0"/>
                        </a:rPr>
                        <a:t>Press</a:t>
                      </a:r>
                      <a:r>
                        <a:rPr lang="fr-CA" sz="1800" dirty="0">
                          <a:solidFill>
                            <a:schemeClr val="accent1">
                              <a:lumMod val="75000"/>
                            </a:schemeClr>
                          </a:solidFill>
                          <a:latin typeface="Aptos" panose="020B0004020202020204" pitchFamily="34" charset="0"/>
                        </a:rPr>
                        <a:t> U </a:t>
                      </a:r>
                      <a:r>
                        <a:rPr lang="fr-CA" sz="1800" dirty="0" err="1">
                          <a:solidFill>
                            <a:schemeClr val="accent1">
                              <a:lumMod val="75000"/>
                            </a:schemeClr>
                          </a:solidFill>
                          <a:latin typeface="Aptos" panose="020B0004020202020204" pitchFamily="34" charset="0"/>
                        </a:rPr>
                        <a:t>Sask</a:t>
                      </a:r>
                      <a:endParaRPr lang="fr-CA" sz="1800" dirty="0">
                        <a:solidFill>
                          <a:schemeClr val="accent1">
                            <a:lumMod val="75000"/>
                          </a:schemeClr>
                        </a:solidFill>
                        <a:latin typeface="Aptos" panose="020B0004020202020204" pitchFamily="34" charset="0"/>
                      </a:endParaRPr>
                    </a:p>
                  </a:txBody>
                  <a:tcPr/>
                </a:tc>
                <a:tc>
                  <a:txBody>
                    <a:bodyPr/>
                    <a:lstStyle/>
                    <a:p>
                      <a:r>
                        <a:rPr lang="fr-CA" sz="1800" dirty="0">
                          <a:solidFill>
                            <a:schemeClr val="accent1">
                              <a:lumMod val="75000"/>
                            </a:schemeClr>
                          </a:solidFill>
                          <a:latin typeface="Aptos" panose="020B0004020202020204" pitchFamily="34" charset="0"/>
                        </a:rPr>
                        <a:t>40</a:t>
                      </a:r>
                    </a:p>
                  </a:txBody>
                  <a:tcPr/>
                </a:tc>
                <a:tc>
                  <a:txBody>
                    <a:bodyPr/>
                    <a:lstStyle/>
                    <a:p>
                      <a:r>
                        <a:rPr lang="fr-CA" sz="1800" dirty="0">
                          <a:solidFill>
                            <a:schemeClr val="accent1">
                              <a:lumMod val="75000"/>
                            </a:schemeClr>
                          </a:solidFill>
                          <a:latin typeface="Aptos" panose="020B0004020202020204" pitchFamily="34" charset="0"/>
                        </a:rPr>
                        <a:t>1</a:t>
                      </a:r>
                    </a:p>
                  </a:txBody>
                  <a:tcPr/>
                </a:tc>
                <a:extLst>
                  <a:ext uri="{0D108BD9-81ED-4DB2-BD59-A6C34878D82A}">
                    <a16:rowId xmlns:a16="http://schemas.microsoft.com/office/drawing/2014/main" val="1645978812"/>
                  </a:ext>
                </a:extLst>
              </a:tr>
              <a:tr h="370840">
                <a:tc>
                  <a:txBody>
                    <a:bodyPr/>
                    <a:lstStyle/>
                    <a:p>
                      <a:r>
                        <a:rPr lang="fr-CA" sz="1800" dirty="0">
                          <a:solidFill>
                            <a:schemeClr val="accent1">
                              <a:lumMod val="75000"/>
                            </a:schemeClr>
                          </a:solidFill>
                          <a:latin typeface="Aptos" panose="020B0004020202020204" pitchFamily="34" charset="0"/>
                        </a:rPr>
                        <a:t>OER Atlantic – REL Atlantic</a:t>
                      </a:r>
                    </a:p>
                  </a:txBody>
                  <a:tcPr/>
                </a:tc>
                <a:tc>
                  <a:txBody>
                    <a:bodyPr/>
                    <a:lstStyle/>
                    <a:p>
                      <a:r>
                        <a:rPr lang="fr-CA" sz="1800" dirty="0">
                          <a:solidFill>
                            <a:schemeClr val="accent1">
                              <a:lumMod val="75000"/>
                            </a:schemeClr>
                          </a:solidFill>
                          <a:latin typeface="Aptos" panose="020B0004020202020204" pitchFamily="34" charset="0"/>
                        </a:rPr>
                        <a:t>35</a:t>
                      </a:r>
                    </a:p>
                  </a:txBody>
                  <a:tcPr/>
                </a:tc>
                <a:tc>
                  <a:txBody>
                    <a:bodyPr/>
                    <a:lstStyle/>
                    <a:p>
                      <a:r>
                        <a:rPr lang="fr-CA" sz="1800" dirty="0">
                          <a:solidFill>
                            <a:schemeClr val="accent1">
                              <a:lumMod val="75000"/>
                            </a:schemeClr>
                          </a:solidFill>
                          <a:latin typeface="Aptos" panose="020B0004020202020204" pitchFamily="34" charset="0"/>
                        </a:rPr>
                        <a:t>0</a:t>
                      </a:r>
                    </a:p>
                  </a:txBody>
                  <a:tcPr/>
                </a:tc>
                <a:extLst>
                  <a:ext uri="{0D108BD9-81ED-4DB2-BD59-A6C34878D82A}">
                    <a16:rowId xmlns:a16="http://schemas.microsoft.com/office/drawing/2014/main" val="1155437193"/>
                  </a:ext>
                </a:extLst>
              </a:tr>
              <a:tr h="370840">
                <a:tc>
                  <a:txBody>
                    <a:bodyPr/>
                    <a:lstStyle/>
                    <a:p>
                      <a:r>
                        <a:rPr lang="fr-CA" sz="1800" dirty="0">
                          <a:solidFill>
                            <a:schemeClr val="accent1">
                              <a:lumMod val="75000"/>
                            </a:schemeClr>
                          </a:solidFill>
                          <a:latin typeface="Aptos" panose="020B0004020202020204" pitchFamily="34" charset="0"/>
                        </a:rPr>
                        <a:t>Fabrique REL</a:t>
                      </a:r>
                    </a:p>
                  </a:txBody>
                  <a:tcPr/>
                </a:tc>
                <a:tc>
                  <a:txBody>
                    <a:bodyPr/>
                    <a:lstStyle/>
                    <a:p>
                      <a:r>
                        <a:rPr lang="fr-CA" sz="1800" dirty="0">
                          <a:solidFill>
                            <a:schemeClr val="accent1">
                              <a:lumMod val="75000"/>
                            </a:schemeClr>
                          </a:solidFill>
                          <a:latin typeface="Aptos" panose="020B0004020202020204" pitchFamily="34" charset="0"/>
                        </a:rPr>
                        <a:t>34 + 13 en développement</a:t>
                      </a:r>
                    </a:p>
                  </a:txBody>
                  <a:tcPr/>
                </a:tc>
                <a:tc>
                  <a:txBody>
                    <a:bodyPr/>
                    <a:lstStyle/>
                    <a:p>
                      <a:r>
                        <a:rPr lang="fr-CA" sz="1800" dirty="0">
                          <a:solidFill>
                            <a:schemeClr val="accent1">
                              <a:lumMod val="75000"/>
                            </a:schemeClr>
                          </a:solidFill>
                          <a:latin typeface="Aptos" panose="020B0004020202020204" pitchFamily="34" charset="0"/>
                        </a:rPr>
                        <a:t>34</a:t>
                      </a:r>
                    </a:p>
                  </a:txBody>
                  <a:tcPr/>
                </a:tc>
                <a:extLst>
                  <a:ext uri="{0D108BD9-81ED-4DB2-BD59-A6C34878D82A}">
                    <a16:rowId xmlns:a16="http://schemas.microsoft.com/office/drawing/2014/main" val="4008391852"/>
                  </a:ext>
                </a:extLst>
              </a:tr>
            </a:tbl>
          </a:graphicData>
        </a:graphic>
      </p:graphicFrame>
    </p:spTree>
    <p:extLst>
      <p:ext uri="{BB962C8B-B14F-4D97-AF65-F5344CB8AC3E}">
        <p14:creationId xmlns:p14="http://schemas.microsoft.com/office/powerpoint/2010/main" val="250924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dirty="0">
                <a:latin typeface="Aptos Display" panose="020B0004020202020204" pitchFamily="34" charset="0"/>
              </a:rPr>
              <a:t>Discussion</a:t>
            </a:r>
            <a:endParaRPr dirty="0">
              <a:latin typeface="Aptos Display" panose="020B0004020202020204" pitchFamily="34" charset="0"/>
            </a:endParaRPr>
          </a:p>
        </p:txBody>
      </p:sp>
      <p:sp>
        <p:nvSpPr>
          <p:cNvPr id="181" name="Google Shape;181;p15"/>
          <p:cNvSpPr txBox="1">
            <a:spLocks noGrp="1"/>
          </p:cNvSpPr>
          <p:nvPr>
            <p:ph type="body" idx="1"/>
          </p:nvPr>
        </p:nvSpPr>
        <p:spPr>
          <a:xfrm>
            <a:off x="628649" y="1369219"/>
            <a:ext cx="8289319" cy="3263400"/>
          </a:xfrm>
          <a:prstGeom prst="rect">
            <a:avLst/>
          </a:prstGeom>
          <a:noFill/>
          <a:ln>
            <a:noFill/>
          </a:ln>
        </p:spPr>
        <p:txBody>
          <a:bodyPr spcFirstLastPara="1" wrap="square" lIns="68575" tIns="34275" rIns="68575" bIns="34275" anchor="t" anchorCtr="0">
            <a:normAutofit fontScale="95851"/>
          </a:bodyPr>
          <a:lstStyle/>
          <a:p>
            <a:pPr marL="457200" lvl="0" indent="-361950" algn="l" rtl="0">
              <a:lnSpc>
                <a:spcPct val="90000"/>
              </a:lnSpc>
              <a:spcBef>
                <a:spcPts val="800"/>
              </a:spcBef>
              <a:spcAft>
                <a:spcPts val="0"/>
              </a:spcAft>
              <a:buSzPct val="70674"/>
              <a:buChar char="•"/>
            </a:pPr>
            <a:r>
              <a:rPr lang="fr-CA" sz="3100" b="1" i="1" dirty="0">
                <a:solidFill>
                  <a:schemeClr val="bg1"/>
                </a:solidFill>
                <a:latin typeface="Aptos" panose="020B0004020202020204" pitchFamily="34" charset="0"/>
              </a:rPr>
              <a:t>Avez-vous déjà utilisé des ressources éducatives libres dans votre propre travail?</a:t>
            </a:r>
          </a:p>
          <a:p>
            <a:pPr marL="95250" lvl="0" indent="0" algn="l" rtl="0">
              <a:lnSpc>
                <a:spcPct val="90000"/>
              </a:lnSpc>
              <a:spcBef>
                <a:spcPts val="800"/>
              </a:spcBef>
              <a:spcAft>
                <a:spcPts val="0"/>
              </a:spcAft>
              <a:buSzPct val="70674"/>
              <a:buNone/>
            </a:pPr>
            <a:endParaRPr lang="fr-CA" sz="3100" b="1" i="1" dirty="0">
              <a:solidFill>
                <a:schemeClr val="bg1"/>
              </a:solidFill>
              <a:latin typeface="Aptos" panose="020B0004020202020204" pitchFamily="34" charset="0"/>
            </a:endParaRPr>
          </a:p>
          <a:p>
            <a:pPr marL="457200" lvl="0" indent="-361950" algn="l" rtl="0">
              <a:lnSpc>
                <a:spcPct val="90000"/>
              </a:lnSpc>
              <a:spcBef>
                <a:spcPts val="0"/>
              </a:spcBef>
              <a:spcAft>
                <a:spcPts val="0"/>
              </a:spcAft>
              <a:buSzPct val="70674"/>
              <a:buChar char="•"/>
            </a:pPr>
            <a:r>
              <a:rPr lang="fr-CA" sz="3100" b="1" i="1" dirty="0">
                <a:solidFill>
                  <a:schemeClr val="bg1"/>
                </a:solidFill>
                <a:latin typeface="Aptos" panose="020B0004020202020204" pitchFamily="34" charset="0"/>
              </a:rPr>
              <a:t>Comment saviez-vous que c’était une REL ?</a:t>
            </a:r>
            <a:endParaRPr lang="fr-CA" b="1" i="1" dirty="0">
              <a:solidFill>
                <a:schemeClr val="bg1"/>
              </a:solidFill>
              <a:latin typeface="Aptos" panose="020B00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1000"/>
                                        <p:tgtEl>
                                          <p:spTgt spid="181">
                                            <p:txEl>
                                              <p:pRg st="0" end="0"/>
                                            </p:txEl>
                                          </p:spTgt>
                                        </p:tgtEl>
                                      </p:cBhvr>
                                    </p:animEffect>
                                    <p:anim calcmode="lin" valueType="num">
                                      <p:cBhvr>
                                        <p:cTn id="8"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1">
                                            <p:txEl>
                                              <p:pRg st="2" end="2"/>
                                            </p:txEl>
                                          </p:spTgt>
                                        </p:tgtEl>
                                        <p:attrNameLst>
                                          <p:attrName>style.visibility</p:attrName>
                                        </p:attrNameLst>
                                      </p:cBhvr>
                                      <p:to>
                                        <p:strVal val="visible"/>
                                      </p:to>
                                    </p:set>
                                    <p:animEffect transition="in" filter="fade">
                                      <p:cBhvr>
                                        <p:cTn id="14" dur="1000"/>
                                        <p:tgtEl>
                                          <p:spTgt spid="181">
                                            <p:txEl>
                                              <p:pRg st="2" end="2"/>
                                            </p:txEl>
                                          </p:spTgt>
                                        </p:tgtEl>
                                      </p:cBhvr>
                                    </p:animEffect>
                                    <p:anim calcmode="lin" valueType="num">
                                      <p:cBhvr>
                                        <p:cTn id="15" dur="1000" fill="hold"/>
                                        <p:tgtEl>
                                          <p:spTgt spid="18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8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txBox="1">
            <a:spLocks noGrp="1"/>
          </p:cNvSpPr>
          <p:nvPr>
            <p:ph type="title"/>
          </p:nvPr>
        </p:nvSpPr>
        <p:spPr>
          <a:xfrm>
            <a:off x="628650" y="2146697"/>
            <a:ext cx="7886700" cy="8502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100000"/>
              </a:lnSpc>
              <a:spcBef>
                <a:spcPts val="0"/>
              </a:spcBef>
              <a:spcAft>
                <a:spcPts val="0"/>
              </a:spcAft>
              <a:buClr>
                <a:schemeClr val="dk1"/>
              </a:buClr>
              <a:buSzPts val="3600"/>
              <a:buFont typeface="Arial"/>
              <a:buNone/>
            </a:pPr>
            <a:r>
              <a:rPr lang="en" sz="5400" b="1" dirty="0">
                <a:latin typeface="Aptos Display" panose="020B0004020202020204" pitchFamily="34" charset="0"/>
              </a:rPr>
              <a:t>Licences ouvertes</a:t>
            </a:r>
            <a:endParaRPr sz="5400" dirty="0">
              <a:latin typeface="Aptos Display" panose="020B00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title"/>
          </p:nvPr>
        </p:nvSpPr>
        <p:spPr>
          <a:xfrm>
            <a:off x="-26975" y="0"/>
            <a:ext cx="3916800" cy="5143500"/>
          </a:xfrm>
          <a:prstGeom prst="rect">
            <a:avLst/>
          </a:prstGeom>
          <a:solidFill>
            <a:srgbClr val="0A3B87"/>
          </a:solid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2800"/>
              <a:buFont typeface="Arial"/>
              <a:buNone/>
            </a:pPr>
            <a:r>
              <a:rPr lang="en" sz="4800" dirty="0">
                <a:latin typeface="Aptos Display" panose="020B0004020202020204" pitchFamily="34" charset="0"/>
              </a:rPr>
              <a:t>Licences</a:t>
            </a:r>
            <a:endParaRPr sz="3200" dirty="0">
              <a:latin typeface="Aptos Display" panose="020B0004020202020204" pitchFamily="34" charset="0"/>
            </a:endParaRPr>
          </a:p>
        </p:txBody>
      </p:sp>
      <p:sp>
        <p:nvSpPr>
          <p:cNvPr id="192" name="Google Shape;192;p17"/>
          <p:cNvSpPr txBox="1">
            <a:spLocks noGrp="1"/>
          </p:cNvSpPr>
          <p:nvPr>
            <p:ph type="body" idx="1"/>
          </p:nvPr>
        </p:nvSpPr>
        <p:spPr>
          <a:xfrm>
            <a:off x="3810000" y="295275"/>
            <a:ext cx="5155950" cy="4740375"/>
          </a:xfrm>
          <a:prstGeom prst="rect">
            <a:avLst/>
          </a:prstGeom>
          <a:noFill/>
          <a:ln>
            <a:noFill/>
          </a:ln>
        </p:spPr>
        <p:txBody>
          <a:bodyPr spcFirstLastPara="1" wrap="square" lIns="68575" tIns="34275" rIns="68575" bIns="34275" anchor="t" anchorCtr="0">
            <a:noAutofit/>
          </a:bodyPr>
          <a:lstStyle/>
          <a:p>
            <a:pPr marL="457200" lvl="0" indent="-389660" algn="l" rtl="0">
              <a:lnSpc>
                <a:spcPct val="115000"/>
              </a:lnSpc>
              <a:spcBef>
                <a:spcPts val="0"/>
              </a:spcBef>
              <a:spcAft>
                <a:spcPts val="0"/>
              </a:spcAft>
              <a:buSzPct val="109681"/>
              <a:buFont typeface="Courier New" panose="02070309020205020404" pitchFamily="49" charset="0"/>
              <a:buChar char="o"/>
            </a:pPr>
            <a:r>
              <a:rPr lang="fr-CA" sz="2200" dirty="0">
                <a:latin typeface="Aptos" panose="020B0004020202020204" pitchFamily="34" charset="0"/>
                <a:hlinkClick r:id="rId3"/>
              </a:rPr>
              <a:t>Six licences Creative Commons </a:t>
            </a:r>
            <a:r>
              <a:rPr lang="fr-CA" sz="2200" dirty="0">
                <a:latin typeface="Aptos" panose="020B0004020202020204" pitchFamily="34" charset="0"/>
              </a:rPr>
              <a:t>(CC) + désignation de domaine public CC0</a:t>
            </a:r>
          </a:p>
          <a:p>
            <a:pPr marL="457200" lvl="0" indent="-389660" algn="l" rtl="0">
              <a:lnSpc>
                <a:spcPct val="115000"/>
              </a:lnSpc>
              <a:spcBef>
                <a:spcPts val="0"/>
              </a:spcBef>
              <a:spcAft>
                <a:spcPts val="0"/>
              </a:spcAft>
              <a:buSzPct val="109681"/>
              <a:buFont typeface="Courier New" panose="02070309020205020404" pitchFamily="49" charset="0"/>
              <a:buChar char="o"/>
            </a:pPr>
            <a:r>
              <a:rPr lang="fr-CA" sz="2200" dirty="0">
                <a:latin typeface="Aptos" panose="020B0004020202020204" pitchFamily="34" charset="0"/>
              </a:rPr>
              <a:t>Licences plus permissives que le modèle traditionnel « tous droits réservés » </a:t>
            </a:r>
          </a:p>
          <a:p>
            <a:pPr marL="457200" lvl="0" indent="-389660" algn="l" rtl="0">
              <a:lnSpc>
                <a:spcPct val="115000"/>
              </a:lnSpc>
              <a:spcBef>
                <a:spcPts val="0"/>
              </a:spcBef>
              <a:spcAft>
                <a:spcPts val="0"/>
              </a:spcAft>
              <a:buSzPct val="109681"/>
              <a:buFont typeface="Courier New" panose="02070309020205020404" pitchFamily="49" charset="0"/>
              <a:buChar char="o"/>
            </a:pPr>
            <a:r>
              <a:rPr lang="fr-CA" sz="2200" dirty="0">
                <a:latin typeface="Aptos" panose="020B0004020202020204" pitchFamily="34" charset="0"/>
              </a:rPr>
              <a:t>Les personnes créatrices utilisent les licences CC pour étiqueter clairement comment les autres peuvent exercer leurs droits d’utilisation</a:t>
            </a:r>
          </a:p>
          <a:p>
            <a:pPr marL="457200" lvl="0" indent="-389660" algn="l" rtl="0">
              <a:lnSpc>
                <a:spcPct val="115000"/>
              </a:lnSpc>
              <a:spcBef>
                <a:spcPts val="0"/>
              </a:spcBef>
              <a:spcAft>
                <a:spcPts val="0"/>
              </a:spcAft>
              <a:buSzPct val="109681"/>
              <a:buFont typeface="Courier New" panose="02070309020205020404" pitchFamily="49" charset="0"/>
              <a:buChar char="o"/>
            </a:pPr>
            <a:r>
              <a:rPr lang="en" sz="2200" dirty="0">
                <a:latin typeface="Aptos" panose="020B0004020202020204" pitchFamily="34" charset="0"/>
              </a:rPr>
              <a:t>Plus d’infos : </a:t>
            </a:r>
            <a:r>
              <a:rPr lang="en" sz="2200" dirty="0">
                <a:latin typeface="Aptos" panose="020B0004020202020204" pitchFamily="34" charset="0"/>
                <a:hlinkClick r:id="rId4"/>
              </a:rPr>
              <a:t>REL sur le droit d’auteur</a:t>
            </a:r>
            <a:endParaRPr sz="2200" dirty="0">
              <a:latin typeface="Aptos" panose="020B0004020202020204" pitchFamily="34" charset="0"/>
            </a:endParaRPr>
          </a:p>
        </p:txBody>
      </p:sp>
      <p:pic>
        <p:nvPicPr>
          <p:cNvPr id="3" name="Image 2" descr="Logo Creative Commons">
            <a:extLst>
              <a:ext uri="{FF2B5EF4-FFF2-40B4-BE49-F238E27FC236}">
                <a16:creationId xmlns:a16="http://schemas.microsoft.com/office/drawing/2014/main" id="{7BACABEE-EE17-79D5-728B-1BD787C048D5}"/>
              </a:ext>
            </a:extLst>
          </p:cNvPr>
          <p:cNvPicPr>
            <a:picLocks noChangeAspect="1"/>
          </p:cNvPicPr>
          <p:nvPr/>
        </p:nvPicPr>
        <p:blipFill>
          <a:blip r:embed="rId5"/>
          <a:stretch>
            <a:fillRect/>
          </a:stretch>
        </p:blipFill>
        <p:spPr>
          <a:xfrm>
            <a:off x="445525" y="2938462"/>
            <a:ext cx="2971800" cy="1133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randombar(horizontal)">
                                      <p:cBhvr>
                                        <p:cTn id="7" dur="5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2">
                                            <p:txEl>
                                              <p:pRg st="1" end="1"/>
                                            </p:txEl>
                                          </p:spTgt>
                                        </p:tgtEl>
                                        <p:attrNameLst>
                                          <p:attrName>style.visibility</p:attrName>
                                        </p:attrNameLst>
                                      </p:cBhvr>
                                      <p:to>
                                        <p:strVal val="visible"/>
                                      </p:to>
                                    </p:set>
                                    <p:animEffect transition="in" filter="randombar(horizontal)">
                                      <p:cBhvr>
                                        <p:cTn id="12" dur="500"/>
                                        <p:tgtEl>
                                          <p:spTgt spid="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randombar(horizontal)">
                                      <p:cBhvr>
                                        <p:cTn id="17" dur="500"/>
                                        <p:tgtEl>
                                          <p:spTgt spid="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2">
                                            <p:txEl>
                                              <p:pRg st="3" end="3"/>
                                            </p:txEl>
                                          </p:spTgt>
                                        </p:tgtEl>
                                        <p:attrNameLst>
                                          <p:attrName>style.visibility</p:attrName>
                                        </p:attrNameLst>
                                      </p:cBhvr>
                                      <p:to>
                                        <p:strVal val="visible"/>
                                      </p:to>
                                    </p:set>
                                    <p:animEffect transition="in" filter="randombar(horizontal)">
                                      <p:cBhvr>
                                        <p:cTn id="22" dur="500"/>
                                        <p:tgtEl>
                                          <p:spTgt spid="1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p:nvPr/>
        </p:nvSpPr>
        <p:spPr>
          <a:xfrm>
            <a:off x="-31250" y="-9450"/>
            <a:ext cx="4239300" cy="5162400"/>
          </a:xfrm>
          <a:prstGeom prst="rect">
            <a:avLst/>
          </a:prstGeom>
          <a:solidFill>
            <a:srgbClr val="0A3B87"/>
          </a:solidFill>
          <a:ln w="9525" cap="flat" cmpd="sng">
            <a:solidFill>
              <a:srgbClr val="0A3B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p29"/>
          <p:cNvPicPr preferRelativeResize="0"/>
          <p:nvPr/>
        </p:nvPicPr>
        <p:blipFill rotWithShape="1">
          <a:blip r:embed="rId3">
            <a:alphaModFix/>
          </a:blip>
          <a:srcRect/>
          <a:stretch/>
        </p:blipFill>
        <p:spPr>
          <a:xfrm>
            <a:off x="8288273" y="4158227"/>
            <a:ext cx="723600" cy="833873"/>
          </a:xfrm>
          <a:prstGeom prst="rect">
            <a:avLst/>
          </a:prstGeom>
          <a:noFill/>
          <a:ln>
            <a:noFill/>
          </a:ln>
        </p:spPr>
      </p:pic>
      <p:sp>
        <p:nvSpPr>
          <p:cNvPr id="235" name="Google Shape;235;p29"/>
          <p:cNvSpPr txBox="1">
            <a:spLocks noGrp="1"/>
          </p:cNvSpPr>
          <p:nvPr>
            <p:ph type="title"/>
          </p:nvPr>
        </p:nvSpPr>
        <p:spPr>
          <a:xfrm>
            <a:off x="159026" y="191499"/>
            <a:ext cx="3959750" cy="465879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fr-CA" sz="4500" b="1" dirty="0">
                <a:solidFill>
                  <a:srgbClr val="FFFFFF"/>
                </a:solidFill>
                <a:latin typeface="Calibri"/>
                <a:ea typeface="Calibri"/>
                <a:cs typeface="Calibri"/>
                <a:sym typeface="Calibri"/>
              </a:rPr>
              <a:t>Licences</a:t>
            </a:r>
            <a:br>
              <a:rPr lang="fr-CA" sz="4500" b="1" dirty="0">
                <a:solidFill>
                  <a:srgbClr val="FFFFFF"/>
                </a:solidFill>
                <a:latin typeface="Calibri"/>
                <a:ea typeface="Calibri"/>
                <a:cs typeface="Calibri"/>
                <a:sym typeface="Calibri"/>
              </a:rPr>
            </a:br>
            <a:br>
              <a:rPr lang="fr-CA" sz="4500" b="1" dirty="0">
                <a:solidFill>
                  <a:srgbClr val="FFFFFF"/>
                </a:solidFill>
                <a:latin typeface="Calibri"/>
                <a:ea typeface="Calibri"/>
                <a:cs typeface="Calibri"/>
                <a:sym typeface="Calibri"/>
              </a:rPr>
            </a:br>
            <a:br>
              <a:rPr lang="fr-CA" sz="4500" b="1" dirty="0">
                <a:solidFill>
                  <a:srgbClr val="FFFFFF"/>
                </a:solidFill>
                <a:latin typeface="Calibri"/>
                <a:ea typeface="Calibri"/>
                <a:cs typeface="Calibri"/>
                <a:sym typeface="Calibri"/>
              </a:rPr>
            </a:br>
            <a:r>
              <a:rPr lang="fr-CA" sz="4500" b="1" dirty="0">
                <a:solidFill>
                  <a:srgbClr val="FFFFFF"/>
                </a:solidFill>
                <a:latin typeface="Calibri"/>
                <a:ea typeface="Calibri"/>
                <a:cs typeface="Calibri"/>
                <a:sym typeface="Calibri"/>
              </a:rPr>
              <a:t>de la plus ouverte à la moins ouverte</a:t>
            </a:r>
            <a:endParaRPr dirty="0"/>
          </a:p>
        </p:txBody>
      </p:sp>
      <p:pic>
        <p:nvPicPr>
          <p:cNvPr id="236" name="Google Shape;236;p29" descr="Image des six licences Creative Commons, plus CCO (domaine public)"/>
          <p:cNvPicPr preferRelativeResize="0"/>
          <p:nvPr/>
        </p:nvPicPr>
        <p:blipFill rotWithShape="1">
          <a:blip r:embed="rId4">
            <a:alphaModFix/>
          </a:blip>
          <a:srcRect t="4978" b="4436"/>
          <a:stretch/>
        </p:blipFill>
        <p:spPr>
          <a:xfrm>
            <a:off x="4698850" y="419101"/>
            <a:ext cx="2528046" cy="4141618"/>
          </a:xfrm>
          <a:prstGeom prst="rect">
            <a:avLst/>
          </a:prstGeom>
          <a:noFill/>
          <a:ln>
            <a:noFill/>
          </a:ln>
        </p:spPr>
      </p:pic>
      <p:sp>
        <p:nvSpPr>
          <p:cNvPr id="239" name="Google Shape;239;p29"/>
          <p:cNvSpPr txBox="1"/>
          <p:nvPr/>
        </p:nvSpPr>
        <p:spPr>
          <a:xfrm>
            <a:off x="4388350" y="4765650"/>
            <a:ext cx="3855600" cy="61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CA" sz="1000" b="0" i="0" u="sng" strike="noStrike" cap="none">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I</a:t>
            </a:r>
            <a:r>
              <a:rPr lang="fr-CA" sz="1000" b="0" i="0" u="sng" strike="noStrike" cap="none">
                <a:solidFill>
                  <a:srgbClr val="6090B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mage</a:t>
            </a:r>
            <a:r>
              <a:rPr lang="fr-CA" sz="1000" b="0" i="0" u="none" strike="noStrike" cap="none">
                <a:solidFill>
                  <a:srgbClr val="000000"/>
                </a:solidFill>
                <a:latin typeface="Calibri"/>
                <a:ea typeface="Calibri"/>
                <a:cs typeface="Calibri"/>
                <a:sym typeface="Calibri"/>
              </a:rPr>
              <a:t> de </a:t>
            </a:r>
            <a:r>
              <a:rPr lang="fr-CA" sz="1000" b="0" i="0" u="sng" strike="noStrike" cap="none">
                <a:solidFill>
                  <a:srgbClr val="6090B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Creative Commons</a:t>
            </a:r>
            <a:r>
              <a:rPr lang="fr-CA" sz="1000" b="0" i="0" u="none" strike="noStrike" cap="none">
                <a:solidFill>
                  <a:srgbClr val="000000"/>
                </a:solidFill>
                <a:latin typeface="Calibri"/>
                <a:ea typeface="Calibri"/>
                <a:cs typeface="Calibri"/>
                <a:sym typeface="Calibri"/>
              </a:rPr>
              <a:t>, accessible sous </a:t>
            </a:r>
            <a:r>
              <a:rPr lang="fr-CA" sz="1000" b="0" i="0" u="sng" strike="noStrike" cap="none">
                <a:solidFill>
                  <a:srgbClr val="6090B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CC BY 4.0 International</a:t>
            </a:r>
            <a:endParaRPr/>
          </a:p>
        </p:txBody>
      </p:sp>
      <p:pic>
        <p:nvPicPr>
          <p:cNvPr id="2" name="Image 1" descr="Logo Creative Commons">
            <a:extLst>
              <a:ext uri="{FF2B5EF4-FFF2-40B4-BE49-F238E27FC236}">
                <a16:creationId xmlns:a16="http://schemas.microsoft.com/office/drawing/2014/main" id="{72AC692B-E452-EA00-EF6D-F8DC51D87F32}"/>
              </a:ext>
            </a:extLst>
          </p:cNvPr>
          <p:cNvPicPr>
            <a:picLocks noChangeAspect="1"/>
          </p:cNvPicPr>
          <p:nvPr/>
        </p:nvPicPr>
        <p:blipFill>
          <a:blip r:embed="rId8"/>
          <a:stretch>
            <a:fillRect/>
          </a:stretch>
        </p:blipFill>
        <p:spPr>
          <a:xfrm>
            <a:off x="641798" y="1195387"/>
            <a:ext cx="2971800" cy="11334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159300" y="340575"/>
            <a:ext cx="8930400" cy="47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fr-CA" sz="3000" b="1" dirty="0">
                <a:solidFill>
                  <a:srgbClr val="0A3B87"/>
                </a:solidFill>
                <a:latin typeface="Aptos Display" panose="020B0004020202020204" pitchFamily="34" charset="0"/>
                <a:sym typeface="Calibri"/>
              </a:rPr>
              <a:t>Exemple : Images de présentation PowerPoint (CCO) </a:t>
            </a:r>
            <a:endParaRPr dirty="0">
              <a:latin typeface="Aptos Display" panose="020B0004020202020204" pitchFamily="34" charset="0"/>
            </a:endParaRPr>
          </a:p>
        </p:txBody>
      </p:sp>
      <p:grpSp>
        <p:nvGrpSpPr>
          <p:cNvPr id="245" name="Google Shape;245;p30"/>
          <p:cNvGrpSpPr/>
          <p:nvPr/>
        </p:nvGrpSpPr>
        <p:grpSpPr>
          <a:xfrm>
            <a:off x="11" y="4158227"/>
            <a:ext cx="9011862" cy="833873"/>
            <a:chOff x="11" y="4158227"/>
            <a:chExt cx="9011862" cy="833873"/>
          </a:xfrm>
        </p:grpSpPr>
        <p:grpSp>
          <p:nvGrpSpPr>
            <p:cNvPr id="246" name="Google Shape;246;p30"/>
            <p:cNvGrpSpPr/>
            <p:nvPr/>
          </p:nvGrpSpPr>
          <p:grpSpPr>
            <a:xfrm>
              <a:off x="11" y="4740063"/>
              <a:ext cx="8583763" cy="232684"/>
              <a:chOff x="0" y="4671725"/>
              <a:chExt cx="8050800" cy="252205"/>
            </a:xfrm>
          </p:grpSpPr>
          <p:sp>
            <p:nvSpPr>
              <p:cNvPr id="247" name="Google Shape;247;p30"/>
              <p:cNvSpPr/>
              <p:nvPr/>
            </p:nvSpPr>
            <p:spPr>
              <a:xfrm>
                <a:off x="0" y="4742538"/>
                <a:ext cx="8050800" cy="110700"/>
              </a:xfrm>
              <a:prstGeom prst="rect">
                <a:avLst/>
              </a:prstGeom>
              <a:solidFill>
                <a:srgbClr val="0A3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0"/>
              <p:cNvSpPr/>
              <p:nvPr/>
            </p:nvSpPr>
            <p:spPr>
              <a:xfrm>
                <a:off x="0" y="4671725"/>
                <a:ext cx="8050800" cy="7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0"/>
              <p:cNvSpPr/>
              <p:nvPr/>
            </p:nvSpPr>
            <p:spPr>
              <a:xfrm>
                <a:off x="0" y="4853130"/>
                <a:ext cx="8050800" cy="70800"/>
              </a:xfrm>
              <a:prstGeom prst="rect">
                <a:avLst/>
              </a:prstGeom>
              <a:solidFill>
                <a:srgbClr val="6090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50" name="Google Shape;250;p30"/>
            <p:cNvPicPr preferRelativeResize="0"/>
            <p:nvPr/>
          </p:nvPicPr>
          <p:blipFill rotWithShape="1">
            <a:blip r:embed="rId3">
              <a:alphaModFix/>
            </a:blip>
            <a:srcRect/>
            <a:stretch/>
          </p:blipFill>
          <p:spPr>
            <a:xfrm>
              <a:off x="8288273" y="4158227"/>
              <a:ext cx="723600" cy="833873"/>
            </a:xfrm>
            <a:prstGeom prst="rect">
              <a:avLst/>
            </a:prstGeom>
            <a:noFill/>
            <a:ln>
              <a:noFill/>
            </a:ln>
          </p:spPr>
        </p:pic>
      </p:grpSp>
      <p:pic>
        <p:nvPicPr>
          <p:cNvPr id="252" name="Google Shape;252;p30" descr="Photo d'une tasse de café, sous licence CCO (domaine public)">
            <a:hlinkClick r:id="rId4"/>
          </p:cNvPr>
          <p:cNvPicPr preferRelativeResize="0">
            <a:picLocks noChangeAspect="1"/>
          </p:cNvPicPr>
          <p:nvPr/>
        </p:nvPicPr>
        <p:blipFill rotWithShape="1">
          <a:blip r:embed="rId5">
            <a:alphaModFix/>
          </a:blip>
          <a:srcRect/>
          <a:stretch/>
        </p:blipFill>
        <p:spPr>
          <a:xfrm>
            <a:off x="2315355" y="1241953"/>
            <a:ext cx="4513290" cy="2659593"/>
          </a:xfrm>
          <a:prstGeom prst="rect">
            <a:avLst/>
          </a:prstGeom>
          <a:noFill/>
          <a:ln w="9525" cap="flat" cmpd="sng">
            <a:solidFill>
              <a:srgbClr val="000000"/>
            </a:solidFill>
            <a:prstDash val="solid"/>
            <a:round/>
            <a:headEnd type="none" w="sm" len="sm"/>
            <a:tailEnd type="none" w="sm" len="sm"/>
          </a:ln>
        </p:spPr>
      </p:pic>
      <p:sp>
        <p:nvSpPr>
          <p:cNvPr id="253" name="Google Shape;253;p30"/>
          <p:cNvSpPr txBox="1"/>
          <p:nvPr/>
        </p:nvSpPr>
        <p:spPr>
          <a:xfrm>
            <a:off x="355825" y="3981025"/>
            <a:ext cx="2745594" cy="44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CA" sz="1000" b="0" i="0" u="none" strike="noStrike" cap="none" dirty="0">
                <a:solidFill>
                  <a:srgbClr val="111111"/>
                </a:solidFill>
                <a:latin typeface="Aptos" panose="020B0004020202020204" pitchFamily="34" charset="0"/>
                <a:ea typeface="Calibri"/>
                <a:cs typeface="Calibri"/>
                <a:sym typeface="Calibri"/>
              </a:rPr>
              <a:t>Photo prise par</a:t>
            </a:r>
            <a:r>
              <a:rPr lang="fr-CA" sz="1000" b="0" i="0" u="none" strike="noStrike" cap="none" dirty="0">
                <a:solidFill>
                  <a:srgbClr val="000000"/>
                </a:solidFill>
                <a:latin typeface="Aptos" panose="020B0004020202020204" pitchFamily="34" charset="0"/>
                <a:ea typeface="Calibri"/>
                <a:cs typeface="Calibri"/>
                <a:sym typeface="Calibri"/>
              </a:rPr>
              <a:t> </a:t>
            </a:r>
            <a:r>
              <a:rPr lang="fr-CA" sz="1000" b="0" i="0" u="sng" strike="noStrike" cap="none" dirty="0">
                <a:solidFill>
                  <a:srgbClr val="000000"/>
                </a:solidFill>
                <a:latin typeface="Aptos" panose="020B0004020202020204" pitchFamily="34" charset="0"/>
                <a:ea typeface="Calibri"/>
                <a:cs typeface="Calibri"/>
                <a:sym typeface="Calibri"/>
                <a:hlinkClick r:id="rId6">
                  <a:extLst>
                    <a:ext uri="{A12FA001-AC4F-418D-AE19-62706E023703}">
                      <ahyp:hlinkClr xmlns:ahyp="http://schemas.microsoft.com/office/drawing/2018/hyperlinkcolor" val="tx"/>
                    </a:ext>
                  </a:extLst>
                </a:hlinkClick>
              </a:rPr>
              <a:t>Free-Photos</a:t>
            </a:r>
            <a:r>
              <a:rPr lang="fr-CA" sz="1000" b="0" i="0" u="none" strike="noStrike" cap="none" dirty="0">
                <a:solidFill>
                  <a:srgbClr val="000000"/>
                </a:solidFill>
                <a:latin typeface="Aptos" panose="020B0004020202020204" pitchFamily="34" charset="0"/>
                <a:ea typeface="Calibri"/>
                <a:cs typeface="Calibri"/>
                <a:sym typeface="Calibri"/>
              </a:rPr>
              <a:t> sur </a:t>
            </a:r>
            <a:r>
              <a:rPr lang="fr-CA" sz="1000" b="0" i="0" u="sng" strike="noStrike" cap="none" dirty="0" err="1">
                <a:solidFill>
                  <a:srgbClr val="6090B0"/>
                </a:solidFill>
                <a:latin typeface="Aptos" panose="020B0004020202020204" pitchFamily="34" charset="0"/>
                <a:ea typeface="Calibri"/>
                <a:cs typeface="Calibri"/>
                <a:sym typeface="Calibri"/>
                <a:hlinkClick r:id="rId4">
                  <a:extLst>
                    <a:ext uri="{A12FA001-AC4F-418D-AE19-62706E023703}">
                      <ahyp:hlinkClr xmlns:ahyp="http://schemas.microsoft.com/office/drawing/2018/hyperlinkcolor" val="tx"/>
                    </a:ext>
                  </a:extLst>
                </a:hlinkClick>
              </a:rPr>
              <a:t>Pixabay</a:t>
            </a:r>
            <a:endParaRPr dirty="0">
              <a:latin typeface="Aptos" panose="020B00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159300" y="340575"/>
            <a:ext cx="8930400" cy="47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fr-CA" sz="3000" b="1" dirty="0">
                <a:solidFill>
                  <a:srgbClr val="0A3B87"/>
                </a:solidFill>
                <a:latin typeface="Aptos Display" panose="020B0004020202020204" pitchFamily="34" charset="0"/>
                <a:sym typeface="Calibri"/>
              </a:rPr>
              <a:t>Exemple : Ressources auxiliaires (CC BY)</a:t>
            </a:r>
            <a:endParaRPr dirty="0">
              <a:latin typeface="Aptos Display" panose="020B0004020202020204" pitchFamily="34" charset="0"/>
            </a:endParaRPr>
          </a:p>
        </p:txBody>
      </p:sp>
      <p:grpSp>
        <p:nvGrpSpPr>
          <p:cNvPr id="259" name="Google Shape;259;p31"/>
          <p:cNvGrpSpPr/>
          <p:nvPr/>
        </p:nvGrpSpPr>
        <p:grpSpPr>
          <a:xfrm>
            <a:off x="11" y="4158227"/>
            <a:ext cx="9011862" cy="833873"/>
            <a:chOff x="11" y="4158227"/>
            <a:chExt cx="9011862" cy="833873"/>
          </a:xfrm>
        </p:grpSpPr>
        <p:grpSp>
          <p:nvGrpSpPr>
            <p:cNvPr id="260" name="Google Shape;260;p31"/>
            <p:cNvGrpSpPr/>
            <p:nvPr/>
          </p:nvGrpSpPr>
          <p:grpSpPr>
            <a:xfrm>
              <a:off x="11" y="4740063"/>
              <a:ext cx="8583763" cy="232684"/>
              <a:chOff x="0" y="4671725"/>
              <a:chExt cx="8050800" cy="252205"/>
            </a:xfrm>
          </p:grpSpPr>
          <p:sp>
            <p:nvSpPr>
              <p:cNvPr id="261" name="Google Shape;261;p31"/>
              <p:cNvSpPr/>
              <p:nvPr/>
            </p:nvSpPr>
            <p:spPr>
              <a:xfrm>
                <a:off x="0" y="4742538"/>
                <a:ext cx="8050800" cy="110700"/>
              </a:xfrm>
              <a:prstGeom prst="rect">
                <a:avLst/>
              </a:prstGeom>
              <a:solidFill>
                <a:srgbClr val="0A3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1"/>
              <p:cNvSpPr/>
              <p:nvPr/>
            </p:nvSpPr>
            <p:spPr>
              <a:xfrm>
                <a:off x="0" y="4671725"/>
                <a:ext cx="8050800" cy="7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1"/>
              <p:cNvSpPr/>
              <p:nvPr/>
            </p:nvSpPr>
            <p:spPr>
              <a:xfrm>
                <a:off x="0" y="4853130"/>
                <a:ext cx="8050800" cy="70800"/>
              </a:xfrm>
              <a:prstGeom prst="rect">
                <a:avLst/>
              </a:prstGeom>
              <a:solidFill>
                <a:srgbClr val="6090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64" name="Google Shape;264;p31"/>
            <p:cNvPicPr preferRelativeResize="0"/>
            <p:nvPr/>
          </p:nvPicPr>
          <p:blipFill rotWithShape="1">
            <a:blip r:embed="rId3">
              <a:alphaModFix/>
            </a:blip>
            <a:srcRect/>
            <a:stretch/>
          </p:blipFill>
          <p:spPr>
            <a:xfrm>
              <a:off x="8288273" y="4158227"/>
              <a:ext cx="723600" cy="833873"/>
            </a:xfrm>
            <a:prstGeom prst="rect">
              <a:avLst/>
            </a:prstGeom>
            <a:noFill/>
            <a:ln>
              <a:noFill/>
            </a:ln>
          </p:spPr>
        </p:pic>
      </p:grpSp>
      <p:sp>
        <p:nvSpPr>
          <p:cNvPr id="265" name="Google Shape;265;p31"/>
          <p:cNvSpPr txBox="1"/>
          <p:nvPr/>
        </p:nvSpPr>
        <p:spPr>
          <a:xfrm>
            <a:off x="813025" y="2761825"/>
            <a:ext cx="1408800" cy="44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CA" sz="1000" b="0" i="0" u="sng" strike="noStrike" cap="none">
                <a:solidFill>
                  <a:srgbClr val="6090B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Version originale de Mathieu Plourde</a:t>
            </a:r>
            <a:endParaRPr/>
          </a:p>
        </p:txBody>
      </p:sp>
      <p:pic>
        <p:nvPicPr>
          <p:cNvPr id="266" name="Google Shape;266;p31"/>
          <p:cNvPicPr preferRelativeResize="0"/>
          <p:nvPr/>
        </p:nvPicPr>
        <p:blipFill rotWithShape="1">
          <a:blip r:embed="rId5">
            <a:alphaModFix/>
          </a:blip>
          <a:srcRect/>
          <a:stretch/>
        </p:blipFill>
        <p:spPr>
          <a:xfrm>
            <a:off x="432025" y="893776"/>
            <a:ext cx="2501225" cy="176622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pic>
        <p:nvPicPr>
          <p:cNvPr id="267" name="Google Shape;267;p31"/>
          <p:cNvPicPr preferRelativeResize="0"/>
          <p:nvPr/>
        </p:nvPicPr>
        <p:blipFill rotWithShape="1">
          <a:blip r:embed="rId6">
            <a:alphaModFix/>
          </a:blip>
          <a:srcRect/>
          <a:stretch/>
        </p:blipFill>
        <p:spPr>
          <a:xfrm>
            <a:off x="2457725" y="1460438"/>
            <a:ext cx="2794074" cy="2207326"/>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pic>
        <p:nvPicPr>
          <p:cNvPr id="268" name="Google Shape;268;p31"/>
          <p:cNvPicPr preferRelativeResize="0"/>
          <p:nvPr/>
        </p:nvPicPr>
        <p:blipFill rotWithShape="1">
          <a:blip r:embed="rId7">
            <a:alphaModFix/>
          </a:blip>
          <a:srcRect/>
          <a:stretch/>
        </p:blipFill>
        <p:spPr>
          <a:xfrm>
            <a:off x="5100351" y="2296875"/>
            <a:ext cx="2501223" cy="2046076"/>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sp>
        <p:nvSpPr>
          <p:cNvPr id="269" name="Google Shape;269;p31"/>
          <p:cNvSpPr txBox="1"/>
          <p:nvPr/>
        </p:nvSpPr>
        <p:spPr>
          <a:xfrm>
            <a:off x="2780850" y="3709125"/>
            <a:ext cx="2027400" cy="44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CA" sz="1000" b="0" i="0" u="sng" strike="noStrike" cap="none">
                <a:solidFill>
                  <a:srgbClr val="6090B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Version du Programme de leadership en éducation ouverte de SPARC</a:t>
            </a:r>
            <a:endParaRPr/>
          </a:p>
        </p:txBody>
      </p:sp>
      <p:sp>
        <p:nvSpPr>
          <p:cNvPr id="270" name="Google Shape;270;p31"/>
          <p:cNvSpPr txBox="1"/>
          <p:nvPr/>
        </p:nvSpPr>
        <p:spPr>
          <a:xfrm>
            <a:off x="5356525" y="4386825"/>
            <a:ext cx="2501100" cy="44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CA" sz="1000" b="0" i="0" u="sng" strike="noStrike" cap="none">
                <a:solidFill>
                  <a:srgbClr val="6090B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Version propre à York de Stephanie Quail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2"/>
          <p:cNvSpPr txBox="1">
            <a:spLocks noGrp="1"/>
          </p:cNvSpPr>
          <p:nvPr>
            <p:ph type="title"/>
          </p:nvPr>
        </p:nvSpPr>
        <p:spPr>
          <a:xfrm>
            <a:off x="159300" y="340575"/>
            <a:ext cx="8930400" cy="47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fr-CA" sz="2400" b="1" dirty="0">
                <a:solidFill>
                  <a:srgbClr val="0A3B87"/>
                </a:solidFill>
                <a:latin typeface="Aptos Display" panose="020B0004020202020204" pitchFamily="34" charset="0"/>
                <a:sym typeface="Calibri"/>
              </a:rPr>
              <a:t>Exemple : Révision d’un manuel en libre accès (CC BY-NC-SA)</a:t>
            </a:r>
            <a:endParaRPr sz="2800" dirty="0">
              <a:latin typeface="Aptos Display" panose="020B0004020202020204" pitchFamily="34" charset="0"/>
            </a:endParaRPr>
          </a:p>
        </p:txBody>
      </p:sp>
      <p:grpSp>
        <p:nvGrpSpPr>
          <p:cNvPr id="276" name="Google Shape;276;p32"/>
          <p:cNvGrpSpPr/>
          <p:nvPr/>
        </p:nvGrpSpPr>
        <p:grpSpPr>
          <a:xfrm>
            <a:off x="11" y="4158227"/>
            <a:ext cx="9011862" cy="833873"/>
            <a:chOff x="11" y="4158227"/>
            <a:chExt cx="9011862" cy="833873"/>
          </a:xfrm>
        </p:grpSpPr>
        <p:grpSp>
          <p:nvGrpSpPr>
            <p:cNvPr id="277" name="Google Shape;277;p32"/>
            <p:cNvGrpSpPr/>
            <p:nvPr/>
          </p:nvGrpSpPr>
          <p:grpSpPr>
            <a:xfrm>
              <a:off x="11" y="4740063"/>
              <a:ext cx="8583763" cy="232684"/>
              <a:chOff x="0" y="4671725"/>
              <a:chExt cx="8050800" cy="252205"/>
            </a:xfrm>
          </p:grpSpPr>
          <p:sp>
            <p:nvSpPr>
              <p:cNvPr id="278" name="Google Shape;278;p32"/>
              <p:cNvSpPr/>
              <p:nvPr/>
            </p:nvSpPr>
            <p:spPr>
              <a:xfrm>
                <a:off x="0" y="4742538"/>
                <a:ext cx="8050800" cy="110700"/>
              </a:xfrm>
              <a:prstGeom prst="rect">
                <a:avLst/>
              </a:prstGeom>
              <a:solidFill>
                <a:srgbClr val="0A3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2"/>
              <p:cNvSpPr/>
              <p:nvPr/>
            </p:nvSpPr>
            <p:spPr>
              <a:xfrm>
                <a:off x="0" y="4671725"/>
                <a:ext cx="8050800" cy="7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2"/>
              <p:cNvSpPr/>
              <p:nvPr/>
            </p:nvSpPr>
            <p:spPr>
              <a:xfrm>
                <a:off x="0" y="4853130"/>
                <a:ext cx="8050800" cy="70800"/>
              </a:xfrm>
              <a:prstGeom prst="rect">
                <a:avLst/>
              </a:prstGeom>
              <a:solidFill>
                <a:srgbClr val="6090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81" name="Google Shape;281;p32"/>
            <p:cNvPicPr preferRelativeResize="0"/>
            <p:nvPr/>
          </p:nvPicPr>
          <p:blipFill rotWithShape="1">
            <a:blip r:embed="rId3">
              <a:alphaModFix/>
            </a:blip>
            <a:srcRect/>
            <a:stretch/>
          </p:blipFill>
          <p:spPr>
            <a:xfrm>
              <a:off x="8288273" y="4158227"/>
              <a:ext cx="723600" cy="833873"/>
            </a:xfrm>
            <a:prstGeom prst="rect">
              <a:avLst/>
            </a:prstGeom>
            <a:noFill/>
            <a:ln>
              <a:noFill/>
            </a:ln>
          </p:spPr>
        </p:pic>
      </p:grpSp>
      <p:pic>
        <p:nvPicPr>
          <p:cNvPr id="282" name="Google Shape;282;p32">
            <a:hlinkClick r:id="rId4"/>
          </p:cNvPr>
          <p:cNvPicPr preferRelativeResize="0"/>
          <p:nvPr/>
        </p:nvPicPr>
        <p:blipFill rotWithShape="1">
          <a:blip r:embed="rId5">
            <a:alphaModFix/>
          </a:blip>
          <a:srcRect/>
          <a:stretch/>
        </p:blipFill>
        <p:spPr>
          <a:xfrm>
            <a:off x="339124" y="1070495"/>
            <a:ext cx="2333151" cy="2848706"/>
          </a:xfrm>
          <a:prstGeom prst="rect">
            <a:avLst/>
          </a:prstGeom>
          <a:noFill/>
          <a:ln w="9525" cap="flat" cmpd="sng">
            <a:solidFill>
              <a:srgbClr val="000000"/>
            </a:solidFill>
            <a:prstDash val="solid"/>
            <a:round/>
            <a:headEnd type="none" w="sm" len="sm"/>
            <a:tailEnd type="none" w="sm" len="sm"/>
          </a:ln>
        </p:spPr>
      </p:pic>
      <p:sp>
        <p:nvSpPr>
          <p:cNvPr id="283" name="Google Shape;283;p32"/>
          <p:cNvSpPr txBox="1"/>
          <p:nvPr/>
        </p:nvSpPr>
        <p:spPr>
          <a:xfrm>
            <a:off x="516075" y="3937650"/>
            <a:ext cx="2159700" cy="8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CA" sz="1000" b="0" i="0" u="sng" strike="noStrike" cap="none">
                <a:solidFill>
                  <a:srgbClr val="6090B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Version originale du manuel scolaire en libre accès</a:t>
            </a:r>
            <a:endParaRPr/>
          </a:p>
        </p:txBody>
      </p:sp>
      <p:pic>
        <p:nvPicPr>
          <p:cNvPr id="284" name="Google Shape;284;p32"/>
          <p:cNvPicPr preferRelativeResize="0"/>
          <p:nvPr/>
        </p:nvPicPr>
        <p:blipFill rotWithShape="1">
          <a:blip r:embed="rId7">
            <a:alphaModFix/>
          </a:blip>
          <a:srcRect/>
          <a:stretch/>
        </p:blipFill>
        <p:spPr>
          <a:xfrm>
            <a:off x="2559900" y="1355250"/>
            <a:ext cx="3445595" cy="2418550"/>
          </a:xfrm>
          <a:prstGeom prst="rect">
            <a:avLst/>
          </a:prstGeom>
          <a:noFill/>
          <a:ln>
            <a:noFill/>
          </a:ln>
        </p:spPr>
      </p:pic>
      <p:sp>
        <p:nvSpPr>
          <p:cNvPr id="285" name="Google Shape;285;p32"/>
          <p:cNvSpPr txBox="1"/>
          <p:nvPr/>
        </p:nvSpPr>
        <p:spPr>
          <a:xfrm>
            <a:off x="3138050" y="3780325"/>
            <a:ext cx="2758500" cy="8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CA" sz="1000" b="0" i="0" u="sng" strike="noStrike" cap="none">
                <a:solidFill>
                  <a:srgbClr val="6090B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Version canadienne révisée du manuel scolaire en libre accès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308225" y="273844"/>
            <a:ext cx="8599469" cy="1591532"/>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36666"/>
              <a:buFont typeface="Arial"/>
              <a:buNone/>
            </a:pPr>
            <a:br>
              <a:rPr lang="en" dirty="0">
                <a:latin typeface="Aptos" panose="020B0004020202020204" pitchFamily="34" charset="0"/>
              </a:rPr>
            </a:br>
            <a:r>
              <a:rPr lang="en" sz="3100" dirty="0">
                <a:latin typeface="Aptos" panose="020B0004020202020204" pitchFamily="34" charset="0"/>
              </a:rPr>
              <a:t>Question de réflexion et discussion : selon vous, qu’est-ce que l’éducation ouverte et pourquoi est-elle importante dans l’enseignement universitaire ?</a:t>
            </a:r>
            <a:br>
              <a:rPr lang="en" dirty="0">
                <a:latin typeface="Aptos" panose="020B0004020202020204" pitchFamily="34" charset="0"/>
              </a:rPr>
            </a:br>
            <a:endParaRPr dirty="0">
              <a:latin typeface="Aptos" panose="020B0004020202020204" pitchFamily="34" charset="0"/>
            </a:endParaRPr>
          </a:p>
        </p:txBody>
      </p:sp>
      <p:sp>
        <p:nvSpPr>
          <p:cNvPr id="99" name="Google Shape;99;p3"/>
          <p:cNvSpPr txBox="1">
            <a:spLocks noGrp="1"/>
          </p:cNvSpPr>
          <p:nvPr>
            <p:ph type="body" idx="1"/>
          </p:nvPr>
        </p:nvSpPr>
        <p:spPr>
          <a:xfrm>
            <a:off x="489850" y="1865375"/>
            <a:ext cx="7886700" cy="2491939"/>
          </a:xfrm>
          <a:prstGeom prst="rect">
            <a:avLst/>
          </a:prstGeom>
          <a:noFill/>
          <a:ln>
            <a:noFill/>
          </a:ln>
        </p:spPr>
        <p:txBody>
          <a:bodyPr spcFirstLastPara="1" wrap="square" lIns="68575" tIns="34275" rIns="68575" bIns="34275" anchor="t" anchorCtr="0">
            <a:normAutofit/>
          </a:bodyPr>
          <a:lstStyle/>
          <a:p>
            <a:pPr marL="342900" lvl="0" indent="-342900" algn="l" rtl="0">
              <a:lnSpc>
                <a:spcPct val="90000"/>
              </a:lnSpc>
              <a:spcBef>
                <a:spcPts val="800"/>
              </a:spcBef>
              <a:spcAft>
                <a:spcPts val="0"/>
              </a:spcAft>
              <a:buClr>
                <a:schemeClr val="dk1"/>
              </a:buClr>
              <a:buSzPts val="1163"/>
              <a:buFont typeface="Wingdings" panose="05000000000000000000" pitchFamily="2" charset="2"/>
              <a:buChar char="q"/>
            </a:pPr>
            <a:r>
              <a:rPr lang="en" i="1" dirty="0">
                <a:solidFill>
                  <a:schemeClr val="bg2"/>
                </a:solidFill>
                <a:latin typeface="Aptos" panose="020B0004020202020204" pitchFamily="34" charset="0"/>
              </a:rPr>
              <a:t>Partagez votre opinion / compréhension</a:t>
            </a:r>
          </a:p>
          <a:p>
            <a:pPr marL="342900" lvl="0" indent="-342900" algn="l" rtl="0">
              <a:lnSpc>
                <a:spcPct val="90000"/>
              </a:lnSpc>
              <a:spcBef>
                <a:spcPts val="800"/>
              </a:spcBef>
              <a:spcAft>
                <a:spcPts val="0"/>
              </a:spcAft>
              <a:buClr>
                <a:schemeClr val="dk1"/>
              </a:buClr>
              <a:buSzPts val="1163"/>
              <a:buFont typeface="Wingdings" panose="05000000000000000000" pitchFamily="2" charset="2"/>
              <a:buChar char="q"/>
            </a:pPr>
            <a:r>
              <a:rPr lang="en" i="1" dirty="0">
                <a:solidFill>
                  <a:schemeClr val="bg2"/>
                </a:solidFill>
                <a:latin typeface="Aptos" panose="020B0004020202020204" pitchFamily="34" charset="0"/>
              </a:rPr>
              <a:t>Posez la question “pourquoi ?” à plusieurs reprises, jusqu’à l’épuissement de raisons </a:t>
            </a:r>
          </a:p>
          <a:p>
            <a:pPr marL="342900" lvl="0" indent="-342900" algn="l" rtl="0">
              <a:lnSpc>
                <a:spcPct val="90000"/>
              </a:lnSpc>
              <a:spcBef>
                <a:spcPts val="800"/>
              </a:spcBef>
              <a:spcAft>
                <a:spcPts val="0"/>
              </a:spcAft>
              <a:buClr>
                <a:schemeClr val="dk1"/>
              </a:buClr>
              <a:buSzPts val="1163"/>
              <a:buFont typeface="Wingdings" panose="05000000000000000000" pitchFamily="2" charset="2"/>
              <a:buChar char="q"/>
            </a:pPr>
            <a:r>
              <a:rPr lang="en" i="1" dirty="0">
                <a:solidFill>
                  <a:schemeClr val="bg2"/>
                </a:solidFill>
                <a:latin typeface="Aptos" panose="020B0004020202020204" pitchFamily="34" charset="0"/>
              </a:rPr>
              <a:t>Résumez ce que nous avons appris au sujet de nos valeurs communes en matière d’éducation ouverte</a:t>
            </a:r>
            <a:endParaRPr i="1" dirty="0">
              <a:solidFill>
                <a:schemeClr val="bg2"/>
              </a:solidFill>
              <a:latin typeface="Aptos" panose="020B00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randombar(horizontal)">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randombar(horizontal)">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randombar(horizontal)">
                                      <p:cBhvr>
                                        <p:cTn id="17"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txBox="1">
            <a:spLocks noGrp="1"/>
          </p:cNvSpPr>
          <p:nvPr>
            <p:ph type="title"/>
          </p:nvPr>
        </p:nvSpPr>
        <p:spPr>
          <a:xfrm>
            <a:off x="159300" y="340575"/>
            <a:ext cx="8930400" cy="47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fr-CA" sz="3000" b="1" dirty="0">
                <a:solidFill>
                  <a:srgbClr val="0A3B87"/>
                </a:solidFill>
                <a:latin typeface="Aptos Display" panose="020B0004020202020204" pitchFamily="34" charset="0"/>
                <a:sym typeface="Calibri"/>
              </a:rPr>
              <a:t>Outil de sélection de licence CC pour votre travail</a:t>
            </a:r>
            <a:endParaRPr dirty="0">
              <a:latin typeface="Aptos Display" panose="020B0004020202020204" pitchFamily="34" charset="0"/>
            </a:endParaRPr>
          </a:p>
        </p:txBody>
      </p:sp>
      <p:grpSp>
        <p:nvGrpSpPr>
          <p:cNvPr id="291" name="Google Shape;291;p33"/>
          <p:cNvGrpSpPr/>
          <p:nvPr/>
        </p:nvGrpSpPr>
        <p:grpSpPr>
          <a:xfrm>
            <a:off x="11" y="4158227"/>
            <a:ext cx="9011862" cy="833873"/>
            <a:chOff x="11" y="4158227"/>
            <a:chExt cx="9011862" cy="833873"/>
          </a:xfrm>
        </p:grpSpPr>
        <p:grpSp>
          <p:nvGrpSpPr>
            <p:cNvPr id="292" name="Google Shape;292;p33"/>
            <p:cNvGrpSpPr/>
            <p:nvPr/>
          </p:nvGrpSpPr>
          <p:grpSpPr>
            <a:xfrm>
              <a:off x="11" y="4740063"/>
              <a:ext cx="8583763" cy="232684"/>
              <a:chOff x="0" y="4671725"/>
              <a:chExt cx="8050800" cy="252205"/>
            </a:xfrm>
          </p:grpSpPr>
          <p:sp>
            <p:nvSpPr>
              <p:cNvPr id="293" name="Google Shape;293;p33"/>
              <p:cNvSpPr/>
              <p:nvPr/>
            </p:nvSpPr>
            <p:spPr>
              <a:xfrm>
                <a:off x="0" y="4742538"/>
                <a:ext cx="8050800" cy="110700"/>
              </a:xfrm>
              <a:prstGeom prst="rect">
                <a:avLst/>
              </a:prstGeom>
              <a:solidFill>
                <a:srgbClr val="0A3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3"/>
              <p:cNvSpPr/>
              <p:nvPr/>
            </p:nvSpPr>
            <p:spPr>
              <a:xfrm>
                <a:off x="0" y="4671725"/>
                <a:ext cx="8050800" cy="7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3"/>
              <p:cNvSpPr/>
              <p:nvPr/>
            </p:nvSpPr>
            <p:spPr>
              <a:xfrm>
                <a:off x="0" y="4853130"/>
                <a:ext cx="8050800" cy="70800"/>
              </a:xfrm>
              <a:prstGeom prst="rect">
                <a:avLst/>
              </a:prstGeom>
              <a:solidFill>
                <a:srgbClr val="6090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96" name="Google Shape;296;p33"/>
            <p:cNvPicPr preferRelativeResize="0"/>
            <p:nvPr/>
          </p:nvPicPr>
          <p:blipFill rotWithShape="1">
            <a:blip r:embed="rId3">
              <a:alphaModFix/>
            </a:blip>
            <a:srcRect/>
            <a:stretch/>
          </p:blipFill>
          <p:spPr>
            <a:xfrm>
              <a:off x="8288273" y="4158227"/>
              <a:ext cx="723600" cy="833873"/>
            </a:xfrm>
            <a:prstGeom prst="rect">
              <a:avLst/>
            </a:prstGeom>
            <a:noFill/>
            <a:ln>
              <a:noFill/>
            </a:ln>
          </p:spPr>
        </p:pic>
      </p:grpSp>
      <p:sp>
        <p:nvSpPr>
          <p:cNvPr id="297" name="Google Shape;297;p33"/>
          <p:cNvSpPr txBox="1"/>
          <p:nvPr/>
        </p:nvSpPr>
        <p:spPr>
          <a:xfrm>
            <a:off x="4987475" y="4242450"/>
            <a:ext cx="3273300" cy="8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CA" sz="1000" b="0" i="0" u="sng" strike="noStrike" cap="none">
                <a:solidFill>
                  <a:srgbClr val="6090B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Outil de sélection de licence Creative Commons</a:t>
            </a:r>
            <a:endParaRPr/>
          </a:p>
        </p:txBody>
      </p:sp>
      <p:pic>
        <p:nvPicPr>
          <p:cNvPr id="298" name="Google Shape;298;p33"/>
          <p:cNvPicPr preferRelativeResize="0"/>
          <p:nvPr/>
        </p:nvPicPr>
        <p:blipFill rotWithShape="1">
          <a:blip r:embed="rId5">
            <a:alphaModFix/>
          </a:blip>
          <a:srcRect/>
          <a:stretch/>
        </p:blipFill>
        <p:spPr>
          <a:xfrm>
            <a:off x="4429050" y="1191400"/>
            <a:ext cx="3273277" cy="2969924"/>
          </a:xfrm>
          <a:prstGeom prst="rect">
            <a:avLst/>
          </a:prstGeom>
          <a:noFill/>
          <a:ln w="9525" cap="flat" cmpd="sng">
            <a:solidFill>
              <a:srgbClr val="666666"/>
            </a:solidFill>
            <a:prstDash val="solid"/>
            <a:round/>
            <a:headEnd type="none" w="sm" len="sm"/>
            <a:tailEnd type="none" w="sm" len="sm"/>
          </a:ln>
          <a:effectLst>
            <a:outerShdw blurRad="57150" dist="19050" dir="5400000" algn="bl" rotWithShape="0">
              <a:srgbClr val="000000">
                <a:alpha val="49803"/>
              </a:srgbClr>
            </a:outerShdw>
          </a:effectLst>
        </p:spPr>
      </p:pic>
      <p:sp>
        <p:nvSpPr>
          <p:cNvPr id="299" name="Google Shape;299;p33"/>
          <p:cNvSpPr txBox="1"/>
          <p:nvPr/>
        </p:nvSpPr>
        <p:spPr>
          <a:xfrm>
            <a:off x="304800" y="912675"/>
            <a:ext cx="3762900" cy="35355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600"/>
              </a:spcBef>
              <a:spcAft>
                <a:spcPts val="0"/>
              </a:spcAft>
              <a:buClr>
                <a:srgbClr val="000000"/>
              </a:buClr>
              <a:buSzPts val="2000"/>
              <a:buFont typeface="Arial"/>
              <a:buNone/>
            </a:pPr>
            <a:endParaRPr sz="1800" b="0" i="0" u="none" strike="noStrike" cap="none" dirty="0">
              <a:solidFill>
                <a:srgbClr val="000000"/>
              </a:solidFill>
              <a:latin typeface="Aptos" panose="020B0004020202020204" pitchFamily="34" charset="0"/>
              <a:ea typeface="Calibri"/>
              <a:cs typeface="Calibri"/>
              <a:sym typeface="Calibri"/>
            </a:endParaRPr>
          </a:p>
          <a:p>
            <a:pPr marL="457200" marR="0" lvl="0" indent="-355600" algn="l" rtl="0">
              <a:lnSpc>
                <a:spcPct val="115000"/>
              </a:lnSpc>
              <a:spcBef>
                <a:spcPts val="600"/>
              </a:spcBef>
              <a:spcAft>
                <a:spcPts val="0"/>
              </a:spcAft>
              <a:buClr>
                <a:srgbClr val="000000"/>
              </a:buClr>
              <a:buSzPts val="2000"/>
              <a:buFont typeface="Calibri"/>
              <a:buChar char="●"/>
            </a:pPr>
            <a:r>
              <a:rPr lang="fr-CA" sz="1800" b="0" i="0" u="none" strike="noStrike" cap="none" dirty="0">
                <a:solidFill>
                  <a:srgbClr val="000000"/>
                </a:solidFill>
                <a:latin typeface="Aptos" panose="020B0004020202020204" pitchFamily="34" charset="0"/>
                <a:ea typeface="Calibri"/>
                <a:cs typeface="Calibri"/>
                <a:sym typeface="Calibri"/>
              </a:rPr>
              <a:t>Répondez à des questions simples pour déterminer quelle licence CC</a:t>
            </a:r>
            <a:r>
              <a:rPr lang="fr-CA" sz="1800" dirty="0">
                <a:latin typeface="Aptos" panose="020B0004020202020204" pitchFamily="34" charset="0"/>
                <a:ea typeface="Calibri"/>
                <a:cs typeface="Calibri"/>
                <a:sym typeface="Calibri"/>
              </a:rPr>
              <a:t> vous</a:t>
            </a:r>
            <a:r>
              <a:rPr lang="fr-CA" sz="1800" b="0" i="0" u="none" strike="noStrike" cap="none" dirty="0">
                <a:solidFill>
                  <a:srgbClr val="000000"/>
                </a:solidFill>
                <a:latin typeface="Aptos" panose="020B0004020202020204" pitchFamily="34" charset="0"/>
                <a:ea typeface="Calibri"/>
                <a:cs typeface="Calibri"/>
                <a:sym typeface="Calibri"/>
              </a:rPr>
              <a:t> conviendrait le mieux</a:t>
            </a:r>
            <a:endParaRPr sz="1800" dirty="0">
              <a:latin typeface="Aptos" panose="020B0004020202020204" pitchFamily="34" charset="0"/>
            </a:endParaRPr>
          </a:p>
          <a:p>
            <a:pPr marL="457200" marR="0" lvl="0" indent="-355600" algn="l" rtl="0">
              <a:lnSpc>
                <a:spcPct val="115000"/>
              </a:lnSpc>
              <a:spcBef>
                <a:spcPts val="0"/>
              </a:spcBef>
              <a:spcAft>
                <a:spcPts val="0"/>
              </a:spcAft>
              <a:buClr>
                <a:srgbClr val="000000"/>
              </a:buClr>
              <a:buSzPts val="2000"/>
              <a:buFont typeface="Calibri"/>
              <a:buChar char="●"/>
            </a:pPr>
            <a:r>
              <a:rPr lang="fr-CA" sz="1800" b="0" i="0" u="none" strike="noStrike" cap="none" dirty="0">
                <a:solidFill>
                  <a:srgbClr val="000000"/>
                </a:solidFill>
                <a:latin typeface="Aptos" panose="020B0004020202020204" pitchFamily="34" charset="0"/>
                <a:ea typeface="Calibri"/>
                <a:cs typeface="Calibri"/>
                <a:sym typeface="Calibri"/>
              </a:rPr>
              <a:t>Intégrez les renseignements sur votre ressource et informez les </a:t>
            </a:r>
            <a:r>
              <a:rPr lang="fr-CA" sz="1800" dirty="0">
                <a:latin typeface="Aptos" panose="020B0004020202020204" pitchFamily="34" charset="0"/>
                <a:ea typeface="Calibri"/>
                <a:cs typeface="Calibri"/>
                <a:sym typeface="Calibri"/>
              </a:rPr>
              <a:t>utilisateurs</a:t>
            </a:r>
            <a:r>
              <a:rPr lang="fr-CA" sz="1800" b="0" i="0" u="none" strike="noStrike" cap="none" dirty="0">
                <a:solidFill>
                  <a:srgbClr val="000000"/>
                </a:solidFill>
                <a:latin typeface="Aptos" panose="020B0004020202020204" pitchFamily="34" charset="0"/>
                <a:ea typeface="Calibri"/>
                <a:cs typeface="Calibri"/>
                <a:sym typeface="Calibri"/>
              </a:rPr>
              <a:t> de leurs droits 5R</a:t>
            </a:r>
            <a:endParaRPr sz="1800" dirty="0">
              <a:latin typeface="Aptos" panose="020B00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9">
                                            <p:txEl>
                                              <p:pRg st="1" end="1"/>
                                            </p:txEl>
                                          </p:spTgt>
                                        </p:tgtEl>
                                        <p:attrNameLst>
                                          <p:attrName>style.visibility</p:attrName>
                                        </p:attrNameLst>
                                      </p:cBhvr>
                                      <p:to>
                                        <p:strVal val="visible"/>
                                      </p:to>
                                    </p:set>
                                    <p:animEffect transition="in" filter="fade">
                                      <p:cBhvr>
                                        <p:cTn id="7" dur="1000"/>
                                        <p:tgtEl>
                                          <p:spTgt spid="299">
                                            <p:txEl>
                                              <p:pRg st="1" end="1"/>
                                            </p:txEl>
                                          </p:spTgt>
                                        </p:tgtEl>
                                      </p:cBhvr>
                                    </p:animEffect>
                                    <p:anim calcmode="lin" valueType="num">
                                      <p:cBhvr>
                                        <p:cTn id="8" dur="1000" fill="hold"/>
                                        <p:tgtEl>
                                          <p:spTgt spid="29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9">
                                            <p:txEl>
                                              <p:pRg st="2" end="2"/>
                                            </p:txEl>
                                          </p:spTgt>
                                        </p:tgtEl>
                                        <p:attrNameLst>
                                          <p:attrName>style.visibility</p:attrName>
                                        </p:attrNameLst>
                                      </p:cBhvr>
                                      <p:to>
                                        <p:strVal val="visible"/>
                                      </p:to>
                                    </p:set>
                                    <p:animEffect transition="in" filter="fade">
                                      <p:cBhvr>
                                        <p:cTn id="14" dur="1000"/>
                                        <p:tgtEl>
                                          <p:spTgt spid="299">
                                            <p:txEl>
                                              <p:pRg st="2" end="2"/>
                                            </p:txEl>
                                          </p:spTgt>
                                        </p:tgtEl>
                                      </p:cBhvr>
                                    </p:animEffect>
                                    <p:anim calcmode="lin" valueType="num">
                                      <p:cBhvr>
                                        <p:cTn id="15" dur="1000" fill="hold"/>
                                        <p:tgtEl>
                                          <p:spTgt spid="29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2"/>
          <p:cNvSpPr txBox="1">
            <a:spLocks noGrp="1"/>
          </p:cNvSpPr>
          <p:nvPr>
            <p:ph type="title"/>
          </p:nvPr>
        </p:nvSpPr>
        <p:spPr>
          <a:xfrm>
            <a:off x="-26975" y="0"/>
            <a:ext cx="3916800" cy="5143500"/>
          </a:xfrm>
          <a:prstGeom prst="rect">
            <a:avLst/>
          </a:prstGeom>
          <a:solidFill>
            <a:srgbClr val="0A3B87"/>
          </a:solid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2800"/>
              <a:buFont typeface="Arial"/>
              <a:buNone/>
            </a:pPr>
            <a:r>
              <a:rPr lang="en" i="1" dirty="0">
                <a:latin typeface="Aptos" panose="020B0004020202020204" pitchFamily="34" charset="0"/>
              </a:rPr>
              <a:t>« Les mauvais choix techniques rendent le contenu ouvert moins ouvert »</a:t>
            </a:r>
            <a:endParaRPr i="1" dirty="0">
              <a:latin typeface="Aptos" panose="020B0004020202020204" pitchFamily="34" charset="0"/>
            </a:endParaRPr>
          </a:p>
          <a:p>
            <a:pPr marL="457200" lvl="0" indent="-419100" algn="r" rtl="0">
              <a:lnSpc>
                <a:spcPct val="100000"/>
              </a:lnSpc>
              <a:spcBef>
                <a:spcPts val="0"/>
              </a:spcBef>
              <a:spcAft>
                <a:spcPts val="0"/>
              </a:spcAft>
              <a:buClr>
                <a:schemeClr val="lt1"/>
              </a:buClr>
              <a:buSzPts val="3000"/>
              <a:buChar char="-"/>
            </a:pPr>
            <a:r>
              <a:rPr lang="en" sz="2400" i="1" dirty="0">
                <a:latin typeface="Aptos" panose="020B0004020202020204" pitchFamily="34" charset="0"/>
              </a:rPr>
              <a:t>David Wiley</a:t>
            </a:r>
            <a:endParaRPr sz="2400" i="1" dirty="0">
              <a:latin typeface="Aptos" panose="020B0004020202020204" pitchFamily="34" charset="0"/>
            </a:endParaRPr>
          </a:p>
        </p:txBody>
      </p:sp>
      <p:sp>
        <p:nvSpPr>
          <p:cNvPr id="158" name="Google Shape;158;p12"/>
          <p:cNvSpPr txBox="1">
            <a:spLocks noGrp="1"/>
          </p:cNvSpPr>
          <p:nvPr>
            <p:ph type="body" idx="1"/>
          </p:nvPr>
        </p:nvSpPr>
        <p:spPr>
          <a:xfrm>
            <a:off x="4103325" y="300325"/>
            <a:ext cx="4847100" cy="4455900"/>
          </a:xfrm>
          <a:prstGeom prst="rect">
            <a:avLst/>
          </a:prstGeom>
          <a:noFill/>
          <a:ln>
            <a:noFill/>
          </a:ln>
        </p:spPr>
        <p:txBody>
          <a:bodyPr spcFirstLastPara="1" wrap="square" lIns="68575" tIns="34275" rIns="68575" bIns="34275" anchor="t" anchorCtr="0">
            <a:normAutofit fontScale="95434"/>
          </a:bodyPr>
          <a:lstStyle/>
          <a:p>
            <a:pPr marL="0" lvl="0" indent="0" algn="l" rtl="0">
              <a:lnSpc>
                <a:spcPct val="115000"/>
              </a:lnSpc>
              <a:spcBef>
                <a:spcPts val="0"/>
              </a:spcBef>
              <a:spcAft>
                <a:spcPts val="0"/>
              </a:spcAft>
              <a:buSzPct val="48899"/>
              <a:buNone/>
            </a:pPr>
            <a:r>
              <a:rPr lang="en" sz="3200" b="1" dirty="0">
                <a:solidFill>
                  <a:srgbClr val="0A3B87"/>
                </a:solidFill>
                <a:latin typeface="Aptos" panose="020B0004020202020204" pitchFamily="34" charset="0"/>
              </a:rPr>
              <a:t>Cadre REL </a:t>
            </a:r>
            <a:r>
              <a:rPr lang="en" sz="3200" b="1" dirty="0">
                <a:solidFill>
                  <a:srgbClr val="0A3B87"/>
                </a:solidFill>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&amp; ALMS / </a:t>
            </a:r>
            <a:r>
              <a:rPr lang="en" sz="2900" b="1" i="1" dirty="0">
                <a:solidFill>
                  <a:srgbClr val="0A3B87"/>
                </a:solidFill>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ANMA</a:t>
            </a:r>
            <a:endParaRPr sz="3200" b="1" i="1" dirty="0">
              <a:solidFill>
                <a:srgbClr val="0A3B87"/>
              </a:solidFill>
              <a:latin typeface="Aptos" panose="020B0004020202020204" pitchFamily="34" charset="0"/>
            </a:endParaRPr>
          </a:p>
          <a:p>
            <a:pPr marL="457200" lvl="0" indent="-393700" algn="l" rtl="0">
              <a:lnSpc>
                <a:spcPct val="115000"/>
              </a:lnSpc>
              <a:spcBef>
                <a:spcPts val="0"/>
              </a:spcBef>
              <a:spcAft>
                <a:spcPts val="0"/>
              </a:spcAft>
              <a:buSzPct val="104784"/>
              <a:buFont typeface="Calibri"/>
              <a:buChar char="●"/>
            </a:pPr>
            <a:r>
              <a:rPr lang="en" sz="2500" b="1" dirty="0">
                <a:solidFill>
                  <a:schemeClr val="dk1"/>
                </a:solidFill>
                <a:latin typeface="Aptos" panose="020B0004020202020204" pitchFamily="34" charset="0"/>
              </a:rPr>
              <a:t>A</a:t>
            </a:r>
            <a:r>
              <a:rPr lang="en" sz="2500" dirty="0">
                <a:solidFill>
                  <a:schemeClr val="dk1"/>
                </a:solidFill>
                <a:latin typeface="Aptos" panose="020B0004020202020204" pitchFamily="34" charset="0"/>
              </a:rPr>
              <a:t>ccès aux outils de modification / d’édition</a:t>
            </a:r>
            <a:endParaRPr sz="2500" dirty="0">
              <a:solidFill>
                <a:schemeClr val="dk1"/>
              </a:solidFill>
              <a:latin typeface="Aptos" panose="020B0004020202020204" pitchFamily="34" charset="0"/>
            </a:endParaRPr>
          </a:p>
          <a:p>
            <a:pPr marL="457200" lvl="0" indent="-393700" algn="l" rtl="0">
              <a:lnSpc>
                <a:spcPct val="115000"/>
              </a:lnSpc>
              <a:spcBef>
                <a:spcPts val="0"/>
              </a:spcBef>
              <a:spcAft>
                <a:spcPts val="0"/>
              </a:spcAft>
              <a:buSzPct val="104784"/>
              <a:buFont typeface="Calibri"/>
              <a:buChar char="●"/>
            </a:pPr>
            <a:r>
              <a:rPr lang="en" sz="2500" dirty="0">
                <a:solidFill>
                  <a:schemeClr val="dk1"/>
                </a:solidFill>
                <a:latin typeface="Aptos" panose="020B0004020202020204" pitchFamily="34" charset="0"/>
              </a:rPr>
              <a:t>(</a:t>
            </a:r>
            <a:r>
              <a:rPr lang="en" sz="2500" b="1" dirty="0">
                <a:solidFill>
                  <a:schemeClr val="dk1"/>
                </a:solidFill>
                <a:latin typeface="Aptos" panose="020B0004020202020204" pitchFamily="34" charset="0"/>
              </a:rPr>
              <a:t>L</a:t>
            </a:r>
            <a:r>
              <a:rPr lang="en" sz="2500" dirty="0">
                <a:solidFill>
                  <a:schemeClr val="dk1"/>
                </a:solidFill>
                <a:latin typeface="Aptos" panose="020B0004020202020204" pitchFamily="34" charset="0"/>
              </a:rPr>
              <a:t>evel) Niveau d’expertise requis</a:t>
            </a:r>
            <a:endParaRPr sz="2500" dirty="0">
              <a:solidFill>
                <a:schemeClr val="dk1"/>
              </a:solidFill>
              <a:latin typeface="Aptos" panose="020B0004020202020204" pitchFamily="34" charset="0"/>
            </a:endParaRPr>
          </a:p>
          <a:p>
            <a:pPr marL="457200" lvl="0" indent="-393700" algn="l" rtl="0">
              <a:lnSpc>
                <a:spcPct val="115000"/>
              </a:lnSpc>
              <a:spcBef>
                <a:spcPts val="0"/>
              </a:spcBef>
              <a:spcAft>
                <a:spcPts val="0"/>
              </a:spcAft>
              <a:buSzPct val="104784"/>
              <a:buFont typeface="Calibri"/>
              <a:buChar char="●"/>
            </a:pPr>
            <a:r>
              <a:rPr lang="en" sz="2500" dirty="0">
                <a:solidFill>
                  <a:schemeClr val="dk1"/>
                </a:solidFill>
                <a:latin typeface="Aptos" panose="020B0004020202020204" pitchFamily="34" charset="0"/>
              </a:rPr>
              <a:t>Significativement </a:t>
            </a:r>
            <a:r>
              <a:rPr lang="en" sz="2500" b="1" dirty="0">
                <a:solidFill>
                  <a:schemeClr val="dk1"/>
                </a:solidFill>
                <a:latin typeface="Aptos" panose="020B0004020202020204" pitchFamily="34" charset="0"/>
              </a:rPr>
              <a:t>m</a:t>
            </a:r>
            <a:r>
              <a:rPr lang="en" sz="2500" dirty="0">
                <a:solidFill>
                  <a:schemeClr val="dk1"/>
                </a:solidFill>
                <a:latin typeface="Aptos" panose="020B0004020202020204" pitchFamily="34" charset="0"/>
              </a:rPr>
              <a:t>odifiable</a:t>
            </a:r>
            <a:endParaRPr sz="2100" dirty="0">
              <a:latin typeface="Aptos" panose="020B0004020202020204" pitchFamily="34" charset="0"/>
            </a:endParaRPr>
          </a:p>
          <a:p>
            <a:pPr marL="457200" lvl="0" indent="-393700" algn="l" rtl="0">
              <a:lnSpc>
                <a:spcPct val="115000"/>
              </a:lnSpc>
              <a:spcBef>
                <a:spcPts val="0"/>
              </a:spcBef>
              <a:spcAft>
                <a:spcPts val="0"/>
              </a:spcAft>
              <a:buSzPct val="104784"/>
              <a:buFont typeface="Calibri"/>
              <a:buChar char="●"/>
            </a:pPr>
            <a:r>
              <a:rPr lang="en" sz="2500" dirty="0">
                <a:solidFill>
                  <a:schemeClr val="dk1"/>
                </a:solidFill>
                <a:latin typeface="Aptos" panose="020B0004020202020204" pitchFamily="34" charset="0"/>
              </a:rPr>
              <a:t>(</a:t>
            </a:r>
            <a:r>
              <a:rPr lang="en" sz="2500" b="1" dirty="0">
                <a:solidFill>
                  <a:schemeClr val="dk1"/>
                </a:solidFill>
                <a:latin typeface="Aptos" panose="020B0004020202020204" pitchFamily="34" charset="0"/>
              </a:rPr>
              <a:t>S</a:t>
            </a:r>
            <a:r>
              <a:rPr lang="en" sz="2500" dirty="0">
                <a:solidFill>
                  <a:schemeClr val="dk1"/>
                </a:solidFill>
                <a:latin typeface="Aptos" panose="020B0004020202020204" pitchFamily="34" charset="0"/>
              </a:rPr>
              <a:t>elf-sourced) A</a:t>
            </a:r>
            <a:r>
              <a:rPr lang="en" sz="2500" dirty="0">
                <a:latin typeface="Aptos" panose="020B0004020202020204" pitchFamily="34" charset="0"/>
              </a:rPr>
              <a:t>utonome </a:t>
            </a:r>
          </a:p>
          <a:p>
            <a:pPr marL="63500" lvl="0" indent="0" algn="l" rtl="0">
              <a:lnSpc>
                <a:spcPct val="115000"/>
              </a:lnSpc>
              <a:spcBef>
                <a:spcPts val="0"/>
              </a:spcBef>
              <a:spcAft>
                <a:spcPts val="0"/>
              </a:spcAft>
              <a:buSzPct val="104784"/>
              <a:buNone/>
            </a:pPr>
            <a:r>
              <a:rPr lang="en" sz="2500" dirty="0">
                <a:solidFill>
                  <a:schemeClr val="dk1"/>
                </a:solidFill>
                <a:latin typeface="Aptos" panose="020B0004020202020204" pitchFamily="34" charset="0"/>
              </a:rPr>
              <a:t>=&gt; </a:t>
            </a:r>
            <a:r>
              <a:rPr lang="fr-CA" sz="2500" dirty="0">
                <a:solidFill>
                  <a:schemeClr val="dk1"/>
                </a:solidFill>
                <a:latin typeface="Aptos" panose="020B0004020202020204" pitchFamily="34" charset="0"/>
              </a:rPr>
              <a:t>faire des choix techniques </a:t>
            </a:r>
            <a:r>
              <a:rPr lang="fr-CA" sz="2500" dirty="0">
                <a:latin typeface="Aptos" panose="020B0004020202020204" pitchFamily="34" charset="0"/>
              </a:rPr>
              <a:t>les mieux adaptés aux a</a:t>
            </a:r>
            <a:r>
              <a:rPr lang="fr-CA" sz="2500" dirty="0">
                <a:solidFill>
                  <a:schemeClr val="dk1"/>
                </a:solidFill>
                <a:latin typeface="Aptos" panose="020B0004020202020204" pitchFamily="34" charset="0"/>
              </a:rPr>
              <a:t>ctivités des 5R</a:t>
            </a:r>
            <a:endParaRPr sz="2900" dirty="0">
              <a:solidFill>
                <a:schemeClr val="dk1"/>
              </a:solidFill>
              <a:latin typeface="Aptos" panose="020B0004020202020204" pitchFamily="34" charset="0"/>
            </a:endParaRPr>
          </a:p>
        </p:txBody>
      </p:sp>
      <p:sp>
        <p:nvSpPr>
          <p:cNvPr id="159" name="Google Shape;159;p12"/>
          <p:cNvSpPr txBox="1">
            <a:spLocks noGrp="1"/>
          </p:cNvSpPr>
          <p:nvPr>
            <p:ph type="body" idx="2"/>
          </p:nvPr>
        </p:nvSpPr>
        <p:spPr>
          <a:xfrm>
            <a:off x="3968475" y="4756225"/>
            <a:ext cx="5116800" cy="2328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000"/>
              <a:buFont typeface="Arial"/>
              <a:buNone/>
            </a:pPr>
            <a:r>
              <a:rPr lang="en" sz="1272" b="1" dirty="0">
                <a:latin typeface="Aptos" panose="020B0004020202020204" pitchFamily="34" charset="0"/>
              </a:rPr>
              <a:t>Source :</a:t>
            </a:r>
            <a:r>
              <a:rPr lang="en" sz="1272" dirty="0">
                <a:latin typeface="Aptos" panose="020B0004020202020204" pitchFamily="34" charset="0"/>
              </a:rPr>
              <a:t> </a:t>
            </a:r>
            <a:r>
              <a:rPr lang="en" sz="1272" u="sng" dirty="0">
                <a:solidFill>
                  <a:srgbClr val="1155CC"/>
                </a:solidFill>
                <a:latin typeface="Aptos" panose="020B0004020202020204" pitchFamily="34" charset="0"/>
                <a:hlinkClick r:id="rId3">
                  <a:extLst>
                    <a:ext uri="{A12FA001-AC4F-418D-AE19-62706E023703}">
                      <ahyp:hlinkClr xmlns:ahyp="http://schemas.microsoft.com/office/drawing/2018/hyperlinkcolor" val="tx"/>
                    </a:ext>
                  </a:extLst>
                </a:hlinkClick>
              </a:rPr>
              <a:t>(Wiley, s.d.)</a:t>
            </a:r>
            <a:endParaRPr sz="1661" dirty="0">
              <a:latin typeface="Aptos" panose="020B0004020202020204" pitchFamily="34" charset="0"/>
            </a:endParaRPr>
          </a:p>
        </p:txBody>
      </p:sp>
    </p:spTree>
    <p:extLst>
      <p:ext uri="{BB962C8B-B14F-4D97-AF65-F5344CB8AC3E}">
        <p14:creationId xmlns:p14="http://schemas.microsoft.com/office/powerpoint/2010/main" val="281455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anim calcmode="lin" valueType="num">
                                      <p:cBhvr>
                                        <p:cTn id="8" dur="1000" fill="hold"/>
                                        <p:tgtEl>
                                          <p:spTgt spid="15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8">
                                            <p:txEl>
                                              <p:pRg st="2" end="2"/>
                                            </p:txEl>
                                          </p:spTgt>
                                        </p:tgtEl>
                                        <p:attrNameLst>
                                          <p:attrName>style.visibility</p:attrName>
                                        </p:attrNameLst>
                                      </p:cBhvr>
                                      <p:to>
                                        <p:strVal val="visible"/>
                                      </p:to>
                                    </p:set>
                                    <p:animEffect transition="in" filter="fade">
                                      <p:cBhvr>
                                        <p:cTn id="14" dur="1000"/>
                                        <p:tgtEl>
                                          <p:spTgt spid="158">
                                            <p:txEl>
                                              <p:pRg st="2" end="2"/>
                                            </p:txEl>
                                          </p:spTgt>
                                        </p:tgtEl>
                                      </p:cBhvr>
                                    </p:animEffect>
                                    <p:anim calcmode="lin" valueType="num">
                                      <p:cBhvr>
                                        <p:cTn id="15" dur="1000" fill="hold"/>
                                        <p:tgtEl>
                                          <p:spTgt spid="15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8">
                                            <p:txEl>
                                              <p:pRg st="3" end="3"/>
                                            </p:txEl>
                                          </p:spTgt>
                                        </p:tgtEl>
                                        <p:attrNameLst>
                                          <p:attrName>style.visibility</p:attrName>
                                        </p:attrNameLst>
                                      </p:cBhvr>
                                      <p:to>
                                        <p:strVal val="visible"/>
                                      </p:to>
                                    </p:set>
                                    <p:animEffect transition="in" filter="fade">
                                      <p:cBhvr>
                                        <p:cTn id="21" dur="1000"/>
                                        <p:tgtEl>
                                          <p:spTgt spid="158">
                                            <p:txEl>
                                              <p:pRg st="3" end="3"/>
                                            </p:txEl>
                                          </p:spTgt>
                                        </p:tgtEl>
                                      </p:cBhvr>
                                    </p:animEffect>
                                    <p:anim calcmode="lin" valueType="num">
                                      <p:cBhvr>
                                        <p:cTn id="22" dur="1000" fill="hold"/>
                                        <p:tgtEl>
                                          <p:spTgt spid="15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8">
                                            <p:txEl>
                                              <p:pRg st="4" end="4"/>
                                            </p:txEl>
                                          </p:spTgt>
                                        </p:tgtEl>
                                        <p:attrNameLst>
                                          <p:attrName>style.visibility</p:attrName>
                                        </p:attrNameLst>
                                      </p:cBhvr>
                                      <p:to>
                                        <p:strVal val="visible"/>
                                      </p:to>
                                    </p:set>
                                    <p:animEffect transition="in" filter="fade">
                                      <p:cBhvr>
                                        <p:cTn id="28" dur="1000"/>
                                        <p:tgtEl>
                                          <p:spTgt spid="158">
                                            <p:txEl>
                                              <p:pRg st="4" end="4"/>
                                            </p:txEl>
                                          </p:spTgt>
                                        </p:tgtEl>
                                      </p:cBhvr>
                                    </p:animEffect>
                                    <p:anim calcmode="lin" valueType="num">
                                      <p:cBhvr>
                                        <p:cTn id="29" dur="1000" fill="hold"/>
                                        <p:tgtEl>
                                          <p:spTgt spid="15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8">
                                            <p:txEl>
                                              <p:pRg st="5" end="5"/>
                                            </p:txEl>
                                          </p:spTgt>
                                        </p:tgtEl>
                                        <p:attrNameLst>
                                          <p:attrName>style.visibility</p:attrName>
                                        </p:attrNameLst>
                                      </p:cBhvr>
                                      <p:to>
                                        <p:strVal val="visible"/>
                                      </p:to>
                                    </p:set>
                                    <p:animEffect transition="in" filter="fade">
                                      <p:cBhvr>
                                        <p:cTn id="35" dur="1000"/>
                                        <p:tgtEl>
                                          <p:spTgt spid="158">
                                            <p:txEl>
                                              <p:pRg st="5" end="5"/>
                                            </p:txEl>
                                          </p:spTgt>
                                        </p:tgtEl>
                                      </p:cBhvr>
                                    </p:animEffect>
                                    <p:anim calcmode="lin" valueType="num">
                                      <p:cBhvr>
                                        <p:cTn id="36" dur="1000" fill="hold"/>
                                        <p:tgtEl>
                                          <p:spTgt spid="15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5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2"/>
          <p:cNvSpPr txBox="1">
            <a:spLocks noGrp="1"/>
          </p:cNvSpPr>
          <p:nvPr>
            <p:ph type="title"/>
          </p:nvPr>
        </p:nvSpPr>
        <p:spPr>
          <a:xfrm>
            <a:off x="-26975" y="0"/>
            <a:ext cx="3916800" cy="5143500"/>
          </a:xfrm>
          <a:prstGeom prst="rect">
            <a:avLst/>
          </a:prstGeom>
          <a:solidFill>
            <a:srgbClr val="0A3B87"/>
          </a:solid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2800"/>
              <a:buFont typeface="Arial"/>
              <a:buNone/>
            </a:pPr>
            <a:r>
              <a:rPr lang="en" i="1" dirty="0">
                <a:latin typeface="Aptos" panose="020B0004020202020204" pitchFamily="34" charset="0"/>
              </a:rPr>
              <a:t>« Les obligations et restrictions légales rendent le contenu ouvert moins ouvert »</a:t>
            </a:r>
            <a:endParaRPr i="1" dirty="0">
              <a:latin typeface="Aptos" panose="020B0004020202020204" pitchFamily="34" charset="0"/>
            </a:endParaRPr>
          </a:p>
          <a:p>
            <a:pPr marL="457200" lvl="0" indent="-419100" algn="r" rtl="0">
              <a:lnSpc>
                <a:spcPct val="100000"/>
              </a:lnSpc>
              <a:spcBef>
                <a:spcPts val="0"/>
              </a:spcBef>
              <a:spcAft>
                <a:spcPts val="0"/>
              </a:spcAft>
              <a:buClr>
                <a:schemeClr val="lt1"/>
              </a:buClr>
              <a:buSzPts val="3000"/>
              <a:buChar char="-"/>
            </a:pPr>
            <a:r>
              <a:rPr lang="en" sz="2400" i="1" dirty="0">
                <a:latin typeface="Aptos" panose="020B0004020202020204" pitchFamily="34" charset="0"/>
              </a:rPr>
              <a:t>David Wiley</a:t>
            </a:r>
            <a:endParaRPr sz="2400" i="1" dirty="0">
              <a:latin typeface="Aptos" panose="020B0004020202020204" pitchFamily="34" charset="0"/>
            </a:endParaRPr>
          </a:p>
        </p:txBody>
      </p:sp>
      <p:sp>
        <p:nvSpPr>
          <p:cNvPr id="158" name="Google Shape;158;p12"/>
          <p:cNvSpPr txBox="1">
            <a:spLocks noGrp="1"/>
          </p:cNvSpPr>
          <p:nvPr>
            <p:ph type="body" idx="1"/>
          </p:nvPr>
        </p:nvSpPr>
        <p:spPr>
          <a:xfrm>
            <a:off x="4103325" y="300325"/>
            <a:ext cx="4847100" cy="4455900"/>
          </a:xfrm>
          <a:prstGeom prst="rect">
            <a:avLst/>
          </a:prstGeom>
          <a:noFill/>
          <a:ln>
            <a:noFill/>
          </a:ln>
        </p:spPr>
        <p:txBody>
          <a:bodyPr spcFirstLastPara="1" wrap="square" lIns="68575" tIns="34275" rIns="68575" bIns="34275" anchor="t" anchorCtr="0">
            <a:normAutofit fontScale="87934"/>
          </a:bodyPr>
          <a:lstStyle/>
          <a:p>
            <a:pPr marL="0" lvl="0" indent="0" algn="l" rtl="0">
              <a:lnSpc>
                <a:spcPct val="115000"/>
              </a:lnSpc>
              <a:spcBef>
                <a:spcPts val="0"/>
              </a:spcBef>
              <a:spcAft>
                <a:spcPts val="0"/>
              </a:spcAft>
              <a:buSzPct val="48899"/>
              <a:buNone/>
            </a:pPr>
            <a:r>
              <a:rPr lang="fr-CA" sz="3000" b="1" dirty="0">
                <a:solidFill>
                  <a:srgbClr val="0A3B87"/>
                </a:solidFill>
                <a:latin typeface="Aptos" panose="020B0004020202020204" pitchFamily="34" charset="0"/>
              </a:rPr>
              <a:t>Licences ouvertes</a:t>
            </a:r>
          </a:p>
          <a:p>
            <a:pPr marL="457200" lvl="0" indent="-393700" algn="l" rtl="0">
              <a:lnSpc>
                <a:spcPct val="115000"/>
              </a:lnSpc>
              <a:spcBef>
                <a:spcPts val="0"/>
              </a:spcBef>
              <a:spcAft>
                <a:spcPts val="0"/>
              </a:spcAft>
              <a:buSzPct val="104784"/>
              <a:buFont typeface="Calibri"/>
              <a:buChar char="●"/>
            </a:pPr>
            <a:r>
              <a:rPr lang="fr-CA" sz="2600" dirty="0">
                <a:solidFill>
                  <a:schemeClr val="dk1"/>
                </a:solidFill>
                <a:latin typeface="Aptos" panose="020B0004020202020204" pitchFamily="34" charset="0"/>
              </a:rPr>
              <a:t>Certaines licences ouvertes imposent des exigences (par ex., l'obligation pour les travaux dérivés d'adopter la même licence) et des restrictions (par ex., l'interdiction de l'utilisation commerciale) aux utilisateurs comme condition de l'octroi des permissions des 5R </a:t>
            </a:r>
            <a:endParaRPr lang="fr-CA" sz="3000" dirty="0">
              <a:solidFill>
                <a:schemeClr val="dk1"/>
              </a:solidFill>
              <a:latin typeface="Aptos" panose="020B0004020202020204" pitchFamily="34" charset="0"/>
            </a:endParaRPr>
          </a:p>
        </p:txBody>
      </p:sp>
      <p:pic>
        <p:nvPicPr>
          <p:cNvPr id="3" name="Image 2" descr="Licence CC BY SA (Attribution - Partage dans les mêmes conditions)">
            <a:extLst>
              <a:ext uri="{FF2B5EF4-FFF2-40B4-BE49-F238E27FC236}">
                <a16:creationId xmlns:a16="http://schemas.microsoft.com/office/drawing/2014/main" id="{943CCC7C-3DE8-751A-9875-71E6EEAC17B1}"/>
              </a:ext>
            </a:extLst>
          </p:cNvPr>
          <p:cNvPicPr>
            <a:picLocks noChangeAspect="1"/>
          </p:cNvPicPr>
          <p:nvPr/>
        </p:nvPicPr>
        <p:blipFill>
          <a:blip r:embed="rId3"/>
          <a:stretch>
            <a:fillRect/>
          </a:stretch>
        </p:blipFill>
        <p:spPr>
          <a:xfrm>
            <a:off x="7618429" y="1820109"/>
            <a:ext cx="990600" cy="600075"/>
          </a:xfrm>
          <a:prstGeom prst="rect">
            <a:avLst/>
          </a:prstGeom>
          <a:ln>
            <a:solidFill>
              <a:schemeClr val="tx1"/>
            </a:solidFill>
          </a:ln>
        </p:spPr>
      </p:pic>
      <p:sp>
        <p:nvSpPr>
          <p:cNvPr id="159" name="Google Shape;159;p12"/>
          <p:cNvSpPr txBox="1">
            <a:spLocks noGrp="1"/>
          </p:cNvSpPr>
          <p:nvPr>
            <p:ph type="body" idx="2"/>
          </p:nvPr>
        </p:nvSpPr>
        <p:spPr>
          <a:xfrm>
            <a:off x="3968475" y="4756225"/>
            <a:ext cx="5116800" cy="2328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000"/>
              <a:buFont typeface="Arial"/>
              <a:buNone/>
            </a:pPr>
            <a:r>
              <a:rPr lang="en" sz="1272" b="1" dirty="0">
                <a:latin typeface="Aptos" panose="020B0004020202020204" pitchFamily="34" charset="0"/>
              </a:rPr>
              <a:t>Source :</a:t>
            </a:r>
            <a:r>
              <a:rPr lang="en" sz="1272" dirty="0">
                <a:latin typeface="Aptos" panose="020B0004020202020204" pitchFamily="34" charset="0"/>
              </a:rPr>
              <a:t> </a:t>
            </a:r>
            <a:r>
              <a:rPr lang="en" sz="1272" u="sng" dirty="0">
                <a:solidFill>
                  <a:srgbClr val="1155CC"/>
                </a:solidFill>
                <a:latin typeface="Aptos" panose="020B0004020202020204" pitchFamily="34" charset="0"/>
                <a:hlinkClick r:id="rId4">
                  <a:extLst>
                    <a:ext uri="{A12FA001-AC4F-418D-AE19-62706E023703}">
                      <ahyp:hlinkClr xmlns:ahyp="http://schemas.microsoft.com/office/drawing/2018/hyperlinkcolor" val="tx"/>
                    </a:ext>
                  </a:extLst>
                </a:hlinkClick>
              </a:rPr>
              <a:t>(Wiley, s.d.)</a:t>
            </a:r>
            <a:endParaRPr sz="1661" dirty="0">
              <a:latin typeface="Aptos" panose="020B0004020202020204" pitchFamily="34" charset="0"/>
            </a:endParaRPr>
          </a:p>
        </p:txBody>
      </p:sp>
      <p:pic>
        <p:nvPicPr>
          <p:cNvPr id="5" name="Image 4" descr="Licence CC BY NC (Attribution - Pas d'usage commercial)">
            <a:extLst>
              <a:ext uri="{FF2B5EF4-FFF2-40B4-BE49-F238E27FC236}">
                <a16:creationId xmlns:a16="http://schemas.microsoft.com/office/drawing/2014/main" id="{6995B698-83D2-54CF-78BF-D1F66168E720}"/>
              </a:ext>
            </a:extLst>
          </p:cNvPr>
          <p:cNvPicPr>
            <a:picLocks noChangeAspect="1"/>
          </p:cNvPicPr>
          <p:nvPr/>
        </p:nvPicPr>
        <p:blipFill>
          <a:blip r:embed="rId5"/>
          <a:stretch>
            <a:fillRect/>
          </a:stretch>
        </p:blipFill>
        <p:spPr>
          <a:xfrm>
            <a:off x="3935137" y="2788105"/>
            <a:ext cx="1171575" cy="504825"/>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2632054" y="413355"/>
            <a:ext cx="3787600" cy="712500"/>
          </a:xfrm>
          <a:prstGeom prst="rect">
            <a:avLst/>
          </a:prstGeom>
          <a:noFill/>
          <a:ln>
            <a:noFill/>
          </a:ln>
        </p:spPr>
        <p:txBody>
          <a:bodyPr spcFirstLastPara="1" wrap="square" lIns="68575" tIns="34275" rIns="68575" bIns="34275" anchor="b" anchorCtr="0">
            <a:normAutofit/>
          </a:bodyPr>
          <a:lstStyle/>
          <a:p>
            <a:pPr marL="0" lvl="0" indent="0" algn="ctr" rtl="0">
              <a:lnSpc>
                <a:spcPct val="115000"/>
              </a:lnSpc>
              <a:spcBef>
                <a:spcPts val="0"/>
              </a:spcBef>
              <a:spcAft>
                <a:spcPts val="0"/>
              </a:spcAft>
              <a:buClr>
                <a:schemeClr val="dk1"/>
              </a:buClr>
              <a:buSzPts val="3600"/>
              <a:buFont typeface="Arial"/>
              <a:buNone/>
            </a:pPr>
            <a:r>
              <a:rPr lang="en" sz="3000" dirty="0">
                <a:latin typeface="Aptos Display" panose="020B0004020202020204" pitchFamily="34" charset="0"/>
              </a:rPr>
              <a:t>Cadre ANMA en action</a:t>
            </a:r>
            <a:endParaRPr dirty="0">
              <a:latin typeface="Aptos Display" panose="020B0004020202020204" pitchFamily="34" charset="0"/>
            </a:endParaRPr>
          </a:p>
        </p:txBody>
      </p:sp>
      <p:sp>
        <p:nvSpPr>
          <p:cNvPr id="165" name="Google Shape;165;p13"/>
          <p:cNvSpPr txBox="1">
            <a:spLocks noGrp="1"/>
          </p:cNvSpPr>
          <p:nvPr>
            <p:ph type="body" idx="1"/>
          </p:nvPr>
        </p:nvSpPr>
        <p:spPr>
          <a:xfrm>
            <a:off x="200025" y="1238250"/>
            <a:ext cx="3609975" cy="390525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115000"/>
              </a:lnSpc>
              <a:spcBef>
                <a:spcPts val="0"/>
              </a:spcBef>
              <a:spcAft>
                <a:spcPts val="0"/>
              </a:spcAft>
              <a:buSzPct val="185274"/>
              <a:buNone/>
            </a:pPr>
            <a:endParaRPr sz="1200" dirty="0">
              <a:latin typeface="Aptos" panose="020B0004020202020204" pitchFamily="34" charset="0"/>
            </a:endParaRPr>
          </a:p>
          <a:p>
            <a:pPr marL="0" lvl="0" indent="0" algn="l" rtl="0">
              <a:lnSpc>
                <a:spcPct val="115000"/>
              </a:lnSpc>
              <a:spcBef>
                <a:spcPts val="0"/>
              </a:spcBef>
              <a:spcAft>
                <a:spcPts val="0"/>
              </a:spcAft>
              <a:buSzPct val="185274"/>
              <a:buNone/>
            </a:pPr>
            <a:r>
              <a:rPr lang="fr-CA" sz="15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Guide d’accompagnement à la méthode des cas en psychoéducation </a:t>
            </a:r>
            <a:r>
              <a:rPr lang="fr-CA" sz="1500" dirty="0">
                <a:effectLst/>
                <a:latin typeface="Aptos" panose="020B0004020202020204" pitchFamily="34" charset="0"/>
                <a:ea typeface="Aptos" panose="020B0004020202020204" pitchFamily="34" charset="0"/>
                <a:cs typeface="Times New Roman" panose="02020603050405020304" pitchFamily="18" charset="0"/>
              </a:rPr>
              <a:t>de l’U Laval</a:t>
            </a:r>
          </a:p>
          <a:p>
            <a:pPr marL="0" lvl="0" indent="0" algn="l" rtl="0">
              <a:lnSpc>
                <a:spcPct val="115000"/>
              </a:lnSpc>
              <a:spcBef>
                <a:spcPts val="0"/>
              </a:spcBef>
              <a:spcAft>
                <a:spcPts val="0"/>
              </a:spcAft>
              <a:buSzPct val="185274"/>
              <a:buNone/>
            </a:pPr>
            <a:r>
              <a:rPr lang="fr-CA" sz="1200" dirty="0">
                <a:effectLst/>
                <a:latin typeface="Aptos" panose="020B0004020202020204" pitchFamily="34" charset="0"/>
                <a:ea typeface="Aptos" panose="020B0004020202020204" pitchFamily="34" charset="0"/>
                <a:cs typeface="Times New Roman" panose="02020603050405020304" pitchFamily="18" charset="0"/>
              </a:rPr>
              <a:t> </a:t>
            </a:r>
          </a:p>
          <a:p>
            <a:pPr marL="171450" lvl="0" indent="-171450" algn="l" rtl="0">
              <a:lnSpc>
                <a:spcPct val="115000"/>
              </a:lnSpc>
              <a:spcBef>
                <a:spcPts val="0"/>
              </a:spcBef>
              <a:spcAft>
                <a:spcPts val="0"/>
              </a:spcAft>
              <a:buSzPct val="185274"/>
              <a:buFont typeface="Courier New" panose="02070309020205020404" pitchFamily="49" charset="0"/>
              <a:buChar char="o"/>
            </a:pPr>
            <a:r>
              <a:rPr lang="en" sz="1400" b="1" dirty="0">
                <a:latin typeface="Aptos" panose="020B0004020202020204" pitchFamily="34" charset="0"/>
              </a:rPr>
              <a:t>Accès aux outils de modification</a:t>
            </a:r>
          </a:p>
          <a:p>
            <a:pPr marL="0" lvl="0" indent="0" algn="l" rtl="0">
              <a:lnSpc>
                <a:spcPct val="115000"/>
              </a:lnSpc>
              <a:spcBef>
                <a:spcPts val="0"/>
              </a:spcBef>
              <a:spcAft>
                <a:spcPts val="0"/>
              </a:spcAft>
              <a:buSzPct val="185274"/>
            </a:pPr>
            <a:r>
              <a:rPr lang="en" sz="1400" dirty="0">
                <a:latin typeface="Aptos" panose="020B0004020202020204" pitchFamily="34" charset="0"/>
              </a:rPr>
              <a:t> disponible en format Word - facilement accessible, mais pas libre; vidéo téléchargeable</a:t>
            </a:r>
          </a:p>
          <a:p>
            <a:pPr marL="171450" lvl="0" indent="-171450" algn="l" rtl="0">
              <a:lnSpc>
                <a:spcPct val="115000"/>
              </a:lnSpc>
              <a:spcBef>
                <a:spcPts val="0"/>
              </a:spcBef>
              <a:spcAft>
                <a:spcPts val="0"/>
              </a:spcAft>
              <a:buSzPct val="185274"/>
              <a:buFont typeface="Courier New" panose="02070309020205020404" pitchFamily="49" charset="0"/>
              <a:buChar char="o"/>
            </a:pPr>
            <a:r>
              <a:rPr lang="en" sz="1400" b="1" dirty="0">
                <a:latin typeface="Aptos" panose="020B0004020202020204" pitchFamily="34" charset="0"/>
              </a:rPr>
              <a:t>Niveau d’expertise requis</a:t>
            </a:r>
            <a:endParaRPr lang="en" sz="1400" dirty="0">
              <a:latin typeface="Aptos" panose="020B0004020202020204" pitchFamily="34" charset="0"/>
            </a:endParaRPr>
          </a:p>
          <a:p>
            <a:pPr marL="0" lvl="0" indent="0" algn="l" rtl="0">
              <a:lnSpc>
                <a:spcPct val="115000"/>
              </a:lnSpc>
              <a:spcBef>
                <a:spcPts val="0"/>
              </a:spcBef>
              <a:spcAft>
                <a:spcPts val="0"/>
              </a:spcAft>
              <a:buSzPct val="185274"/>
            </a:pPr>
            <a:r>
              <a:rPr lang="en" sz="1400" dirty="0">
                <a:latin typeface="Aptos" panose="020B0004020202020204" pitchFamily="34" charset="0"/>
              </a:rPr>
              <a:t>la modification de la vidéo nécessite des connassances techniques</a:t>
            </a:r>
          </a:p>
          <a:p>
            <a:pPr marL="171450" lvl="0" indent="-171450" algn="l" rtl="0">
              <a:lnSpc>
                <a:spcPct val="115000"/>
              </a:lnSpc>
              <a:spcBef>
                <a:spcPts val="0"/>
              </a:spcBef>
              <a:spcAft>
                <a:spcPts val="0"/>
              </a:spcAft>
              <a:buSzPct val="185274"/>
              <a:buFont typeface="Courier New" panose="02070309020205020404" pitchFamily="49" charset="0"/>
              <a:buChar char="o"/>
            </a:pPr>
            <a:r>
              <a:rPr lang="en" sz="1400" b="1" dirty="0">
                <a:latin typeface="Aptos" panose="020B0004020202020204" pitchFamily="34" charset="0"/>
              </a:rPr>
              <a:t>Significativement modifiable</a:t>
            </a:r>
            <a:endParaRPr lang="en" sz="1400" dirty="0">
              <a:latin typeface="Aptos" panose="020B0004020202020204" pitchFamily="34" charset="0"/>
            </a:endParaRPr>
          </a:p>
          <a:p>
            <a:pPr marL="0" lvl="0" indent="0" algn="l" rtl="0">
              <a:lnSpc>
                <a:spcPct val="115000"/>
              </a:lnSpc>
              <a:spcBef>
                <a:spcPts val="0"/>
              </a:spcBef>
              <a:spcAft>
                <a:spcPts val="0"/>
              </a:spcAft>
              <a:buSzPct val="185274"/>
            </a:pPr>
            <a:r>
              <a:rPr lang="en" sz="1400" dirty="0">
                <a:latin typeface="Aptos" panose="020B0004020202020204" pitchFamily="34" charset="0"/>
              </a:rPr>
              <a:t>la partie textuelle est facile à modifier</a:t>
            </a:r>
          </a:p>
          <a:p>
            <a:pPr marL="171450" lvl="0" indent="-171450" algn="l" rtl="0">
              <a:lnSpc>
                <a:spcPct val="115000"/>
              </a:lnSpc>
              <a:spcBef>
                <a:spcPts val="0"/>
              </a:spcBef>
              <a:spcAft>
                <a:spcPts val="0"/>
              </a:spcAft>
              <a:buSzPct val="185274"/>
              <a:buFont typeface="Courier New" panose="02070309020205020404" pitchFamily="49" charset="0"/>
              <a:buChar char="o"/>
            </a:pPr>
            <a:r>
              <a:rPr lang="en" sz="1400" b="1" dirty="0">
                <a:latin typeface="Aptos" panose="020B0004020202020204" pitchFamily="34" charset="0"/>
              </a:rPr>
              <a:t>Auto-sourcée</a:t>
            </a:r>
          </a:p>
          <a:p>
            <a:pPr marL="0" lvl="0" indent="0" algn="l" rtl="0">
              <a:lnSpc>
                <a:spcPct val="115000"/>
              </a:lnSpc>
              <a:spcBef>
                <a:spcPts val="0"/>
              </a:spcBef>
              <a:spcAft>
                <a:spcPts val="0"/>
              </a:spcAft>
              <a:buSzPct val="185274"/>
            </a:pPr>
            <a:r>
              <a:rPr lang="en" sz="1400" dirty="0">
                <a:latin typeface="Aptos" panose="020B0004020202020204" pitchFamily="34" charset="0"/>
              </a:rPr>
              <a:t>les mêmes outils et formats pour modification et consommation</a:t>
            </a:r>
          </a:p>
          <a:p>
            <a:pPr marL="0" lvl="0" indent="0" algn="l" rtl="0">
              <a:lnSpc>
                <a:spcPct val="115000"/>
              </a:lnSpc>
              <a:spcBef>
                <a:spcPts val="0"/>
              </a:spcBef>
              <a:spcAft>
                <a:spcPts val="0"/>
              </a:spcAft>
              <a:buSzPct val="185274"/>
            </a:pPr>
            <a:r>
              <a:rPr lang="fr-CA" sz="1400" dirty="0">
                <a:latin typeface="Aptos" panose="020B0004020202020204" pitchFamily="34" charset="0"/>
              </a:rPr>
              <a:t>+</a:t>
            </a:r>
          </a:p>
          <a:p>
            <a:pPr marL="285750" lvl="0" indent="-285750" algn="l" rtl="0">
              <a:lnSpc>
                <a:spcPct val="115000"/>
              </a:lnSpc>
              <a:spcBef>
                <a:spcPts val="0"/>
              </a:spcBef>
              <a:spcAft>
                <a:spcPts val="0"/>
              </a:spcAft>
              <a:buSzPct val="185274"/>
              <a:buFont typeface="Courier New" panose="02070309020205020404" pitchFamily="49" charset="0"/>
              <a:buChar char="o"/>
            </a:pPr>
            <a:r>
              <a:rPr lang="fr-CA" sz="1400" b="1" dirty="0">
                <a:latin typeface="Aptos" panose="020B0004020202020204" pitchFamily="34" charset="0"/>
              </a:rPr>
              <a:t>Restrictions légales</a:t>
            </a:r>
          </a:p>
          <a:p>
            <a:pPr marL="0" lvl="0" indent="0" algn="l" rtl="0">
              <a:lnSpc>
                <a:spcPct val="115000"/>
              </a:lnSpc>
              <a:spcBef>
                <a:spcPts val="0"/>
              </a:spcBef>
              <a:spcAft>
                <a:spcPts val="0"/>
              </a:spcAft>
              <a:buSzPct val="185274"/>
            </a:pPr>
            <a:r>
              <a:rPr lang="fr-CA" sz="1400" dirty="0">
                <a:latin typeface="Aptos" panose="020B0004020202020204" pitchFamily="34" charset="0"/>
              </a:rPr>
              <a:t>Licence SA et NC (à clarifier laquelle)</a:t>
            </a:r>
          </a:p>
          <a:p>
            <a:pPr marL="0" lvl="0" indent="0" algn="l" rtl="0">
              <a:lnSpc>
                <a:spcPct val="115000"/>
              </a:lnSpc>
              <a:spcBef>
                <a:spcPts val="0"/>
              </a:spcBef>
              <a:spcAft>
                <a:spcPts val="0"/>
              </a:spcAft>
              <a:buSzPct val="185274"/>
            </a:pPr>
            <a:endParaRPr sz="1400" dirty="0">
              <a:latin typeface="Aptos" panose="020B0004020202020204" pitchFamily="34" charset="0"/>
            </a:endParaRPr>
          </a:p>
        </p:txBody>
      </p:sp>
      <p:pic>
        <p:nvPicPr>
          <p:cNvPr id="2" name="Image 1" descr="Une image contenant texte, capture d’écran, logiciel, Site web&#10;&#10;Description générée automatiquement">
            <a:extLst>
              <a:ext uri="{FF2B5EF4-FFF2-40B4-BE49-F238E27FC236}">
                <a16:creationId xmlns:a16="http://schemas.microsoft.com/office/drawing/2014/main" id="{773515B9-3315-BCF5-923A-BA80FFE7EC4C}"/>
              </a:ext>
            </a:extLst>
          </p:cNvPr>
          <p:cNvPicPr>
            <a:picLocks noChangeAspect="1"/>
          </p:cNvPicPr>
          <p:nvPr/>
        </p:nvPicPr>
        <p:blipFill>
          <a:blip r:embed="rId4"/>
          <a:stretch>
            <a:fillRect/>
          </a:stretch>
        </p:blipFill>
        <p:spPr>
          <a:xfrm>
            <a:off x="3895726" y="1463040"/>
            <a:ext cx="5110925" cy="2439162"/>
          </a:xfrm>
          <a:prstGeom prst="rect">
            <a:avLst/>
          </a:prstGeom>
          <a:ln w="19050">
            <a:solidFill>
              <a:schemeClr val="accent1">
                <a:lumMod val="75000"/>
              </a:schemeClr>
            </a:solidFill>
          </a:ln>
        </p:spPr>
      </p:pic>
      <p:sp>
        <p:nvSpPr>
          <p:cNvPr id="3" name="Rectangle : coins arrondis 2">
            <a:extLst>
              <a:ext uri="{FF2B5EF4-FFF2-40B4-BE49-F238E27FC236}">
                <a16:creationId xmlns:a16="http://schemas.microsoft.com/office/drawing/2014/main" id="{C32822CC-28D4-24A3-30CA-9FD10299E8AF}"/>
              </a:ext>
            </a:extLst>
          </p:cNvPr>
          <p:cNvSpPr/>
          <p:nvPr/>
        </p:nvSpPr>
        <p:spPr>
          <a:xfrm>
            <a:off x="3893270" y="3271101"/>
            <a:ext cx="2526384" cy="62216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 coins arrondis 3">
            <a:extLst>
              <a:ext uri="{FF2B5EF4-FFF2-40B4-BE49-F238E27FC236}">
                <a16:creationId xmlns:a16="http://schemas.microsoft.com/office/drawing/2014/main" id="{BDBA2C3C-B524-5A4C-291D-90F861DC8295}"/>
              </a:ext>
            </a:extLst>
          </p:cNvPr>
          <p:cNvSpPr/>
          <p:nvPr/>
        </p:nvSpPr>
        <p:spPr>
          <a:xfrm>
            <a:off x="7239786" y="3695307"/>
            <a:ext cx="1253765" cy="20689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 coins arrondis 4">
            <a:extLst>
              <a:ext uri="{FF2B5EF4-FFF2-40B4-BE49-F238E27FC236}">
                <a16:creationId xmlns:a16="http://schemas.microsoft.com/office/drawing/2014/main" id="{1723FDC5-D65A-AA04-A920-D289FB4390AA}"/>
              </a:ext>
            </a:extLst>
          </p:cNvPr>
          <p:cNvSpPr/>
          <p:nvPr/>
        </p:nvSpPr>
        <p:spPr>
          <a:xfrm>
            <a:off x="4911365" y="1574276"/>
            <a:ext cx="4095286" cy="4336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5">
                                            <p:txEl>
                                              <p:pRg st="4" end="4"/>
                                            </p:txEl>
                                          </p:spTgt>
                                        </p:tgtEl>
                                        <p:attrNameLst>
                                          <p:attrName>style.visibility</p:attrName>
                                        </p:attrNameLst>
                                      </p:cBhvr>
                                      <p:to>
                                        <p:strVal val="visible"/>
                                      </p:to>
                                    </p:set>
                                    <p:animEffect transition="in" filter="fade">
                                      <p:cBhvr>
                                        <p:cTn id="14" dur="1000"/>
                                        <p:tgtEl>
                                          <p:spTgt spid="165">
                                            <p:txEl>
                                              <p:pRg st="4" end="4"/>
                                            </p:txEl>
                                          </p:spTgt>
                                        </p:tgtEl>
                                      </p:cBhvr>
                                    </p:animEffect>
                                    <p:anim calcmode="lin" valueType="num">
                                      <p:cBhvr>
                                        <p:cTn id="15" dur="1000" fill="hold"/>
                                        <p:tgtEl>
                                          <p:spTgt spid="16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5">
                                            <p:txEl>
                                              <p:pRg st="6" end="6"/>
                                            </p:txEl>
                                          </p:spTgt>
                                        </p:tgtEl>
                                        <p:attrNameLst>
                                          <p:attrName>style.visibility</p:attrName>
                                        </p:attrNameLst>
                                      </p:cBhvr>
                                      <p:to>
                                        <p:strVal val="visible"/>
                                      </p:to>
                                    </p:set>
                                    <p:animEffect transition="in" filter="fade">
                                      <p:cBhvr>
                                        <p:cTn id="28" dur="1000"/>
                                        <p:tgtEl>
                                          <p:spTgt spid="165">
                                            <p:txEl>
                                              <p:pRg st="6" end="6"/>
                                            </p:txEl>
                                          </p:spTgt>
                                        </p:tgtEl>
                                      </p:cBhvr>
                                    </p:animEffect>
                                    <p:anim calcmode="lin" valueType="num">
                                      <p:cBhvr>
                                        <p:cTn id="29" dur="1000" fill="hold"/>
                                        <p:tgtEl>
                                          <p:spTgt spid="16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6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5">
                                            <p:txEl>
                                              <p:pRg st="8" end="8"/>
                                            </p:txEl>
                                          </p:spTgt>
                                        </p:tgtEl>
                                        <p:attrNameLst>
                                          <p:attrName>style.visibility</p:attrName>
                                        </p:attrNameLst>
                                      </p:cBhvr>
                                      <p:to>
                                        <p:strVal val="visible"/>
                                      </p:to>
                                    </p:set>
                                    <p:animEffect transition="in" filter="fade">
                                      <p:cBhvr>
                                        <p:cTn id="35" dur="1000"/>
                                        <p:tgtEl>
                                          <p:spTgt spid="165">
                                            <p:txEl>
                                              <p:pRg st="8" end="8"/>
                                            </p:txEl>
                                          </p:spTgt>
                                        </p:tgtEl>
                                      </p:cBhvr>
                                    </p:animEffect>
                                    <p:anim calcmode="lin" valueType="num">
                                      <p:cBhvr>
                                        <p:cTn id="36" dur="1000" fill="hold"/>
                                        <p:tgtEl>
                                          <p:spTgt spid="16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6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5">
                                            <p:txEl>
                                              <p:pRg st="10" end="10"/>
                                            </p:txEl>
                                          </p:spTgt>
                                        </p:tgtEl>
                                        <p:attrNameLst>
                                          <p:attrName>style.visibility</p:attrName>
                                        </p:attrNameLst>
                                      </p:cBhvr>
                                      <p:to>
                                        <p:strVal val="visible"/>
                                      </p:to>
                                    </p:set>
                                    <p:animEffect transition="in" filter="fade">
                                      <p:cBhvr>
                                        <p:cTn id="42" dur="1000"/>
                                        <p:tgtEl>
                                          <p:spTgt spid="165">
                                            <p:txEl>
                                              <p:pRg st="10" end="10"/>
                                            </p:txEl>
                                          </p:spTgt>
                                        </p:tgtEl>
                                      </p:cBhvr>
                                    </p:animEffect>
                                    <p:anim calcmode="lin" valueType="num">
                                      <p:cBhvr>
                                        <p:cTn id="43" dur="1000" fill="hold"/>
                                        <p:tgtEl>
                                          <p:spTgt spid="165">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16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5">
                                            <p:txEl>
                                              <p:pRg st="13" end="13"/>
                                            </p:txEl>
                                          </p:spTgt>
                                        </p:tgtEl>
                                        <p:attrNameLst>
                                          <p:attrName>style.visibility</p:attrName>
                                        </p:attrNameLst>
                                      </p:cBhvr>
                                      <p:to>
                                        <p:strVal val="visible"/>
                                      </p:to>
                                    </p:set>
                                    <p:animEffect transition="in" filter="fade">
                                      <p:cBhvr>
                                        <p:cTn id="56" dur="1000"/>
                                        <p:tgtEl>
                                          <p:spTgt spid="165">
                                            <p:txEl>
                                              <p:pRg st="13" end="13"/>
                                            </p:txEl>
                                          </p:spTgt>
                                        </p:tgtEl>
                                      </p:cBhvr>
                                    </p:animEffect>
                                    <p:anim calcmode="lin" valueType="num">
                                      <p:cBhvr>
                                        <p:cTn id="57" dur="1000" fill="hold"/>
                                        <p:tgtEl>
                                          <p:spTgt spid="165">
                                            <p:txEl>
                                              <p:pRg st="13" end="13"/>
                                            </p:txEl>
                                          </p:spTgt>
                                        </p:tgtEl>
                                        <p:attrNameLst>
                                          <p:attrName>ppt_x</p:attrName>
                                        </p:attrNameLst>
                                      </p:cBhvr>
                                      <p:tavLst>
                                        <p:tav tm="0">
                                          <p:val>
                                            <p:strVal val="#ppt_x"/>
                                          </p:val>
                                        </p:tav>
                                        <p:tav tm="100000">
                                          <p:val>
                                            <p:strVal val="#ppt_x"/>
                                          </p:val>
                                        </p:tav>
                                      </p:tavLst>
                                    </p:anim>
                                    <p:anim calcmode="lin" valueType="num">
                                      <p:cBhvr>
                                        <p:cTn id="58" dur="1000" fill="hold"/>
                                        <p:tgtEl>
                                          <p:spTgt spid="16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628650" y="2146697"/>
            <a:ext cx="7886700" cy="850200"/>
          </a:xfrm>
          <a:prstGeom prst="rect">
            <a:avLst/>
          </a:prstGeom>
          <a:noFill/>
          <a:ln>
            <a:noFill/>
          </a:ln>
        </p:spPr>
        <p:txBody>
          <a:bodyPr spcFirstLastPara="1" wrap="square" lIns="68575" tIns="34275" rIns="68575" bIns="34275" anchor="b" anchorCtr="0">
            <a:normAutofit/>
          </a:bodyPr>
          <a:lstStyle/>
          <a:p>
            <a:pPr marL="0" lvl="0" indent="0" algn="ctr" rtl="0">
              <a:lnSpc>
                <a:spcPct val="100000"/>
              </a:lnSpc>
              <a:spcBef>
                <a:spcPts val="0"/>
              </a:spcBef>
              <a:spcAft>
                <a:spcPts val="0"/>
              </a:spcAft>
              <a:buClr>
                <a:schemeClr val="dk1"/>
              </a:buClr>
              <a:buSzPts val="3600"/>
              <a:buFont typeface="Arial"/>
              <a:buNone/>
            </a:pPr>
            <a:r>
              <a:rPr lang="en" sz="4800" b="1" dirty="0">
                <a:latin typeface="Aptos Display" panose="020B0004020202020204" pitchFamily="34" charset="0"/>
              </a:rPr>
              <a:t>Pédagogie ouverte</a:t>
            </a:r>
            <a:endParaRPr sz="4800" dirty="0">
              <a:latin typeface="Aptos Display" panose="020B00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6"/>
          <p:cNvSpPr txBox="1">
            <a:spLocks noGrp="1"/>
          </p:cNvSpPr>
          <p:nvPr>
            <p:ph type="title"/>
          </p:nvPr>
        </p:nvSpPr>
        <p:spPr>
          <a:xfrm>
            <a:off x="628650" y="273844"/>
            <a:ext cx="7886700" cy="659606"/>
          </a:xfrm>
          <a:prstGeom prst="rect">
            <a:avLst/>
          </a:prstGeom>
          <a:noFill/>
          <a:ln>
            <a:noFill/>
          </a:ln>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ct val="133333"/>
              <a:buFont typeface="Arial"/>
              <a:buNone/>
            </a:pPr>
            <a:r>
              <a:rPr lang="en" dirty="0">
                <a:latin typeface="Aptos Display" panose="020B0004020202020204" pitchFamily="34" charset="0"/>
              </a:rPr>
              <a:t>Fondements historiques de la PO</a:t>
            </a:r>
            <a:endParaRPr dirty="0">
              <a:latin typeface="Aptos Display" panose="020B0004020202020204" pitchFamily="34" charset="0"/>
            </a:endParaRPr>
          </a:p>
        </p:txBody>
      </p:sp>
      <p:sp>
        <p:nvSpPr>
          <p:cNvPr id="255" name="Google Shape;255;p26"/>
          <p:cNvSpPr txBox="1">
            <a:spLocks noGrp="1"/>
          </p:cNvSpPr>
          <p:nvPr>
            <p:ph type="body" idx="1"/>
          </p:nvPr>
        </p:nvSpPr>
        <p:spPr>
          <a:xfrm>
            <a:off x="361950" y="800100"/>
            <a:ext cx="8153400" cy="3603919"/>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lnSpc>
                <a:spcPct val="115000"/>
              </a:lnSpc>
              <a:spcBef>
                <a:spcPts val="0"/>
              </a:spcBef>
              <a:spcAft>
                <a:spcPts val="0"/>
              </a:spcAft>
              <a:buClr>
                <a:schemeClr val="dk1"/>
              </a:buClr>
              <a:buSzPts val="2593"/>
              <a:buFont typeface="Arial"/>
              <a:buNone/>
            </a:pPr>
            <a:r>
              <a:rPr lang="fr-CA" sz="2000" dirty="0">
                <a:latin typeface="Aptos" panose="020B0004020202020204" pitchFamily="34" charset="0"/>
              </a:rPr>
              <a:t>Paquette, C. (1979). </a:t>
            </a:r>
            <a:r>
              <a:rPr lang="fr-CA" sz="2000" i="1" dirty="0">
                <a:latin typeface="Aptos" panose="020B0004020202020204" pitchFamily="34" charset="0"/>
              </a:rPr>
              <a:t>Quelques fondements d’une pédagogie ouverte</a:t>
            </a:r>
            <a:r>
              <a:rPr lang="fr-CA" sz="2000" dirty="0">
                <a:latin typeface="Aptos" panose="020B0004020202020204" pitchFamily="34" charset="0"/>
              </a:rPr>
              <a:t>. Québec français, (36), 20–21. </a:t>
            </a:r>
            <a:r>
              <a:rPr lang="fr-CA" sz="1500" dirty="0">
                <a:latin typeface="Aptos" panose="020B0004020202020204" pitchFamily="34" charset="0"/>
                <a:hlinkClick r:id="rId3"/>
              </a:rPr>
              <a:t>https://www.erudit.org/fr/revues/qf/1979-n36-qf1208689/51334ac.pdf</a:t>
            </a:r>
            <a:r>
              <a:rPr lang="fr-CA" sz="1500" dirty="0">
                <a:latin typeface="Aptos" panose="020B0004020202020204" pitchFamily="34" charset="0"/>
              </a:rPr>
              <a:t> </a:t>
            </a:r>
            <a:endParaRPr lang="fr-CA" sz="1800" dirty="0">
              <a:latin typeface="Aptos" panose="020B0004020202020204" pitchFamily="34" charset="0"/>
            </a:endParaRPr>
          </a:p>
          <a:p>
            <a:pPr marL="342900" lvl="0" indent="-342900" algn="l" rtl="0">
              <a:lnSpc>
                <a:spcPct val="115000"/>
              </a:lnSpc>
              <a:spcBef>
                <a:spcPts val="0"/>
              </a:spcBef>
              <a:spcAft>
                <a:spcPts val="0"/>
              </a:spcAft>
              <a:buClr>
                <a:schemeClr val="dk1"/>
              </a:buClr>
              <a:buSzPts val="2593"/>
              <a:buFont typeface="Arial" panose="020B0604020202020204" pitchFamily="34" charset="0"/>
              <a:buChar char="•"/>
            </a:pPr>
            <a:r>
              <a:rPr lang="fr-CA" dirty="0">
                <a:latin typeface="Aptos" panose="020B0004020202020204" pitchFamily="34" charset="0"/>
              </a:rPr>
              <a:t>Un ensemble de procédés pédagogiques applicables dans une classe</a:t>
            </a:r>
          </a:p>
          <a:p>
            <a:pPr marL="342900" lvl="0" indent="-342900" algn="l" rtl="0">
              <a:lnSpc>
                <a:spcPct val="115000"/>
              </a:lnSpc>
              <a:spcBef>
                <a:spcPts val="0"/>
              </a:spcBef>
              <a:spcAft>
                <a:spcPts val="0"/>
              </a:spcAft>
              <a:buClr>
                <a:schemeClr val="dk1"/>
              </a:buClr>
              <a:buSzPts val="2593"/>
              <a:buFont typeface="Arial" panose="020B0604020202020204" pitchFamily="34" charset="0"/>
              <a:buChar char="•"/>
            </a:pPr>
            <a:r>
              <a:rPr lang="fr-CA" dirty="0">
                <a:latin typeface="Aptos" panose="020B0004020202020204" pitchFamily="34" charset="0"/>
              </a:rPr>
              <a:t>Centrée sur l'interaction qui existe entre l'étudiant et l'environnement éducatif qui lui est proposé. De cette interaction se dégageront des liens significatifs pour l'étudiant qui lui permettront de déclencher son processus d'apprentissage.</a:t>
            </a:r>
          </a:p>
          <a:p>
            <a:pPr marL="342900" lvl="0" indent="-342900" algn="l" rtl="0">
              <a:lnSpc>
                <a:spcPct val="115000"/>
              </a:lnSpc>
              <a:spcBef>
                <a:spcPts val="0"/>
              </a:spcBef>
              <a:spcAft>
                <a:spcPts val="0"/>
              </a:spcAft>
              <a:buClr>
                <a:schemeClr val="dk1"/>
              </a:buClr>
              <a:buSzPts val="2593"/>
              <a:buFont typeface="Arial" panose="020B0604020202020204" pitchFamily="34" charset="0"/>
              <a:buChar char="•"/>
            </a:pPr>
            <a:r>
              <a:rPr lang="fr-CA" dirty="0">
                <a:latin typeface="Aptos" panose="020B0004020202020204" pitchFamily="34" charset="0"/>
              </a:rPr>
              <a:t>La PO est fondée sur </a:t>
            </a:r>
          </a:p>
          <a:p>
            <a:pPr marL="800100" lvl="1" indent="-342900">
              <a:lnSpc>
                <a:spcPct val="115000"/>
              </a:lnSpc>
              <a:spcBef>
                <a:spcPts val="0"/>
              </a:spcBef>
              <a:buSzPts val="2593"/>
              <a:buFont typeface="Courier New" panose="02070309020205020404" pitchFamily="49" charset="0"/>
              <a:buChar char="o"/>
            </a:pPr>
            <a:r>
              <a:rPr lang="fr-CA" dirty="0">
                <a:latin typeface="Aptos" panose="020B0004020202020204" pitchFamily="34" charset="0"/>
              </a:rPr>
              <a:t>Le respect des différences individuelles</a:t>
            </a:r>
          </a:p>
          <a:p>
            <a:pPr marL="800100" lvl="1" indent="-342900">
              <a:lnSpc>
                <a:spcPct val="115000"/>
              </a:lnSpc>
              <a:spcBef>
                <a:spcPts val="0"/>
              </a:spcBef>
              <a:buSzPts val="2593"/>
              <a:buFont typeface="Courier New" panose="02070309020205020404" pitchFamily="49" charset="0"/>
              <a:buChar char="o"/>
            </a:pPr>
            <a:r>
              <a:rPr lang="fr-CA" dirty="0">
                <a:latin typeface="Aptos" panose="020B0004020202020204" pitchFamily="34" charset="0"/>
              </a:rPr>
              <a:t>La croissance individuelle</a:t>
            </a:r>
          </a:p>
          <a:p>
            <a:pPr marL="800100" lvl="1" indent="-342900">
              <a:lnSpc>
                <a:spcPct val="115000"/>
              </a:lnSpc>
              <a:spcBef>
                <a:spcPts val="0"/>
              </a:spcBef>
              <a:buSzPts val="2593"/>
              <a:buFont typeface="Courier New" panose="02070309020205020404" pitchFamily="49" charset="0"/>
              <a:buChar char="o"/>
            </a:pPr>
            <a:r>
              <a:rPr lang="fr-CA" dirty="0">
                <a:latin typeface="Aptos" panose="020B0004020202020204" pitchFamily="34" charset="0"/>
              </a:rPr>
              <a:t>Une influence indirecte de l’éducateur</a:t>
            </a:r>
          </a:p>
          <a:p>
            <a:pPr marL="800100" lvl="1" indent="-342900">
              <a:lnSpc>
                <a:spcPct val="115000"/>
              </a:lnSpc>
              <a:spcBef>
                <a:spcPts val="0"/>
              </a:spcBef>
              <a:buSzPts val="2593"/>
              <a:buFont typeface="Courier New" panose="02070309020205020404" pitchFamily="49" charset="0"/>
              <a:buChar char="o"/>
            </a:pPr>
            <a:r>
              <a:rPr lang="fr-CA" dirty="0">
                <a:latin typeface="Aptos" panose="020B0004020202020204" pitchFamily="34" charset="0"/>
              </a:rPr>
              <a:t>Un processus de l’apprentissage naturel issu du dynamisme interne de l’étudiant</a:t>
            </a:r>
          </a:p>
          <a:p>
            <a:pPr marL="800100" lvl="1" indent="-342900">
              <a:lnSpc>
                <a:spcPct val="115000"/>
              </a:lnSpc>
              <a:spcBef>
                <a:spcPts val="0"/>
              </a:spcBef>
              <a:buSzPts val="2593"/>
              <a:buFontTx/>
              <a:buChar char="-"/>
            </a:pPr>
            <a:endParaRPr dirty="0">
              <a:latin typeface="Aptos" panose="020B00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5">
                                            <p:txEl>
                                              <p:pRg st="1" end="1"/>
                                            </p:txEl>
                                          </p:spTgt>
                                        </p:tgtEl>
                                        <p:attrNameLst>
                                          <p:attrName>style.visibility</p:attrName>
                                        </p:attrNameLst>
                                      </p:cBhvr>
                                      <p:to>
                                        <p:strVal val="visible"/>
                                      </p:to>
                                    </p:set>
                                    <p:animEffect transition="in" filter="fade">
                                      <p:cBhvr>
                                        <p:cTn id="7" dur="1000"/>
                                        <p:tgtEl>
                                          <p:spTgt spid="255">
                                            <p:txEl>
                                              <p:pRg st="1" end="1"/>
                                            </p:txEl>
                                          </p:spTgt>
                                        </p:tgtEl>
                                      </p:cBhvr>
                                    </p:animEffect>
                                    <p:anim calcmode="lin" valueType="num">
                                      <p:cBhvr>
                                        <p:cTn id="8" dur="1000" fill="hold"/>
                                        <p:tgtEl>
                                          <p:spTgt spid="25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5">
                                            <p:txEl>
                                              <p:pRg st="2" end="2"/>
                                            </p:txEl>
                                          </p:spTgt>
                                        </p:tgtEl>
                                        <p:attrNameLst>
                                          <p:attrName>style.visibility</p:attrName>
                                        </p:attrNameLst>
                                      </p:cBhvr>
                                      <p:to>
                                        <p:strVal val="visible"/>
                                      </p:to>
                                    </p:set>
                                    <p:animEffect transition="in" filter="fade">
                                      <p:cBhvr>
                                        <p:cTn id="14" dur="1000"/>
                                        <p:tgtEl>
                                          <p:spTgt spid="255">
                                            <p:txEl>
                                              <p:pRg st="2" end="2"/>
                                            </p:txEl>
                                          </p:spTgt>
                                        </p:tgtEl>
                                      </p:cBhvr>
                                    </p:animEffect>
                                    <p:anim calcmode="lin" valueType="num">
                                      <p:cBhvr>
                                        <p:cTn id="15" dur="1000" fill="hold"/>
                                        <p:tgtEl>
                                          <p:spTgt spid="25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5">
                                            <p:txEl>
                                              <p:pRg st="3" end="3"/>
                                            </p:txEl>
                                          </p:spTgt>
                                        </p:tgtEl>
                                        <p:attrNameLst>
                                          <p:attrName>style.visibility</p:attrName>
                                        </p:attrNameLst>
                                      </p:cBhvr>
                                      <p:to>
                                        <p:strVal val="visible"/>
                                      </p:to>
                                    </p:set>
                                    <p:animEffect transition="in" filter="fade">
                                      <p:cBhvr>
                                        <p:cTn id="21" dur="1000"/>
                                        <p:tgtEl>
                                          <p:spTgt spid="255">
                                            <p:txEl>
                                              <p:pRg st="3" end="3"/>
                                            </p:txEl>
                                          </p:spTgt>
                                        </p:tgtEl>
                                      </p:cBhvr>
                                    </p:animEffect>
                                    <p:anim calcmode="lin" valueType="num">
                                      <p:cBhvr>
                                        <p:cTn id="22" dur="1000" fill="hold"/>
                                        <p:tgtEl>
                                          <p:spTgt spid="25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5">
                                            <p:txEl>
                                              <p:pRg st="4" end="4"/>
                                            </p:txEl>
                                          </p:spTgt>
                                        </p:tgtEl>
                                        <p:attrNameLst>
                                          <p:attrName>style.visibility</p:attrName>
                                        </p:attrNameLst>
                                      </p:cBhvr>
                                      <p:to>
                                        <p:strVal val="visible"/>
                                      </p:to>
                                    </p:set>
                                    <p:animEffect transition="in" filter="fade">
                                      <p:cBhvr>
                                        <p:cTn id="28" dur="1000"/>
                                        <p:tgtEl>
                                          <p:spTgt spid="255">
                                            <p:txEl>
                                              <p:pRg st="4" end="4"/>
                                            </p:txEl>
                                          </p:spTgt>
                                        </p:tgtEl>
                                      </p:cBhvr>
                                    </p:animEffect>
                                    <p:anim calcmode="lin" valueType="num">
                                      <p:cBhvr>
                                        <p:cTn id="29" dur="1000" fill="hold"/>
                                        <p:tgtEl>
                                          <p:spTgt spid="25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5">
                                            <p:txEl>
                                              <p:pRg st="5" end="5"/>
                                            </p:txEl>
                                          </p:spTgt>
                                        </p:tgtEl>
                                        <p:attrNameLst>
                                          <p:attrName>style.visibility</p:attrName>
                                        </p:attrNameLst>
                                      </p:cBhvr>
                                      <p:to>
                                        <p:strVal val="visible"/>
                                      </p:to>
                                    </p:set>
                                    <p:animEffect transition="in" filter="fade">
                                      <p:cBhvr>
                                        <p:cTn id="35" dur="1000"/>
                                        <p:tgtEl>
                                          <p:spTgt spid="255">
                                            <p:txEl>
                                              <p:pRg st="5" end="5"/>
                                            </p:txEl>
                                          </p:spTgt>
                                        </p:tgtEl>
                                      </p:cBhvr>
                                    </p:animEffect>
                                    <p:anim calcmode="lin" valueType="num">
                                      <p:cBhvr>
                                        <p:cTn id="36" dur="1000" fill="hold"/>
                                        <p:tgtEl>
                                          <p:spTgt spid="25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5">
                                            <p:txEl>
                                              <p:pRg st="6" end="6"/>
                                            </p:txEl>
                                          </p:spTgt>
                                        </p:tgtEl>
                                        <p:attrNameLst>
                                          <p:attrName>style.visibility</p:attrName>
                                        </p:attrNameLst>
                                      </p:cBhvr>
                                      <p:to>
                                        <p:strVal val="visible"/>
                                      </p:to>
                                    </p:set>
                                    <p:animEffect transition="in" filter="fade">
                                      <p:cBhvr>
                                        <p:cTn id="42" dur="1000"/>
                                        <p:tgtEl>
                                          <p:spTgt spid="255">
                                            <p:txEl>
                                              <p:pRg st="6" end="6"/>
                                            </p:txEl>
                                          </p:spTgt>
                                        </p:tgtEl>
                                      </p:cBhvr>
                                    </p:animEffect>
                                    <p:anim calcmode="lin" valueType="num">
                                      <p:cBhvr>
                                        <p:cTn id="43" dur="1000" fill="hold"/>
                                        <p:tgtEl>
                                          <p:spTgt spid="25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5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55">
                                            <p:txEl>
                                              <p:pRg st="7" end="7"/>
                                            </p:txEl>
                                          </p:spTgt>
                                        </p:tgtEl>
                                        <p:attrNameLst>
                                          <p:attrName>style.visibility</p:attrName>
                                        </p:attrNameLst>
                                      </p:cBhvr>
                                      <p:to>
                                        <p:strVal val="visible"/>
                                      </p:to>
                                    </p:set>
                                    <p:animEffect transition="in" filter="fade">
                                      <p:cBhvr>
                                        <p:cTn id="49" dur="1000"/>
                                        <p:tgtEl>
                                          <p:spTgt spid="255">
                                            <p:txEl>
                                              <p:pRg st="7" end="7"/>
                                            </p:txEl>
                                          </p:spTgt>
                                        </p:tgtEl>
                                      </p:cBhvr>
                                    </p:animEffect>
                                    <p:anim calcmode="lin" valueType="num">
                                      <p:cBhvr>
                                        <p:cTn id="50" dur="1000" fill="hold"/>
                                        <p:tgtEl>
                                          <p:spTgt spid="25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5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6"/>
          <p:cNvSpPr txBox="1">
            <a:spLocks noGrp="1"/>
          </p:cNvSpPr>
          <p:nvPr>
            <p:ph type="title"/>
          </p:nvPr>
        </p:nvSpPr>
        <p:spPr>
          <a:xfrm>
            <a:off x="628650" y="273844"/>
            <a:ext cx="7886700" cy="659606"/>
          </a:xfrm>
          <a:prstGeom prst="rect">
            <a:avLst/>
          </a:prstGeom>
          <a:noFill/>
          <a:ln>
            <a:noFill/>
          </a:ln>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ct val="133333"/>
              <a:buFont typeface="Arial"/>
              <a:buNone/>
            </a:pPr>
            <a:r>
              <a:rPr lang="en" dirty="0">
                <a:latin typeface="Aptos Display" panose="020B0004020202020204" pitchFamily="34" charset="0"/>
              </a:rPr>
              <a:t>La P</a:t>
            </a:r>
            <a:r>
              <a:rPr lang="fr-CA" dirty="0">
                <a:latin typeface="Aptos Display" panose="020B0004020202020204" pitchFamily="34" charset="0"/>
              </a:rPr>
              <a:t>O aujourd’hui</a:t>
            </a:r>
            <a:endParaRPr dirty="0">
              <a:latin typeface="Aptos Display" panose="020B0004020202020204" pitchFamily="34" charset="0"/>
            </a:endParaRPr>
          </a:p>
        </p:txBody>
      </p:sp>
      <p:sp>
        <p:nvSpPr>
          <p:cNvPr id="255" name="Google Shape;255;p26"/>
          <p:cNvSpPr txBox="1">
            <a:spLocks noGrp="1"/>
          </p:cNvSpPr>
          <p:nvPr>
            <p:ph type="body" idx="1"/>
          </p:nvPr>
        </p:nvSpPr>
        <p:spPr>
          <a:xfrm>
            <a:off x="361950" y="800101"/>
            <a:ext cx="8496300" cy="3857624"/>
          </a:xfrm>
          <a:prstGeom prst="rect">
            <a:avLst/>
          </a:prstGeom>
          <a:noFill/>
          <a:ln>
            <a:noFill/>
          </a:ln>
        </p:spPr>
        <p:txBody>
          <a:bodyPr spcFirstLastPara="1" wrap="square" lIns="68575" tIns="34275" rIns="68575" bIns="34275" anchor="t" anchorCtr="0">
            <a:normAutofit/>
          </a:bodyPr>
          <a:lstStyle/>
          <a:p>
            <a:pPr marL="457200" lvl="1" indent="0">
              <a:lnSpc>
                <a:spcPct val="115000"/>
              </a:lnSpc>
              <a:spcBef>
                <a:spcPts val="0"/>
              </a:spcBef>
              <a:buSzPts val="2593"/>
              <a:buNone/>
            </a:pPr>
            <a:r>
              <a:rPr lang="fr-CA" sz="2200" dirty="0">
                <a:latin typeface="Aptos" panose="020B0004020202020204" pitchFamily="34" charset="0"/>
              </a:rPr>
              <a:t>REL : pas de coûts =&gt; accès facilité =&gt; amélioration des résultats de l'apprentissage. En plus : capacités additionnelles, potentiel plus grand. Co-création, l’apprentissage holistique.</a:t>
            </a:r>
          </a:p>
          <a:p>
            <a:pPr marL="457200" lvl="1" indent="0">
              <a:lnSpc>
                <a:spcPct val="115000"/>
              </a:lnSpc>
              <a:spcBef>
                <a:spcPts val="0"/>
              </a:spcBef>
              <a:buSzPts val="2593"/>
              <a:buNone/>
            </a:pPr>
            <a:endParaRPr lang="fr-CA" sz="2200" dirty="0">
              <a:latin typeface="Aptos" panose="020B0004020202020204" pitchFamily="34" charset="0"/>
            </a:endParaRPr>
          </a:p>
          <a:p>
            <a:pPr marL="457200" lvl="1" indent="0">
              <a:lnSpc>
                <a:spcPct val="115000"/>
              </a:lnSpc>
              <a:spcBef>
                <a:spcPts val="0"/>
              </a:spcBef>
              <a:buSzPts val="2593"/>
              <a:buNone/>
            </a:pPr>
            <a:endParaRPr lang="fr-CA" sz="2200" dirty="0">
              <a:latin typeface="Aptos" panose="020B0004020202020204" pitchFamily="34" charset="0"/>
            </a:endParaRPr>
          </a:p>
          <a:p>
            <a:pPr marL="457200" lvl="1" indent="0">
              <a:lnSpc>
                <a:spcPct val="115000"/>
              </a:lnSpc>
              <a:spcBef>
                <a:spcPts val="0"/>
              </a:spcBef>
              <a:buSzPts val="2593"/>
              <a:buNone/>
            </a:pPr>
            <a:endParaRPr lang="fr-CA" sz="2200" dirty="0">
              <a:latin typeface="Aptos" panose="020B0004020202020204" pitchFamily="34" charset="0"/>
            </a:endParaRPr>
          </a:p>
          <a:p>
            <a:pPr marL="457200" lvl="1" indent="0">
              <a:lnSpc>
                <a:spcPct val="115000"/>
              </a:lnSpc>
              <a:spcBef>
                <a:spcPts val="0"/>
              </a:spcBef>
              <a:buSzPts val="2593"/>
              <a:buNone/>
            </a:pPr>
            <a:endParaRPr lang="fr-CA" sz="2200" dirty="0">
              <a:latin typeface="Aptos" panose="020B0004020202020204" pitchFamily="34" charset="0"/>
            </a:endParaRPr>
          </a:p>
          <a:p>
            <a:pPr marL="457200" lvl="1" indent="0">
              <a:lnSpc>
                <a:spcPct val="115000"/>
              </a:lnSpc>
              <a:spcBef>
                <a:spcPts val="0"/>
              </a:spcBef>
              <a:buSzPts val="2593"/>
              <a:buNone/>
            </a:pPr>
            <a:endParaRPr lang="fr-CA" sz="1800" dirty="0">
              <a:latin typeface="Aptos" panose="020B0004020202020204" pitchFamily="34" charset="0"/>
            </a:endParaRPr>
          </a:p>
          <a:p>
            <a:pPr marL="457200" lvl="1" indent="0">
              <a:lnSpc>
                <a:spcPct val="115000"/>
              </a:lnSpc>
              <a:spcBef>
                <a:spcPts val="0"/>
              </a:spcBef>
              <a:buSzPts val="2593"/>
              <a:buNone/>
            </a:pPr>
            <a:r>
              <a:rPr lang="fr-CA" sz="1800" dirty="0">
                <a:latin typeface="Aptos" panose="020B0004020202020204" pitchFamily="34" charset="0"/>
              </a:rPr>
              <a:t>~130 influences positives sur l’apprentissage </a:t>
            </a:r>
          </a:p>
          <a:p>
            <a:pPr marL="457200" lvl="1" indent="0" algn="ctr">
              <a:lnSpc>
                <a:spcPct val="115000"/>
              </a:lnSpc>
              <a:spcBef>
                <a:spcPts val="0"/>
              </a:spcBef>
              <a:buSzPts val="2593"/>
              <a:buNone/>
            </a:pPr>
            <a:r>
              <a:rPr lang="fr-CA" sz="1800" dirty="0">
                <a:latin typeface="Aptos" panose="020B0004020202020204" pitchFamily="34" charset="0"/>
              </a:rPr>
              <a:t>Voir </a:t>
            </a:r>
            <a:r>
              <a:rPr lang="fr-CA" sz="1800" dirty="0" err="1">
                <a:latin typeface="Aptos" panose="020B0004020202020204" pitchFamily="34" charset="0"/>
                <a:hlinkClick r:id="rId3"/>
              </a:rPr>
              <a:t>What</a:t>
            </a:r>
            <a:r>
              <a:rPr lang="fr-CA" sz="1800" dirty="0">
                <a:latin typeface="Aptos" panose="020B0004020202020204" pitchFamily="34" charset="0"/>
                <a:hlinkClick r:id="rId3"/>
              </a:rPr>
              <a:t> </a:t>
            </a:r>
            <a:r>
              <a:rPr lang="fr-CA" sz="1800" dirty="0" err="1">
                <a:latin typeface="Aptos" panose="020B0004020202020204" pitchFamily="34" charset="0"/>
                <a:hlinkClick r:id="rId3"/>
              </a:rPr>
              <a:t>is</a:t>
            </a:r>
            <a:r>
              <a:rPr lang="fr-CA" sz="1800" dirty="0">
                <a:latin typeface="Aptos" panose="020B0004020202020204" pitchFamily="34" charset="0"/>
                <a:hlinkClick r:id="rId3"/>
              </a:rPr>
              <a:t> Open </a:t>
            </a:r>
            <a:r>
              <a:rPr lang="fr-CA" sz="1800" dirty="0" err="1">
                <a:latin typeface="Aptos" panose="020B0004020202020204" pitchFamily="34" charset="0"/>
                <a:hlinkClick r:id="rId3"/>
              </a:rPr>
              <a:t>Pedagogy</a:t>
            </a:r>
            <a:r>
              <a:rPr lang="fr-CA" sz="1800" dirty="0">
                <a:latin typeface="Aptos" panose="020B0004020202020204" pitchFamily="34" charset="0"/>
              </a:rPr>
              <a:t>, par David </a:t>
            </a:r>
            <a:r>
              <a:rPr lang="fr-CA" sz="1800" dirty="0" err="1">
                <a:latin typeface="Aptos" panose="020B0004020202020204" pitchFamily="34" charset="0"/>
              </a:rPr>
              <a:t>Wiley</a:t>
            </a:r>
            <a:r>
              <a:rPr lang="fr-CA" sz="1800" dirty="0">
                <a:latin typeface="Aptos" panose="020B0004020202020204" pitchFamily="34" charset="0"/>
              </a:rPr>
              <a:t> (2013)</a:t>
            </a:r>
          </a:p>
          <a:p>
            <a:pPr marL="457200" lvl="1" indent="0">
              <a:lnSpc>
                <a:spcPct val="115000"/>
              </a:lnSpc>
              <a:spcBef>
                <a:spcPts val="0"/>
              </a:spcBef>
              <a:buSzPts val="2593"/>
              <a:buNone/>
            </a:pPr>
            <a:endParaRPr lang="fr-CA" sz="1800" dirty="0">
              <a:latin typeface="Aptos" panose="020B0004020202020204" pitchFamily="34" charset="0"/>
            </a:endParaRPr>
          </a:p>
        </p:txBody>
      </p:sp>
      <p:sp>
        <p:nvSpPr>
          <p:cNvPr id="2" name="Google Shape;175;p23">
            <a:extLst>
              <a:ext uri="{FF2B5EF4-FFF2-40B4-BE49-F238E27FC236}">
                <a16:creationId xmlns:a16="http://schemas.microsoft.com/office/drawing/2014/main" id="{657E89F3-70A6-0054-3858-446DE57ECB49}"/>
              </a:ext>
            </a:extLst>
          </p:cNvPr>
          <p:cNvSpPr>
            <a:spLocks noChangeAspect="1"/>
          </p:cNvSpPr>
          <p:nvPr/>
        </p:nvSpPr>
        <p:spPr>
          <a:xfrm>
            <a:off x="628650" y="2181225"/>
            <a:ext cx="2046215" cy="1628523"/>
          </a:xfrm>
          <a:prstGeom prst="ellipse">
            <a:avLst/>
          </a:prstGeom>
          <a:noFill/>
          <a:ln w="38100" cap="flat" cmpd="sng">
            <a:solidFill>
              <a:srgbClr val="6090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fr-CA" sz="1200" b="1" i="0" u="none" strike="noStrike" cap="none" dirty="0">
                <a:solidFill>
                  <a:srgbClr val="FFC000"/>
                </a:solidFill>
                <a:latin typeface="Aptos" panose="020B0004020202020204" pitchFamily="34" charset="0"/>
                <a:ea typeface="Calibri"/>
                <a:cs typeface="Calibri"/>
                <a:sym typeface="Calibri"/>
              </a:rPr>
              <a:t> 5R</a:t>
            </a:r>
            <a:endParaRPr sz="900" dirty="0">
              <a:solidFill>
                <a:srgbClr val="FFC000"/>
              </a:solidFill>
              <a:latin typeface="Aptos" panose="020B0004020202020204" pitchFamily="34" charset="0"/>
            </a:endParaRPr>
          </a:p>
          <a:p>
            <a:pPr marL="457200" marR="0" lvl="0" indent="-355600" algn="l" rtl="0">
              <a:lnSpc>
                <a:spcPct val="100000"/>
              </a:lnSpc>
              <a:spcBef>
                <a:spcPts val="0"/>
              </a:spcBef>
              <a:spcAft>
                <a:spcPts val="0"/>
              </a:spcAft>
              <a:buClr>
                <a:schemeClr val="dk2"/>
              </a:buClr>
              <a:buSzPts val="2000"/>
              <a:buFont typeface="Calibri"/>
              <a:buChar char="●"/>
            </a:pPr>
            <a:r>
              <a:rPr lang="fr-CA" sz="1100" b="1" i="0" u="none" strike="noStrike" cap="none" dirty="0">
                <a:solidFill>
                  <a:schemeClr val="dk2"/>
                </a:solidFill>
                <a:latin typeface="Aptos" panose="020B0004020202020204" pitchFamily="34" charset="0"/>
                <a:ea typeface="Calibri"/>
                <a:cs typeface="Calibri"/>
                <a:sym typeface="Calibri"/>
              </a:rPr>
              <a:t>Retenir</a:t>
            </a:r>
            <a:endParaRPr sz="900" dirty="0">
              <a:latin typeface="Aptos" panose="020B0004020202020204" pitchFamily="34" charset="0"/>
            </a:endParaRPr>
          </a:p>
          <a:p>
            <a:pPr marL="457200" marR="0" lvl="0" indent="-355600" algn="l" rtl="0">
              <a:lnSpc>
                <a:spcPct val="100000"/>
              </a:lnSpc>
              <a:spcBef>
                <a:spcPts val="0"/>
              </a:spcBef>
              <a:spcAft>
                <a:spcPts val="0"/>
              </a:spcAft>
              <a:buClr>
                <a:schemeClr val="dk2"/>
              </a:buClr>
              <a:buSzPts val="2000"/>
              <a:buFont typeface="Calibri"/>
              <a:buChar char="●"/>
            </a:pPr>
            <a:r>
              <a:rPr lang="fr-CA" sz="1100" b="1" i="0" u="none" strike="noStrike" cap="none" dirty="0">
                <a:solidFill>
                  <a:schemeClr val="dk2"/>
                </a:solidFill>
                <a:latin typeface="Aptos" panose="020B0004020202020204" pitchFamily="34" charset="0"/>
                <a:ea typeface="Calibri"/>
                <a:cs typeface="Calibri"/>
                <a:sym typeface="Calibri"/>
              </a:rPr>
              <a:t>Réutiliser</a:t>
            </a:r>
            <a:endParaRPr sz="900" dirty="0">
              <a:latin typeface="Aptos" panose="020B0004020202020204" pitchFamily="34" charset="0"/>
            </a:endParaRPr>
          </a:p>
          <a:p>
            <a:pPr marL="457200" marR="0" lvl="0" indent="-355600" algn="l" rtl="0">
              <a:lnSpc>
                <a:spcPct val="100000"/>
              </a:lnSpc>
              <a:spcBef>
                <a:spcPts val="0"/>
              </a:spcBef>
              <a:spcAft>
                <a:spcPts val="0"/>
              </a:spcAft>
              <a:buClr>
                <a:schemeClr val="dk2"/>
              </a:buClr>
              <a:buSzPts val="2000"/>
              <a:buFont typeface="Calibri"/>
              <a:buChar char="●"/>
            </a:pPr>
            <a:r>
              <a:rPr lang="fr-CA" sz="1100" b="1" i="0" u="none" strike="noStrike" cap="none" dirty="0">
                <a:solidFill>
                  <a:schemeClr val="dk2"/>
                </a:solidFill>
                <a:latin typeface="Aptos" panose="020B0004020202020204" pitchFamily="34" charset="0"/>
                <a:ea typeface="Calibri"/>
                <a:cs typeface="Calibri"/>
                <a:sym typeface="Calibri"/>
              </a:rPr>
              <a:t>Réviser</a:t>
            </a:r>
            <a:endParaRPr sz="900" dirty="0">
              <a:latin typeface="Aptos" panose="020B0004020202020204" pitchFamily="34" charset="0"/>
            </a:endParaRPr>
          </a:p>
          <a:p>
            <a:pPr marL="457200" marR="0" lvl="0" indent="-355600" algn="l" rtl="0">
              <a:lnSpc>
                <a:spcPct val="100000"/>
              </a:lnSpc>
              <a:spcBef>
                <a:spcPts val="0"/>
              </a:spcBef>
              <a:spcAft>
                <a:spcPts val="0"/>
              </a:spcAft>
              <a:buClr>
                <a:schemeClr val="dk2"/>
              </a:buClr>
              <a:buSzPts val="2000"/>
              <a:buFont typeface="Calibri"/>
              <a:buChar char="●"/>
            </a:pPr>
            <a:r>
              <a:rPr lang="fr-CA" sz="1100" b="1" i="0" u="none" strike="noStrike" cap="none" dirty="0">
                <a:solidFill>
                  <a:schemeClr val="dk2"/>
                </a:solidFill>
                <a:latin typeface="Aptos" panose="020B0004020202020204" pitchFamily="34" charset="0"/>
                <a:ea typeface="Calibri"/>
                <a:cs typeface="Calibri"/>
                <a:sym typeface="Calibri"/>
              </a:rPr>
              <a:t>Remixer</a:t>
            </a:r>
            <a:endParaRPr sz="900" dirty="0">
              <a:latin typeface="Aptos" panose="020B0004020202020204" pitchFamily="34" charset="0"/>
            </a:endParaRPr>
          </a:p>
          <a:p>
            <a:pPr marL="457200" marR="0" lvl="0" indent="-355600" algn="l" rtl="0">
              <a:lnSpc>
                <a:spcPct val="100000"/>
              </a:lnSpc>
              <a:spcBef>
                <a:spcPts val="0"/>
              </a:spcBef>
              <a:spcAft>
                <a:spcPts val="0"/>
              </a:spcAft>
              <a:buClr>
                <a:schemeClr val="dk2"/>
              </a:buClr>
              <a:buSzPts val="2000"/>
              <a:buFont typeface="Calibri"/>
              <a:buChar char="●"/>
            </a:pPr>
            <a:r>
              <a:rPr lang="fr-CA" sz="1100" b="1" i="0" u="none" strike="noStrike" cap="none" dirty="0">
                <a:solidFill>
                  <a:schemeClr val="dk2"/>
                </a:solidFill>
                <a:latin typeface="Aptos" panose="020B0004020202020204" pitchFamily="34" charset="0"/>
                <a:ea typeface="Calibri"/>
                <a:cs typeface="Calibri"/>
                <a:sym typeface="Calibri"/>
              </a:rPr>
              <a:t>Redistribuer</a:t>
            </a:r>
            <a:endParaRPr sz="900" dirty="0">
              <a:latin typeface="Aptos" panose="020B0004020202020204" pitchFamily="34" charset="0"/>
            </a:endParaRPr>
          </a:p>
        </p:txBody>
      </p:sp>
      <p:sp>
        <p:nvSpPr>
          <p:cNvPr id="3" name="Rectangle : coins arrondis 2">
            <a:extLst>
              <a:ext uri="{FF2B5EF4-FFF2-40B4-BE49-F238E27FC236}">
                <a16:creationId xmlns:a16="http://schemas.microsoft.com/office/drawing/2014/main" id="{4D9F56A7-B810-D85B-683A-33FDCAD688E7}"/>
              </a:ext>
            </a:extLst>
          </p:cNvPr>
          <p:cNvSpPr/>
          <p:nvPr/>
        </p:nvSpPr>
        <p:spPr>
          <a:xfrm>
            <a:off x="3114673" y="2181224"/>
            <a:ext cx="1704975" cy="1628523"/>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A2633021-D86D-6A64-998A-834098FFE841}"/>
              </a:ext>
            </a:extLst>
          </p:cNvPr>
          <p:cNvSpPr txBox="1"/>
          <p:nvPr/>
        </p:nvSpPr>
        <p:spPr>
          <a:xfrm>
            <a:off x="3124199" y="2602059"/>
            <a:ext cx="1704975" cy="830997"/>
          </a:xfrm>
          <a:prstGeom prst="rect">
            <a:avLst/>
          </a:prstGeom>
          <a:noFill/>
        </p:spPr>
        <p:txBody>
          <a:bodyPr wrap="square" rtlCol="0">
            <a:spAutoFit/>
          </a:bodyPr>
          <a:lstStyle/>
          <a:p>
            <a:pPr algn="ctr"/>
            <a:r>
              <a:rPr lang="fr-CA" sz="2400" b="1" dirty="0">
                <a:solidFill>
                  <a:schemeClr val="accent1">
                    <a:lumMod val="50000"/>
                  </a:schemeClr>
                </a:solidFill>
                <a:latin typeface="Aptos" panose="020B0004020202020204" pitchFamily="34" charset="0"/>
              </a:rPr>
              <a:t>Devoirs « jetables »</a:t>
            </a:r>
          </a:p>
        </p:txBody>
      </p:sp>
      <p:sp>
        <p:nvSpPr>
          <p:cNvPr id="5" name="Signe de multiplication 4">
            <a:extLst>
              <a:ext uri="{FF2B5EF4-FFF2-40B4-BE49-F238E27FC236}">
                <a16:creationId xmlns:a16="http://schemas.microsoft.com/office/drawing/2014/main" id="{21D5D719-D990-6913-1434-F4447053002D}"/>
              </a:ext>
            </a:extLst>
          </p:cNvPr>
          <p:cNvSpPr/>
          <p:nvPr/>
        </p:nvSpPr>
        <p:spPr>
          <a:xfrm>
            <a:off x="3175346" y="2269970"/>
            <a:ext cx="1704975" cy="1495173"/>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Flèche : droite 5">
            <a:extLst>
              <a:ext uri="{FF2B5EF4-FFF2-40B4-BE49-F238E27FC236}">
                <a16:creationId xmlns:a16="http://schemas.microsoft.com/office/drawing/2014/main" id="{CF08EB7C-0F7D-28E3-79A9-8994F3CF18FB}"/>
              </a:ext>
            </a:extLst>
          </p:cNvPr>
          <p:cNvSpPr/>
          <p:nvPr/>
        </p:nvSpPr>
        <p:spPr>
          <a:xfrm>
            <a:off x="4998966" y="2820511"/>
            <a:ext cx="801759" cy="5037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 coins arrondis 6">
            <a:extLst>
              <a:ext uri="{FF2B5EF4-FFF2-40B4-BE49-F238E27FC236}">
                <a16:creationId xmlns:a16="http://schemas.microsoft.com/office/drawing/2014/main" id="{885EE67F-8992-F802-68DA-9245E4DBFB81}"/>
              </a:ext>
            </a:extLst>
          </p:cNvPr>
          <p:cNvSpPr/>
          <p:nvPr/>
        </p:nvSpPr>
        <p:spPr>
          <a:xfrm>
            <a:off x="5958299" y="2181224"/>
            <a:ext cx="2374417" cy="1628523"/>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a:extLst>
              <a:ext uri="{FF2B5EF4-FFF2-40B4-BE49-F238E27FC236}">
                <a16:creationId xmlns:a16="http://schemas.microsoft.com/office/drawing/2014/main" id="{5F86681D-F741-FC5E-EE4E-C165C892CEEA}"/>
              </a:ext>
            </a:extLst>
          </p:cNvPr>
          <p:cNvSpPr txBox="1"/>
          <p:nvPr/>
        </p:nvSpPr>
        <p:spPr>
          <a:xfrm>
            <a:off x="5919370" y="2333765"/>
            <a:ext cx="2374417" cy="1323439"/>
          </a:xfrm>
          <a:prstGeom prst="rect">
            <a:avLst/>
          </a:prstGeom>
          <a:noFill/>
        </p:spPr>
        <p:txBody>
          <a:bodyPr wrap="square" rtlCol="0">
            <a:spAutoFit/>
          </a:bodyPr>
          <a:lstStyle/>
          <a:p>
            <a:pPr algn="ctr"/>
            <a:r>
              <a:rPr lang="fr-CA" sz="2000" b="1" dirty="0">
                <a:solidFill>
                  <a:schemeClr val="accent1">
                    <a:lumMod val="50000"/>
                  </a:schemeClr>
                </a:solidFill>
                <a:latin typeface="Aptos" panose="020B0004020202020204" pitchFamily="34" charset="0"/>
              </a:rPr>
              <a:t>Activités qui apportent une véritable valeur ajoutée au monde </a:t>
            </a:r>
          </a:p>
        </p:txBody>
      </p:sp>
      <p:pic>
        <p:nvPicPr>
          <p:cNvPr id="11" name="Graphique 10" descr="Lumières allumées avec un remplissage uni">
            <a:extLst>
              <a:ext uri="{FF2B5EF4-FFF2-40B4-BE49-F238E27FC236}">
                <a16:creationId xmlns:a16="http://schemas.microsoft.com/office/drawing/2014/main" id="{865CA471-1905-A15D-384F-4BE2ED8542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06554" y="1586950"/>
            <a:ext cx="914400" cy="914400"/>
          </a:xfrm>
          <a:prstGeom prst="rect">
            <a:avLst/>
          </a:prstGeom>
        </p:spPr>
      </p:pic>
    </p:spTree>
    <p:extLst>
      <p:ext uri="{BB962C8B-B14F-4D97-AF65-F5344CB8AC3E}">
        <p14:creationId xmlns:p14="http://schemas.microsoft.com/office/powerpoint/2010/main" val="32745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heel(1)">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55">
                                            <p:txEl>
                                              <p:pRg st="6" end="6"/>
                                            </p:txEl>
                                          </p:spTgt>
                                        </p:tgtEl>
                                        <p:attrNameLst>
                                          <p:attrName>style.visibility</p:attrName>
                                        </p:attrNameLst>
                                      </p:cBhvr>
                                      <p:to>
                                        <p:strVal val="visible"/>
                                      </p:to>
                                    </p:set>
                                    <p:animEffect transition="in" filter="fade">
                                      <p:cBhvr>
                                        <p:cTn id="55" dur="1000"/>
                                        <p:tgtEl>
                                          <p:spTgt spid="255">
                                            <p:txEl>
                                              <p:pRg st="6" end="6"/>
                                            </p:txEl>
                                          </p:spTgt>
                                        </p:tgtEl>
                                      </p:cBhvr>
                                    </p:animEffect>
                                    <p:anim calcmode="lin" valueType="num">
                                      <p:cBhvr>
                                        <p:cTn id="56" dur="1000" fill="hold"/>
                                        <p:tgtEl>
                                          <p:spTgt spid="255">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25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55">
                                            <p:txEl>
                                              <p:pRg st="7" end="7"/>
                                            </p:txEl>
                                          </p:spTgt>
                                        </p:tgtEl>
                                        <p:attrNameLst>
                                          <p:attrName>style.visibility</p:attrName>
                                        </p:attrNameLst>
                                      </p:cBhvr>
                                      <p:to>
                                        <p:strVal val="visible"/>
                                      </p:to>
                                    </p:set>
                                    <p:animEffect transition="in" filter="fade">
                                      <p:cBhvr>
                                        <p:cTn id="62" dur="1000"/>
                                        <p:tgtEl>
                                          <p:spTgt spid="255">
                                            <p:txEl>
                                              <p:pRg st="7" end="7"/>
                                            </p:txEl>
                                          </p:spTgt>
                                        </p:tgtEl>
                                      </p:cBhvr>
                                    </p:animEffect>
                                    <p:anim calcmode="lin" valueType="num">
                                      <p:cBhvr>
                                        <p:cTn id="63" dur="1000" fill="hold"/>
                                        <p:tgtEl>
                                          <p:spTgt spid="255">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25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6"/>
          <p:cNvSpPr txBox="1">
            <a:spLocks noGrp="1"/>
          </p:cNvSpPr>
          <p:nvPr>
            <p:ph type="title"/>
          </p:nvPr>
        </p:nvSpPr>
        <p:spPr>
          <a:xfrm>
            <a:off x="628650" y="273844"/>
            <a:ext cx="7886700" cy="659606"/>
          </a:xfrm>
          <a:prstGeom prst="rect">
            <a:avLst/>
          </a:prstGeom>
          <a:noFill/>
          <a:ln>
            <a:noFill/>
          </a:ln>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ct val="133333"/>
              <a:buFont typeface="Arial"/>
              <a:buNone/>
            </a:pPr>
            <a:r>
              <a:rPr lang="en" dirty="0">
                <a:latin typeface="Aptos Display" panose="020B0004020202020204" pitchFamily="34" charset="0"/>
              </a:rPr>
              <a:t>Définition actuelle de la PO</a:t>
            </a:r>
            <a:endParaRPr dirty="0">
              <a:latin typeface="Aptos Display" panose="020B0004020202020204" pitchFamily="34" charset="0"/>
            </a:endParaRPr>
          </a:p>
        </p:txBody>
      </p:sp>
      <p:sp>
        <p:nvSpPr>
          <p:cNvPr id="255" name="Google Shape;255;p26"/>
          <p:cNvSpPr txBox="1">
            <a:spLocks noGrp="1"/>
          </p:cNvSpPr>
          <p:nvPr>
            <p:ph type="body" idx="1"/>
          </p:nvPr>
        </p:nvSpPr>
        <p:spPr>
          <a:xfrm>
            <a:off x="361950" y="800100"/>
            <a:ext cx="8153400" cy="3603919"/>
          </a:xfrm>
          <a:prstGeom prst="rect">
            <a:avLst/>
          </a:prstGeom>
          <a:noFill/>
          <a:ln>
            <a:noFill/>
          </a:ln>
        </p:spPr>
        <p:txBody>
          <a:bodyPr spcFirstLastPara="1" wrap="square" lIns="68575" tIns="34275" rIns="68575" bIns="34275" anchor="t" anchorCtr="0">
            <a:normAutofit fontScale="92500" lnSpcReduction="10000"/>
          </a:bodyPr>
          <a:lstStyle/>
          <a:p>
            <a:pPr marL="457200" lvl="1" indent="0">
              <a:lnSpc>
                <a:spcPct val="115000"/>
              </a:lnSpc>
              <a:spcBef>
                <a:spcPts val="0"/>
              </a:spcBef>
              <a:buSzPts val="2593"/>
              <a:buNone/>
            </a:pPr>
            <a:r>
              <a:rPr lang="fr-CA" dirty="0">
                <a:latin typeface="Aptos" panose="020B0004020202020204" pitchFamily="34" charset="0"/>
              </a:rPr>
              <a:t>Test ultime si une approche ou une technique peut être qualifiée de « pédagogie ouverte » : </a:t>
            </a:r>
          </a:p>
          <a:p>
            <a:pPr marL="457200" lvl="1" indent="0">
              <a:lnSpc>
                <a:spcPct val="115000"/>
              </a:lnSpc>
              <a:spcBef>
                <a:spcPts val="0"/>
              </a:spcBef>
              <a:buSzPts val="2593"/>
              <a:buNone/>
            </a:pPr>
            <a:endParaRPr lang="fr-CA" dirty="0">
              <a:latin typeface="Aptos" panose="020B0004020202020204" pitchFamily="34" charset="0"/>
            </a:endParaRPr>
          </a:p>
          <a:p>
            <a:pPr marL="457200" lvl="1" indent="0" algn="ctr">
              <a:lnSpc>
                <a:spcPct val="115000"/>
              </a:lnSpc>
              <a:spcBef>
                <a:spcPts val="0"/>
              </a:spcBef>
              <a:buSzPts val="2593"/>
              <a:buNone/>
            </a:pPr>
            <a:r>
              <a:rPr lang="fr-CA" sz="2400" i="1" dirty="0">
                <a:solidFill>
                  <a:schemeClr val="accent2">
                    <a:lumMod val="75000"/>
                  </a:schemeClr>
                </a:solidFill>
                <a:latin typeface="Aptos" panose="020B0004020202020204" pitchFamily="34" charset="0"/>
              </a:rPr>
              <a:t>Est-elle possible sans les 5R caractéristiques des REL?</a:t>
            </a:r>
          </a:p>
          <a:p>
            <a:pPr marL="457200" lvl="1" indent="0" algn="ctr">
              <a:lnSpc>
                <a:spcPct val="115000"/>
              </a:lnSpc>
              <a:spcBef>
                <a:spcPts val="0"/>
              </a:spcBef>
              <a:buSzPts val="2593"/>
              <a:buNone/>
            </a:pPr>
            <a:endParaRPr lang="fr-CA" dirty="0">
              <a:latin typeface="Aptos" panose="020B0004020202020204" pitchFamily="34" charset="0"/>
            </a:endParaRPr>
          </a:p>
          <a:p>
            <a:pPr marL="457200" lvl="1" indent="0" algn="ctr">
              <a:lnSpc>
                <a:spcPct val="115000"/>
              </a:lnSpc>
              <a:spcBef>
                <a:spcPts val="0"/>
              </a:spcBef>
              <a:buSzPts val="2593"/>
              <a:buNone/>
            </a:pPr>
            <a:r>
              <a:rPr lang="fr-CA" dirty="0">
                <a:latin typeface="Aptos" panose="020B0004020202020204" pitchFamily="34" charset="0"/>
              </a:rPr>
              <a:t>	Si oui =&gt; pratique éducative efficace, mais pas PO</a:t>
            </a:r>
          </a:p>
          <a:p>
            <a:pPr marL="457200" lvl="1" indent="0">
              <a:lnSpc>
                <a:spcPct val="115000"/>
              </a:lnSpc>
              <a:spcBef>
                <a:spcPts val="0"/>
              </a:spcBef>
              <a:buSzPts val="2593"/>
              <a:buNone/>
            </a:pPr>
            <a:endParaRPr lang="fr-CA" dirty="0">
              <a:latin typeface="Aptos" panose="020B0004020202020204" pitchFamily="34" charset="0"/>
            </a:endParaRPr>
          </a:p>
          <a:p>
            <a:pPr marL="457200" lvl="1" indent="0">
              <a:lnSpc>
                <a:spcPct val="115000"/>
              </a:lnSpc>
              <a:spcBef>
                <a:spcPts val="0"/>
              </a:spcBef>
              <a:buSzPts val="2593"/>
              <a:buNone/>
            </a:pPr>
            <a:r>
              <a:rPr lang="fr-CA" dirty="0">
                <a:latin typeface="Aptos" panose="020B0004020202020204" pitchFamily="34" charset="0"/>
              </a:rPr>
              <a:t>Définition : La </a:t>
            </a:r>
            <a:r>
              <a:rPr lang="fr-CA" b="1" dirty="0">
                <a:latin typeface="Aptos" panose="020B0004020202020204" pitchFamily="34" charset="0"/>
              </a:rPr>
              <a:t>pédagogie ouverte </a:t>
            </a:r>
            <a:r>
              <a:rPr lang="fr-CA" dirty="0">
                <a:latin typeface="Aptos" panose="020B0004020202020204" pitchFamily="34" charset="0"/>
              </a:rPr>
              <a:t>est l'ensemble des pratiques d'enseignement et d'apprentissage qui ne sont possibles que dans le contexte du libre accès et des autorisations 5R qui caractérisent les ressources éducatives ouvertes.</a:t>
            </a:r>
            <a:endParaRPr dirty="0">
              <a:latin typeface="Aptos" panose="020B0004020202020204" pitchFamily="34" charset="0"/>
            </a:endParaRPr>
          </a:p>
        </p:txBody>
      </p:sp>
    </p:spTree>
    <p:extLst>
      <p:ext uri="{BB962C8B-B14F-4D97-AF65-F5344CB8AC3E}">
        <p14:creationId xmlns:p14="http://schemas.microsoft.com/office/powerpoint/2010/main" val="119318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5">
                                            <p:txEl>
                                              <p:pRg st="2" end="2"/>
                                            </p:txEl>
                                          </p:spTgt>
                                        </p:tgtEl>
                                        <p:attrNameLst>
                                          <p:attrName>style.visibility</p:attrName>
                                        </p:attrNameLst>
                                      </p:cBhvr>
                                      <p:to>
                                        <p:strVal val="visible"/>
                                      </p:to>
                                    </p:set>
                                    <p:animEffect transition="in" filter="fade">
                                      <p:cBhvr>
                                        <p:cTn id="7" dur="1000"/>
                                        <p:tgtEl>
                                          <p:spTgt spid="255">
                                            <p:txEl>
                                              <p:pRg st="2" end="2"/>
                                            </p:txEl>
                                          </p:spTgt>
                                        </p:tgtEl>
                                      </p:cBhvr>
                                    </p:animEffect>
                                    <p:anim calcmode="lin" valueType="num">
                                      <p:cBhvr>
                                        <p:cTn id="8" dur="1000" fill="hold"/>
                                        <p:tgtEl>
                                          <p:spTgt spid="25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5">
                                            <p:txEl>
                                              <p:pRg st="4" end="4"/>
                                            </p:txEl>
                                          </p:spTgt>
                                        </p:tgtEl>
                                        <p:attrNameLst>
                                          <p:attrName>style.visibility</p:attrName>
                                        </p:attrNameLst>
                                      </p:cBhvr>
                                      <p:to>
                                        <p:strVal val="visible"/>
                                      </p:to>
                                    </p:set>
                                    <p:animEffect transition="in" filter="fade">
                                      <p:cBhvr>
                                        <p:cTn id="14" dur="1000"/>
                                        <p:tgtEl>
                                          <p:spTgt spid="255">
                                            <p:txEl>
                                              <p:pRg st="4" end="4"/>
                                            </p:txEl>
                                          </p:spTgt>
                                        </p:tgtEl>
                                      </p:cBhvr>
                                    </p:animEffect>
                                    <p:anim calcmode="lin" valueType="num">
                                      <p:cBhvr>
                                        <p:cTn id="15" dur="1000" fill="hold"/>
                                        <p:tgtEl>
                                          <p:spTgt spid="25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5">
                                            <p:txEl>
                                              <p:pRg st="6" end="6"/>
                                            </p:txEl>
                                          </p:spTgt>
                                        </p:tgtEl>
                                        <p:attrNameLst>
                                          <p:attrName>style.visibility</p:attrName>
                                        </p:attrNameLst>
                                      </p:cBhvr>
                                      <p:to>
                                        <p:strVal val="visible"/>
                                      </p:to>
                                    </p:set>
                                    <p:animEffect transition="in" filter="fade">
                                      <p:cBhvr>
                                        <p:cTn id="21" dur="1000"/>
                                        <p:tgtEl>
                                          <p:spTgt spid="255">
                                            <p:txEl>
                                              <p:pRg st="6" end="6"/>
                                            </p:txEl>
                                          </p:spTgt>
                                        </p:tgtEl>
                                      </p:cBhvr>
                                    </p:animEffect>
                                    <p:anim calcmode="lin" valueType="num">
                                      <p:cBhvr>
                                        <p:cTn id="22" dur="1000" fill="hold"/>
                                        <p:tgtEl>
                                          <p:spTgt spid="25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5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chemeClr val="dk1"/>
              </a:buClr>
              <a:buSzPct val="133333"/>
              <a:buFont typeface="Arial"/>
              <a:buNone/>
            </a:pPr>
            <a:r>
              <a:rPr lang="en" sz="3200" dirty="0">
                <a:latin typeface="Aptos Display" panose="020B0004020202020204" pitchFamily="34" charset="0"/>
              </a:rPr>
              <a:t>Personnes apprenantes engagées</a:t>
            </a:r>
            <a:endParaRPr sz="3200" dirty="0">
              <a:latin typeface="Aptos Display" panose="020B0004020202020204" pitchFamily="34" charset="0"/>
            </a:endParaRPr>
          </a:p>
        </p:txBody>
      </p:sp>
      <p:sp>
        <p:nvSpPr>
          <p:cNvPr id="255" name="Google Shape;255;p26"/>
          <p:cNvSpPr txBox="1">
            <a:spLocks noGrp="1"/>
          </p:cNvSpPr>
          <p:nvPr>
            <p:ph type="body" idx="1"/>
          </p:nvPr>
        </p:nvSpPr>
        <p:spPr>
          <a:xfrm>
            <a:off x="133350" y="1133475"/>
            <a:ext cx="8686800" cy="3499144"/>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2593"/>
              <a:buFont typeface="Arial"/>
              <a:buNone/>
            </a:pPr>
            <a:r>
              <a:rPr lang="en" dirty="0">
                <a:latin typeface="Aptos" panose="020B0004020202020204" pitchFamily="34" charset="0"/>
              </a:rPr>
              <a:t>La PO complète et améliore d’autres techniques d’apprentissage actif en permettant aux personnes étudiantes de / d’: </a:t>
            </a:r>
            <a:endParaRPr dirty="0">
              <a:latin typeface="Aptos" panose="020B0004020202020204" pitchFamily="34" charset="0"/>
            </a:endParaRPr>
          </a:p>
          <a:p>
            <a:pPr marL="457200" lvl="0" indent="-365787" algn="l" rtl="0">
              <a:lnSpc>
                <a:spcPct val="115000"/>
              </a:lnSpc>
              <a:spcBef>
                <a:spcPts val="0"/>
              </a:spcBef>
              <a:spcAft>
                <a:spcPts val="0"/>
              </a:spcAft>
              <a:buSzPts val="2160"/>
              <a:buFont typeface="Calibri"/>
              <a:buChar char="●"/>
            </a:pPr>
            <a:r>
              <a:rPr lang="en" dirty="0">
                <a:latin typeface="Aptos" panose="020B0004020202020204" pitchFamily="34" charset="0"/>
              </a:rPr>
              <a:t>Être des créatrices et des collaboratrices dans des environnements ouverts</a:t>
            </a:r>
            <a:endParaRPr dirty="0">
              <a:latin typeface="Aptos" panose="020B0004020202020204" pitchFamily="34" charset="0"/>
            </a:endParaRPr>
          </a:p>
          <a:p>
            <a:pPr marL="457200" lvl="0" indent="-365787" algn="l" rtl="0">
              <a:lnSpc>
                <a:spcPct val="115000"/>
              </a:lnSpc>
              <a:spcBef>
                <a:spcPts val="0"/>
              </a:spcBef>
              <a:spcAft>
                <a:spcPts val="0"/>
              </a:spcAft>
              <a:buSzPts val="2160"/>
              <a:buFont typeface="Calibri"/>
              <a:buChar char="●"/>
            </a:pPr>
            <a:r>
              <a:rPr lang="en" dirty="0">
                <a:latin typeface="Aptos" panose="020B0004020202020204" pitchFamily="34" charset="0"/>
              </a:rPr>
              <a:t>Réfléchir à leur processus d’apprentissage</a:t>
            </a:r>
            <a:endParaRPr dirty="0">
              <a:latin typeface="Aptos" panose="020B0004020202020204" pitchFamily="34" charset="0"/>
            </a:endParaRPr>
          </a:p>
          <a:p>
            <a:pPr marL="457200" lvl="0" indent="-365787" algn="l" rtl="0">
              <a:lnSpc>
                <a:spcPct val="115000"/>
              </a:lnSpc>
              <a:spcBef>
                <a:spcPts val="0"/>
              </a:spcBef>
              <a:spcAft>
                <a:spcPts val="0"/>
              </a:spcAft>
              <a:buSzPts val="2160"/>
              <a:buFont typeface="Calibri"/>
              <a:buChar char="●"/>
            </a:pPr>
            <a:r>
              <a:rPr lang="en" dirty="0">
                <a:latin typeface="Aptos" panose="020B0004020202020204" pitchFamily="34" charset="0"/>
              </a:rPr>
              <a:t>Exercer leurs droits 5 R</a:t>
            </a:r>
            <a:endParaRPr dirty="0">
              <a:latin typeface="Aptos" panose="020B0004020202020204" pitchFamily="34" charset="0"/>
            </a:endParaRPr>
          </a:p>
          <a:p>
            <a:pPr marL="457200" lvl="0" indent="-365787" algn="l" rtl="0">
              <a:lnSpc>
                <a:spcPct val="115000"/>
              </a:lnSpc>
              <a:spcBef>
                <a:spcPts val="0"/>
              </a:spcBef>
              <a:spcAft>
                <a:spcPts val="0"/>
              </a:spcAft>
              <a:buSzPts val="2160"/>
              <a:buFont typeface="Calibri"/>
              <a:buChar char="●"/>
            </a:pPr>
            <a:r>
              <a:rPr lang="en" dirty="0">
                <a:latin typeface="Aptos" panose="020B0004020202020204" pitchFamily="34" charset="0"/>
              </a:rPr>
              <a:t>Créer un travail qui vit à l’extérieur de la salle de classe</a:t>
            </a:r>
            <a:endParaRPr dirty="0">
              <a:latin typeface="Aptos" panose="020B0004020202020204" pitchFamily="34" charset="0"/>
            </a:endParaRPr>
          </a:p>
        </p:txBody>
      </p:sp>
    </p:spTree>
    <p:extLst>
      <p:ext uri="{BB962C8B-B14F-4D97-AF65-F5344CB8AC3E}">
        <p14:creationId xmlns:p14="http://schemas.microsoft.com/office/powerpoint/2010/main" val="262551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5">
                                            <p:txEl>
                                              <p:pRg st="1" end="1"/>
                                            </p:txEl>
                                          </p:spTgt>
                                        </p:tgtEl>
                                        <p:attrNameLst>
                                          <p:attrName>style.visibility</p:attrName>
                                        </p:attrNameLst>
                                      </p:cBhvr>
                                      <p:to>
                                        <p:strVal val="visible"/>
                                      </p:to>
                                    </p:set>
                                    <p:animEffect transition="in" filter="circle(in)">
                                      <p:cBhvr>
                                        <p:cTn id="7" dur="2000"/>
                                        <p:tgtEl>
                                          <p:spTgt spid="2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5">
                                            <p:txEl>
                                              <p:pRg st="2" end="2"/>
                                            </p:txEl>
                                          </p:spTgt>
                                        </p:tgtEl>
                                        <p:attrNameLst>
                                          <p:attrName>style.visibility</p:attrName>
                                        </p:attrNameLst>
                                      </p:cBhvr>
                                      <p:to>
                                        <p:strVal val="visible"/>
                                      </p:to>
                                    </p:set>
                                    <p:animEffect transition="in" filter="circle(in)">
                                      <p:cBhvr>
                                        <p:cTn id="12" dur="2000"/>
                                        <p:tgtEl>
                                          <p:spTgt spid="2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55">
                                            <p:txEl>
                                              <p:pRg st="3" end="3"/>
                                            </p:txEl>
                                          </p:spTgt>
                                        </p:tgtEl>
                                        <p:attrNameLst>
                                          <p:attrName>style.visibility</p:attrName>
                                        </p:attrNameLst>
                                      </p:cBhvr>
                                      <p:to>
                                        <p:strVal val="visible"/>
                                      </p:to>
                                    </p:set>
                                    <p:animEffect transition="in" filter="circle(in)">
                                      <p:cBhvr>
                                        <p:cTn id="17" dur="2000"/>
                                        <p:tgtEl>
                                          <p:spTgt spid="2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55">
                                            <p:txEl>
                                              <p:pRg st="4" end="4"/>
                                            </p:txEl>
                                          </p:spTgt>
                                        </p:tgtEl>
                                        <p:attrNameLst>
                                          <p:attrName>style.visibility</p:attrName>
                                        </p:attrNameLst>
                                      </p:cBhvr>
                                      <p:to>
                                        <p:strVal val="visible"/>
                                      </p:to>
                                    </p:set>
                                    <p:animEffect transition="in" filter="circle(in)">
                                      <p:cBhvr>
                                        <p:cTn id="22" dur="2000"/>
                                        <p:tgtEl>
                                          <p:spTgt spid="2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115000"/>
              </a:lnSpc>
              <a:spcBef>
                <a:spcPts val="0"/>
              </a:spcBef>
              <a:spcAft>
                <a:spcPts val="0"/>
              </a:spcAft>
              <a:buClr>
                <a:schemeClr val="dk1"/>
              </a:buClr>
              <a:buSzPct val="120000"/>
              <a:buFont typeface="Arial"/>
              <a:buNone/>
            </a:pPr>
            <a:r>
              <a:rPr lang="en" dirty="0">
                <a:latin typeface="Aptos Display" panose="020B0004020202020204" pitchFamily="34" charset="0"/>
              </a:rPr>
              <a:t>À petite échelle : Développement d’une banque de quiz pour un manuel de cours ouvert</a:t>
            </a:r>
            <a:endParaRPr dirty="0">
              <a:latin typeface="Aptos Display" panose="020B0004020202020204" pitchFamily="34" charset="0"/>
            </a:endParaRPr>
          </a:p>
        </p:txBody>
      </p:sp>
      <p:sp>
        <p:nvSpPr>
          <p:cNvPr id="261" name="Google Shape;261;p27"/>
          <p:cNvSpPr txBox="1">
            <a:spLocks noGrp="1"/>
          </p:cNvSpPr>
          <p:nvPr>
            <p:ph type="body" idx="1"/>
          </p:nvPr>
        </p:nvSpPr>
        <p:spPr>
          <a:xfrm>
            <a:off x="628650" y="1369225"/>
            <a:ext cx="5019300" cy="3263400"/>
          </a:xfrm>
          <a:prstGeom prst="rect">
            <a:avLst/>
          </a:prstGeom>
          <a:noFill/>
          <a:ln>
            <a:noFill/>
          </a:ln>
        </p:spPr>
        <p:txBody>
          <a:bodyPr spcFirstLastPara="1" wrap="square" lIns="68575" tIns="34275" rIns="68575" bIns="34275" anchor="t" anchorCtr="0">
            <a:normAutofit/>
          </a:bodyPr>
          <a:lstStyle/>
          <a:p>
            <a:pPr marL="457200" lvl="0" indent="-358856" algn="l" rtl="0">
              <a:lnSpc>
                <a:spcPct val="115000"/>
              </a:lnSpc>
              <a:spcBef>
                <a:spcPts val="0"/>
              </a:spcBef>
              <a:spcAft>
                <a:spcPts val="0"/>
              </a:spcAft>
              <a:buSzPts val="2051"/>
              <a:buFont typeface="Calibri"/>
              <a:buChar char="●"/>
            </a:pPr>
            <a:r>
              <a:rPr lang="en" sz="2000" dirty="0">
                <a:latin typeface="Aptos" panose="020B0004020202020204" pitchFamily="34" charset="0"/>
              </a:rPr>
              <a:t>Les personnes étudiantes du cours de psychologie sociale de R. Jhangiani ont créé des questions à choix multiples pour le manuel ouvert de psychologie sociale du cours</a:t>
            </a:r>
            <a:endParaRPr sz="2000" dirty="0">
              <a:latin typeface="Aptos" panose="020B0004020202020204" pitchFamily="34" charset="0"/>
            </a:endParaRPr>
          </a:p>
          <a:p>
            <a:pPr marL="457200" lvl="0" indent="-358856" algn="l" rtl="0">
              <a:lnSpc>
                <a:spcPct val="115000"/>
              </a:lnSpc>
              <a:spcBef>
                <a:spcPts val="0"/>
              </a:spcBef>
              <a:spcAft>
                <a:spcPts val="0"/>
              </a:spcAft>
              <a:buSzPts val="2051"/>
              <a:buFont typeface="Calibri"/>
              <a:buChar char="●"/>
            </a:pPr>
            <a:r>
              <a:rPr lang="en" sz="2000" dirty="0">
                <a:latin typeface="Aptos" panose="020B0004020202020204" pitchFamily="34" charset="0"/>
              </a:rPr>
              <a:t>À la fin du travail, 35 personnes étudiantes ont produit une banque de 1400 questions</a:t>
            </a:r>
            <a:endParaRPr sz="2000" dirty="0">
              <a:latin typeface="Aptos" panose="020B0004020202020204" pitchFamily="34" charset="0"/>
            </a:endParaRPr>
          </a:p>
          <a:p>
            <a:pPr marL="0" lvl="0" indent="0" algn="r" rtl="0">
              <a:lnSpc>
                <a:spcPct val="115000"/>
              </a:lnSpc>
              <a:spcBef>
                <a:spcPts val="0"/>
              </a:spcBef>
              <a:spcAft>
                <a:spcPts val="0"/>
              </a:spcAft>
              <a:buClr>
                <a:schemeClr val="dk1"/>
              </a:buClr>
              <a:buSzPts val="1436"/>
              <a:buFont typeface="Arial"/>
              <a:buNone/>
            </a:pPr>
            <a:r>
              <a:rPr lang="en" sz="1400" b="1" dirty="0">
                <a:latin typeface="Aptos" panose="020B0004020202020204" pitchFamily="34" charset="0"/>
              </a:rPr>
              <a:t>Source : </a:t>
            </a:r>
            <a:r>
              <a:rPr lang="en" sz="1400" dirty="0">
                <a:latin typeface="Aptos" panose="020B0004020202020204" pitchFamily="34" charset="0"/>
              </a:rPr>
              <a:t>(</a:t>
            </a:r>
            <a:r>
              <a:rPr lang="en" sz="1400" u="sng" dirty="0">
                <a:solidFill>
                  <a:schemeClr val="hlink"/>
                </a:solidFill>
                <a:latin typeface="Aptos" panose="020B0004020202020204" pitchFamily="34" charset="0"/>
                <a:hlinkClick r:id="rId3"/>
              </a:rPr>
              <a:t>Jhangiani, 2017</a:t>
            </a:r>
            <a:r>
              <a:rPr lang="en" sz="1400" dirty="0">
                <a:latin typeface="Aptos" panose="020B0004020202020204" pitchFamily="34" charset="0"/>
              </a:rPr>
              <a:t>)</a:t>
            </a:r>
            <a:endParaRPr sz="1400" dirty="0">
              <a:latin typeface="Aptos" panose="020B0004020202020204" pitchFamily="34" charset="0"/>
            </a:endParaRPr>
          </a:p>
        </p:txBody>
      </p:sp>
      <p:pic>
        <p:nvPicPr>
          <p:cNvPr id="262" name="Google Shape;262;p27" descr="Principles of Social Psychology, 1st International Edition (une ressource éducative libre)"/>
          <p:cNvPicPr preferRelativeResize="0">
            <a:picLocks noChangeAspect="1"/>
          </p:cNvPicPr>
          <p:nvPr/>
        </p:nvPicPr>
        <p:blipFill rotWithShape="1">
          <a:blip r:embed="rId4">
            <a:alphaModFix/>
          </a:blip>
          <a:srcRect/>
          <a:stretch/>
        </p:blipFill>
        <p:spPr>
          <a:xfrm>
            <a:off x="5647951" y="1268044"/>
            <a:ext cx="3130583" cy="199773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26975" y="0"/>
            <a:ext cx="3916800" cy="5143500"/>
          </a:xfrm>
          <a:prstGeom prst="rect">
            <a:avLst/>
          </a:prstGeom>
          <a:solidFill>
            <a:srgbClr val="0A3B87"/>
          </a:solid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 sz="3600" dirty="0">
                <a:latin typeface="Aptos Display" panose="020B0004020202020204" pitchFamily="34" charset="0"/>
              </a:rPr>
              <a:t>Points abordés aujourd’hui</a:t>
            </a:r>
            <a:br>
              <a:rPr lang="en" sz="3600" dirty="0">
                <a:latin typeface="Aptos Display" panose="020B0004020202020204" pitchFamily="34" charset="0"/>
              </a:rPr>
            </a:br>
            <a:endParaRPr sz="3600" dirty="0">
              <a:latin typeface="Aptos Display" panose="020B0004020202020204" pitchFamily="34" charset="0"/>
            </a:endParaRPr>
          </a:p>
        </p:txBody>
      </p:sp>
      <p:sp>
        <p:nvSpPr>
          <p:cNvPr id="105" name="Google Shape;105;p4"/>
          <p:cNvSpPr txBox="1">
            <a:spLocks noGrp="1"/>
          </p:cNvSpPr>
          <p:nvPr>
            <p:ph type="body" idx="1"/>
          </p:nvPr>
        </p:nvSpPr>
        <p:spPr>
          <a:xfrm>
            <a:off x="3889825" y="413656"/>
            <a:ext cx="5254175" cy="4621993"/>
          </a:xfrm>
          <a:prstGeom prst="rect">
            <a:avLst/>
          </a:prstGeom>
          <a:noFill/>
          <a:ln>
            <a:noFill/>
          </a:ln>
        </p:spPr>
        <p:txBody>
          <a:bodyPr spcFirstLastPara="1" wrap="square" lIns="68575" tIns="34275" rIns="68575" bIns="34275" anchor="t" anchorCtr="0">
            <a:normAutofit fontScale="96637"/>
          </a:bodyPr>
          <a:lstStyle/>
          <a:p>
            <a:pPr marL="457200" lvl="0" indent="-317500" algn="l" rtl="0">
              <a:lnSpc>
                <a:spcPct val="90000"/>
              </a:lnSpc>
              <a:spcBef>
                <a:spcPts val="800"/>
              </a:spcBef>
              <a:spcAft>
                <a:spcPts val="0"/>
              </a:spcAft>
              <a:buSzPct val="60363"/>
              <a:buChar char="•"/>
            </a:pPr>
            <a:r>
              <a:rPr lang="en" sz="2900" i="1" dirty="0">
                <a:solidFill>
                  <a:schemeClr val="bg2"/>
                </a:solidFill>
                <a:latin typeface="Aptos" panose="020B0004020202020204" pitchFamily="34" charset="0"/>
              </a:rPr>
              <a:t>Historique et aperçu de l’éducation ouverte</a:t>
            </a:r>
            <a:endParaRPr sz="2900" i="1" dirty="0">
              <a:solidFill>
                <a:schemeClr val="bg2"/>
              </a:solidFill>
              <a:latin typeface="Aptos" panose="020B0004020202020204" pitchFamily="34" charset="0"/>
            </a:endParaRPr>
          </a:p>
          <a:p>
            <a:pPr marL="457200" lvl="0" indent="-317500" algn="l" rtl="0">
              <a:lnSpc>
                <a:spcPct val="90000"/>
              </a:lnSpc>
              <a:spcBef>
                <a:spcPts val="0"/>
              </a:spcBef>
              <a:spcAft>
                <a:spcPts val="0"/>
              </a:spcAft>
              <a:buSzPct val="60363"/>
              <a:buChar char="•"/>
            </a:pPr>
            <a:r>
              <a:rPr lang="en" sz="2900" i="1" dirty="0">
                <a:solidFill>
                  <a:schemeClr val="bg2"/>
                </a:solidFill>
                <a:latin typeface="Aptos" panose="020B0004020202020204" pitchFamily="34" charset="0"/>
              </a:rPr>
              <a:t>Définitions et caractéristiques clés</a:t>
            </a:r>
            <a:endParaRPr sz="2900" i="1" dirty="0">
              <a:solidFill>
                <a:schemeClr val="bg2"/>
              </a:solidFill>
              <a:latin typeface="Aptos" panose="020B0004020202020204" pitchFamily="34" charset="0"/>
            </a:endParaRPr>
          </a:p>
          <a:p>
            <a:pPr marL="914400" lvl="1" indent="-317500" algn="l" rtl="0">
              <a:lnSpc>
                <a:spcPct val="90000"/>
              </a:lnSpc>
              <a:spcBef>
                <a:spcPts val="0"/>
              </a:spcBef>
              <a:spcAft>
                <a:spcPts val="0"/>
              </a:spcAft>
              <a:buSzPct val="68986"/>
              <a:buChar char="•"/>
            </a:pPr>
            <a:r>
              <a:rPr lang="en" sz="2500" i="1" dirty="0">
                <a:solidFill>
                  <a:schemeClr val="bg2"/>
                </a:solidFill>
                <a:latin typeface="Aptos" panose="020B0004020202020204" pitchFamily="34" charset="0"/>
              </a:rPr>
              <a:t>Éducation ouverte</a:t>
            </a:r>
            <a:endParaRPr sz="2500" i="1" dirty="0">
              <a:solidFill>
                <a:schemeClr val="bg2"/>
              </a:solidFill>
              <a:latin typeface="Aptos" panose="020B0004020202020204" pitchFamily="34" charset="0"/>
            </a:endParaRPr>
          </a:p>
          <a:p>
            <a:pPr marL="914400" lvl="1" indent="-317500" algn="l" rtl="0">
              <a:lnSpc>
                <a:spcPct val="90000"/>
              </a:lnSpc>
              <a:spcBef>
                <a:spcPts val="0"/>
              </a:spcBef>
              <a:spcAft>
                <a:spcPts val="0"/>
              </a:spcAft>
              <a:buSzPct val="68986"/>
              <a:buChar char="•"/>
            </a:pPr>
            <a:r>
              <a:rPr lang="en" sz="2500" i="1" dirty="0">
                <a:solidFill>
                  <a:schemeClr val="bg2"/>
                </a:solidFill>
                <a:latin typeface="Aptos" panose="020B0004020202020204" pitchFamily="34" charset="0"/>
              </a:rPr>
              <a:t>REL et licences ouvertes</a:t>
            </a:r>
            <a:endParaRPr sz="2500" i="1" dirty="0">
              <a:solidFill>
                <a:schemeClr val="bg2"/>
              </a:solidFill>
              <a:latin typeface="Aptos" panose="020B0004020202020204" pitchFamily="34" charset="0"/>
            </a:endParaRPr>
          </a:p>
          <a:p>
            <a:pPr marL="914400" lvl="1" indent="-317500" algn="l" rtl="0">
              <a:lnSpc>
                <a:spcPct val="90000"/>
              </a:lnSpc>
              <a:spcBef>
                <a:spcPts val="0"/>
              </a:spcBef>
              <a:spcAft>
                <a:spcPts val="0"/>
              </a:spcAft>
              <a:buSzPct val="68986"/>
              <a:buChar char="•"/>
            </a:pPr>
            <a:r>
              <a:rPr lang="en" sz="2500" i="1" dirty="0">
                <a:solidFill>
                  <a:schemeClr val="bg2"/>
                </a:solidFill>
                <a:latin typeface="Aptos" panose="020B0004020202020204" pitchFamily="34" charset="0"/>
              </a:rPr>
              <a:t>Pédagogie ouverte</a:t>
            </a:r>
            <a:endParaRPr sz="2500" i="1" dirty="0">
              <a:solidFill>
                <a:schemeClr val="bg2"/>
              </a:solidFill>
              <a:latin typeface="Aptos" panose="020B0004020202020204" pitchFamily="34" charset="0"/>
            </a:endParaRPr>
          </a:p>
          <a:p>
            <a:pPr marL="457200" lvl="0" indent="-317500" algn="l" rtl="0">
              <a:lnSpc>
                <a:spcPct val="90000"/>
              </a:lnSpc>
              <a:spcBef>
                <a:spcPts val="0"/>
              </a:spcBef>
              <a:spcAft>
                <a:spcPts val="0"/>
              </a:spcAft>
              <a:buSzPct val="60363"/>
              <a:buChar char="•"/>
            </a:pPr>
            <a:r>
              <a:rPr lang="en" sz="2900" i="1" dirty="0">
                <a:solidFill>
                  <a:schemeClr val="bg2"/>
                </a:solidFill>
                <a:latin typeface="Aptos" panose="020B0004020202020204" pitchFamily="34" charset="0"/>
              </a:rPr>
              <a:t>Retombées sur </a:t>
            </a:r>
            <a:r>
              <a:rPr lang="fr-CA" sz="2900" i="1" dirty="0">
                <a:solidFill>
                  <a:schemeClr val="bg2"/>
                </a:solidFill>
                <a:latin typeface="Aptos" panose="020B0004020202020204" pitchFamily="34" charset="0"/>
              </a:rPr>
              <a:t>l’enseignement universitaire</a:t>
            </a:r>
            <a:endParaRPr sz="2900" i="1" dirty="0">
              <a:solidFill>
                <a:schemeClr val="bg2"/>
              </a:solidFill>
              <a:latin typeface="Aptos" panose="020B0004020202020204" pitchFamily="34" charset="0"/>
            </a:endParaRPr>
          </a:p>
          <a:p>
            <a:pPr marL="457200" lvl="0" indent="-317500" algn="l" rtl="0">
              <a:lnSpc>
                <a:spcPct val="90000"/>
              </a:lnSpc>
              <a:spcBef>
                <a:spcPts val="0"/>
              </a:spcBef>
              <a:spcAft>
                <a:spcPts val="0"/>
              </a:spcAft>
              <a:buSzPct val="60363"/>
              <a:buChar char="•"/>
            </a:pPr>
            <a:r>
              <a:rPr lang="en" sz="2900" i="1" dirty="0">
                <a:solidFill>
                  <a:schemeClr val="bg2"/>
                </a:solidFill>
                <a:latin typeface="Aptos" panose="020B0004020202020204" pitchFamily="34" charset="0"/>
              </a:rPr>
              <a:t>Activité(s)</a:t>
            </a:r>
          </a:p>
        </p:txBody>
      </p:sp>
    </p:spTree>
    <p:extLst>
      <p:ext uri="{BB962C8B-B14F-4D97-AF65-F5344CB8AC3E}">
        <p14:creationId xmlns:p14="http://schemas.microsoft.com/office/powerpoint/2010/main" val="279564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 calcmode="lin" valueType="num">
                                      <p:cBhvr>
                                        <p:cTn id="7" dur="100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5">
                                            <p:txEl>
                                              <p:pRg st="1" end="1"/>
                                            </p:txEl>
                                          </p:spTgt>
                                        </p:tgtEl>
                                        <p:attrNameLst>
                                          <p:attrName>style.visibility</p:attrName>
                                        </p:attrNameLst>
                                      </p:cBhvr>
                                      <p:to>
                                        <p:strVal val="visible"/>
                                      </p:to>
                                    </p:set>
                                    <p:anim calcmode="lin" valueType="num">
                                      <p:cBhvr>
                                        <p:cTn id="15" dur="1000" fill="hold"/>
                                        <p:tgtEl>
                                          <p:spTgt spid="10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0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0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0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5">
                                            <p:txEl>
                                              <p:pRg st="2" end="2"/>
                                            </p:txEl>
                                          </p:spTgt>
                                        </p:tgtEl>
                                        <p:attrNameLst>
                                          <p:attrName>style.visibility</p:attrName>
                                        </p:attrNameLst>
                                      </p:cBhvr>
                                      <p:to>
                                        <p:strVal val="visible"/>
                                      </p:to>
                                    </p:set>
                                    <p:anim calcmode="lin" valueType="num">
                                      <p:cBhvr>
                                        <p:cTn id="23" dur="1000" fill="hold"/>
                                        <p:tgtEl>
                                          <p:spTgt spid="10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0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0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10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5">
                                            <p:txEl>
                                              <p:pRg st="3" end="3"/>
                                            </p:txEl>
                                          </p:spTgt>
                                        </p:tgtEl>
                                        <p:attrNameLst>
                                          <p:attrName>style.visibility</p:attrName>
                                        </p:attrNameLst>
                                      </p:cBhvr>
                                      <p:to>
                                        <p:strVal val="visible"/>
                                      </p:to>
                                    </p:set>
                                    <p:anim calcmode="lin" valueType="num">
                                      <p:cBhvr>
                                        <p:cTn id="31" dur="1000" fill="hold"/>
                                        <p:tgtEl>
                                          <p:spTgt spid="10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0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05">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10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5">
                                            <p:txEl>
                                              <p:pRg st="4" end="4"/>
                                            </p:txEl>
                                          </p:spTgt>
                                        </p:tgtEl>
                                        <p:attrNameLst>
                                          <p:attrName>style.visibility</p:attrName>
                                        </p:attrNameLst>
                                      </p:cBhvr>
                                      <p:to>
                                        <p:strVal val="visible"/>
                                      </p:to>
                                    </p:set>
                                    <p:anim calcmode="lin" valueType="num">
                                      <p:cBhvr>
                                        <p:cTn id="39" dur="1000" fill="hold"/>
                                        <p:tgtEl>
                                          <p:spTgt spid="10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0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05">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10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5">
                                            <p:txEl>
                                              <p:pRg st="5" end="5"/>
                                            </p:txEl>
                                          </p:spTgt>
                                        </p:tgtEl>
                                        <p:attrNameLst>
                                          <p:attrName>style.visibility</p:attrName>
                                        </p:attrNameLst>
                                      </p:cBhvr>
                                      <p:to>
                                        <p:strVal val="visible"/>
                                      </p:to>
                                    </p:set>
                                    <p:anim calcmode="lin" valueType="num">
                                      <p:cBhvr>
                                        <p:cTn id="47" dur="1000" fill="hold"/>
                                        <p:tgtEl>
                                          <p:spTgt spid="10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10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105">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10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5">
                                            <p:txEl>
                                              <p:pRg st="6" end="6"/>
                                            </p:txEl>
                                          </p:spTgt>
                                        </p:tgtEl>
                                        <p:attrNameLst>
                                          <p:attrName>style.visibility</p:attrName>
                                        </p:attrNameLst>
                                      </p:cBhvr>
                                      <p:to>
                                        <p:strVal val="visible"/>
                                      </p:to>
                                    </p:set>
                                    <p:anim calcmode="lin" valueType="num">
                                      <p:cBhvr>
                                        <p:cTn id="55" dur="1000" fill="hold"/>
                                        <p:tgtEl>
                                          <p:spTgt spid="105">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105">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105">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1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628650" y="273844"/>
            <a:ext cx="8259300" cy="822706"/>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chemeClr val="dk1"/>
              </a:buClr>
              <a:buSzPct val="133333"/>
              <a:buFont typeface="Arial"/>
              <a:buNone/>
            </a:pPr>
            <a:r>
              <a:rPr lang="en" sz="2800" dirty="0">
                <a:latin typeface="Aptos Display" panose="020B0004020202020204" pitchFamily="34" charset="0"/>
              </a:rPr>
              <a:t>À grande échelle : Initiative de polarisation numérique</a:t>
            </a:r>
            <a:endParaRPr sz="2800" dirty="0">
              <a:latin typeface="Aptos Display" panose="020B0004020202020204" pitchFamily="34" charset="0"/>
            </a:endParaRPr>
          </a:p>
        </p:txBody>
      </p:sp>
      <p:sp>
        <p:nvSpPr>
          <p:cNvPr id="268" name="Google Shape;268;p28"/>
          <p:cNvSpPr txBox="1">
            <a:spLocks noGrp="1"/>
          </p:cNvSpPr>
          <p:nvPr>
            <p:ph type="body" idx="1"/>
          </p:nvPr>
        </p:nvSpPr>
        <p:spPr>
          <a:xfrm>
            <a:off x="256050" y="1096550"/>
            <a:ext cx="5301600" cy="3536100"/>
          </a:xfrm>
          <a:prstGeom prst="rect">
            <a:avLst/>
          </a:prstGeom>
          <a:noFill/>
          <a:ln>
            <a:noFill/>
          </a:ln>
        </p:spPr>
        <p:txBody>
          <a:bodyPr spcFirstLastPara="1" wrap="square" lIns="68575" tIns="34275" rIns="68575" bIns="34275" anchor="t" anchorCtr="0">
            <a:normAutofit/>
          </a:bodyPr>
          <a:lstStyle/>
          <a:p>
            <a:pPr marL="457200" lvl="0" indent="-358776" algn="l" rtl="0">
              <a:lnSpc>
                <a:spcPct val="115000"/>
              </a:lnSpc>
              <a:spcBef>
                <a:spcPts val="0"/>
              </a:spcBef>
              <a:spcAft>
                <a:spcPts val="0"/>
              </a:spcAft>
              <a:buSzPts val="2050"/>
              <a:buFont typeface="Calibri"/>
              <a:buChar char="●"/>
            </a:pPr>
            <a:r>
              <a:rPr lang="en" sz="2000" dirty="0">
                <a:latin typeface="Aptos" panose="020B0004020202020204" pitchFamily="34" charset="0"/>
              </a:rPr>
              <a:t>Projet de pédagogie ouverte multi-institutionnel, piloté par Mike Caulfield de l’État de Washington</a:t>
            </a:r>
            <a:endParaRPr sz="2000" dirty="0">
              <a:latin typeface="Aptos" panose="020B0004020202020204" pitchFamily="34" charset="0"/>
            </a:endParaRPr>
          </a:p>
          <a:p>
            <a:pPr marL="457200" lvl="0" indent="-358776" algn="l" rtl="0">
              <a:lnSpc>
                <a:spcPct val="115000"/>
              </a:lnSpc>
              <a:spcBef>
                <a:spcPts val="0"/>
              </a:spcBef>
              <a:spcAft>
                <a:spcPts val="0"/>
              </a:spcAft>
              <a:buSzPts val="2050"/>
              <a:buFont typeface="Calibri"/>
              <a:buChar char="●"/>
            </a:pPr>
            <a:r>
              <a:rPr lang="en" sz="2000" dirty="0">
                <a:latin typeface="Aptos" panose="020B0004020202020204" pitchFamily="34" charset="0"/>
              </a:rPr>
              <a:t>Les personnes étudiantes des cours utilisent des techniques présentées dans ce manuel ouvert,</a:t>
            </a:r>
            <a:r>
              <a:rPr lang="en" sz="2000" i="1" dirty="0">
                <a:latin typeface="Aptos" panose="020B0004020202020204" pitchFamily="34" charset="0"/>
              </a:rPr>
              <a:t> Web Literacy for Student Fact-Checkers,</a:t>
            </a:r>
            <a:r>
              <a:rPr lang="en" sz="2000" b="1" i="1" dirty="0">
                <a:latin typeface="Aptos" panose="020B0004020202020204" pitchFamily="34" charset="0"/>
              </a:rPr>
              <a:t> </a:t>
            </a:r>
            <a:r>
              <a:rPr lang="fr-CA" sz="2000" dirty="0">
                <a:latin typeface="Aptos" panose="020B0004020202020204" pitchFamily="34" charset="0"/>
              </a:rPr>
              <a:t>pour vérifier les faits sur un sujet contesté</a:t>
            </a:r>
          </a:p>
          <a:p>
            <a:pPr lvl="0" indent="-358776">
              <a:lnSpc>
                <a:spcPct val="115000"/>
              </a:lnSpc>
              <a:spcBef>
                <a:spcPts val="0"/>
              </a:spcBef>
              <a:buSzPts val="2050"/>
              <a:buFont typeface="Calibri"/>
              <a:buChar char="●"/>
            </a:pPr>
            <a:r>
              <a:rPr lang="fr-CA" sz="2000" dirty="0">
                <a:latin typeface="Aptos" panose="020B0004020202020204" pitchFamily="34" charset="0"/>
              </a:rPr>
              <a:t>Tout est </a:t>
            </a:r>
            <a:r>
              <a:rPr lang="en" sz="2000" dirty="0">
                <a:latin typeface="Aptos" panose="020B0004020202020204" pitchFamily="34" charset="0"/>
              </a:rPr>
              <a:t>partagé dans un wiki ouvert</a:t>
            </a:r>
            <a:endParaRPr sz="2000" dirty="0">
              <a:latin typeface="Aptos" panose="020B0004020202020204" pitchFamily="34" charset="0"/>
            </a:endParaRPr>
          </a:p>
          <a:p>
            <a:pPr marL="0" lvl="0" indent="0" algn="r" rtl="0">
              <a:lnSpc>
                <a:spcPct val="115000"/>
              </a:lnSpc>
              <a:spcBef>
                <a:spcPts val="0"/>
              </a:spcBef>
              <a:spcAft>
                <a:spcPts val="0"/>
              </a:spcAft>
              <a:buClr>
                <a:schemeClr val="dk1"/>
              </a:buClr>
              <a:buSzPts val="1435"/>
              <a:buFont typeface="Arial"/>
              <a:buNone/>
            </a:pPr>
            <a:r>
              <a:rPr lang="en" sz="1400" b="1" dirty="0">
                <a:latin typeface="Aptos" panose="020B0004020202020204" pitchFamily="34" charset="0"/>
              </a:rPr>
              <a:t>Source : </a:t>
            </a:r>
            <a:r>
              <a:rPr lang="en" sz="1400" dirty="0">
                <a:latin typeface="Aptos" panose="020B0004020202020204" pitchFamily="34" charset="0"/>
              </a:rPr>
              <a:t>(</a:t>
            </a:r>
            <a:r>
              <a:rPr lang="en" sz="1400" u="sng" dirty="0">
                <a:solidFill>
                  <a:schemeClr val="hlink"/>
                </a:solidFill>
                <a:latin typeface="Aptos" panose="020B0004020202020204" pitchFamily="34" charset="0"/>
                <a:hlinkClick r:id="rId3"/>
              </a:rPr>
              <a:t>Caulfield, 2017</a:t>
            </a:r>
            <a:r>
              <a:rPr lang="en" sz="1400" dirty="0">
                <a:latin typeface="Aptos" panose="020B0004020202020204" pitchFamily="34" charset="0"/>
              </a:rPr>
              <a:t>)</a:t>
            </a:r>
            <a:r>
              <a:rPr lang="en" sz="1400" dirty="0">
                <a:solidFill>
                  <a:srgbClr val="6090B0"/>
                </a:solidFill>
                <a:latin typeface="Aptos" panose="020B0004020202020204" pitchFamily="34" charset="0"/>
              </a:rPr>
              <a:t> </a:t>
            </a:r>
            <a:endParaRPr dirty="0">
              <a:latin typeface="Aptos" panose="020B0004020202020204" pitchFamily="34" charset="0"/>
            </a:endParaRPr>
          </a:p>
        </p:txBody>
      </p:sp>
      <p:pic>
        <p:nvPicPr>
          <p:cNvPr id="269" name="Google Shape;269;p28" descr="Does Shaq Believe the Earth is Flat? No."/>
          <p:cNvPicPr preferRelativeResize="0"/>
          <p:nvPr/>
        </p:nvPicPr>
        <p:blipFill rotWithShape="1">
          <a:blip r:embed="rId4">
            <a:alphaModFix/>
          </a:blip>
          <a:srcRect/>
          <a:stretch/>
        </p:blipFill>
        <p:spPr>
          <a:xfrm>
            <a:off x="5557650" y="1096550"/>
            <a:ext cx="2553776" cy="2049801"/>
          </a:xfrm>
          <a:prstGeom prst="rect">
            <a:avLst/>
          </a:prstGeom>
          <a:noFill/>
          <a:ln w="9525" cap="flat" cmpd="sng">
            <a:solidFill>
              <a:srgbClr val="000000"/>
            </a:solidFill>
            <a:prstDash val="solid"/>
            <a:round/>
            <a:headEnd type="none" w="sm" len="sm"/>
            <a:tailEnd type="none" w="sm" len="sm"/>
          </a:ln>
        </p:spPr>
      </p:pic>
      <p:pic>
        <p:nvPicPr>
          <p:cNvPr id="270" name="Google Shape;270;p28" descr="Web Literacy for Student Fact-Checkers"/>
          <p:cNvPicPr preferRelativeResize="0">
            <a:picLocks noChangeAspect="1"/>
          </p:cNvPicPr>
          <p:nvPr/>
        </p:nvPicPr>
        <p:blipFill rotWithShape="1">
          <a:blip r:embed="rId5">
            <a:alphaModFix/>
          </a:blip>
          <a:srcRect/>
          <a:stretch/>
        </p:blipFill>
        <p:spPr>
          <a:xfrm>
            <a:off x="5453725" y="2354325"/>
            <a:ext cx="2871788" cy="166349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120000"/>
              <a:buFont typeface="Arial"/>
              <a:buNone/>
            </a:pPr>
            <a:r>
              <a:rPr lang="en" dirty="0"/>
              <a:t>Pédagie ouverte à l’UQAM</a:t>
            </a:r>
            <a:endParaRPr dirty="0"/>
          </a:p>
        </p:txBody>
      </p:sp>
      <p:sp>
        <p:nvSpPr>
          <p:cNvPr id="276" name="Google Shape;276;p29"/>
          <p:cNvSpPr txBox="1">
            <a:spLocks noGrp="1"/>
          </p:cNvSpPr>
          <p:nvPr>
            <p:ph type="body" idx="1"/>
          </p:nvPr>
        </p:nvSpPr>
        <p:spPr>
          <a:xfrm>
            <a:off x="311700" y="1152474"/>
            <a:ext cx="3999900" cy="3909719"/>
          </a:xfrm>
          <a:prstGeom prst="rect">
            <a:avLst/>
          </a:prstGeom>
          <a:noFill/>
          <a:ln>
            <a:noFill/>
          </a:ln>
        </p:spPr>
        <p:txBody>
          <a:bodyPr spcFirstLastPara="1" wrap="square" lIns="91425" tIns="91425" rIns="91425" bIns="91425" anchor="t" anchorCtr="0">
            <a:normAutofit/>
          </a:bodyPr>
          <a:lstStyle/>
          <a:p>
            <a:pPr indent="-342804">
              <a:buSzPct val="111362"/>
              <a:buFont typeface="Calibri"/>
              <a:buChar char="●"/>
            </a:pPr>
            <a:r>
              <a:rPr lang="fr-CA" sz="1800" dirty="0">
                <a:latin typeface="Aptos" panose="020B0004020202020204" pitchFamily="34" charset="0"/>
                <a:hlinkClick r:id="rId3"/>
              </a:rPr>
              <a:t>Le pourquoi et le comment d’une vision ouverte de l’éducation</a:t>
            </a:r>
            <a:endParaRPr lang="fr-CA" sz="1800" dirty="0">
              <a:latin typeface="Aptos" panose="020B0004020202020204" pitchFamily="34" charset="0"/>
            </a:endParaRPr>
          </a:p>
          <a:p>
            <a:pPr marL="457200" lvl="0" indent="-342804" algn="l" rtl="0">
              <a:lnSpc>
                <a:spcPct val="115000"/>
              </a:lnSpc>
              <a:spcBef>
                <a:spcPts val="0"/>
              </a:spcBef>
              <a:spcAft>
                <a:spcPts val="0"/>
              </a:spcAft>
              <a:buSzPct val="111362"/>
              <a:buFont typeface="Calibri"/>
              <a:buChar char="●"/>
            </a:pPr>
            <a:endParaRPr lang="fr-CA" sz="1800" dirty="0">
              <a:latin typeface="Aptos" panose="020B0004020202020204" pitchFamily="34" charset="0"/>
            </a:endParaRPr>
          </a:p>
          <a:p>
            <a:pPr marL="457200" lvl="0" indent="-342804" algn="l" rtl="0">
              <a:lnSpc>
                <a:spcPct val="115000"/>
              </a:lnSpc>
              <a:spcBef>
                <a:spcPts val="0"/>
              </a:spcBef>
              <a:spcAft>
                <a:spcPts val="0"/>
              </a:spcAft>
              <a:buSzPct val="111362"/>
              <a:buFont typeface="Calibri"/>
              <a:buChar char="●"/>
            </a:pPr>
            <a:r>
              <a:rPr lang="fr-CA" sz="1800" dirty="0">
                <a:latin typeface="Aptos" panose="020B0004020202020204" pitchFamily="34" charset="0"/>
              </a:rPr>
              <a:t>Projets de création de REL</a:t>
            </a:r>
          </a:p>
          <a:p>
            <a:pPr lvl="1" indent="-342804">
              <a:spcBef>
                <a:spcPts val="0"/>
              </a:spcBef>
              <a:buSzPct val="111362"/>
              <a:buFont typeface="Calibri"/>
              <a:buChar char="●"/>
            </a:pPr>
            <a:r>
              <a:rPr lang="fr-CA" sz="1800" dirty="0">
                <a:latin typeface="Aptos" panose="020B0004020202020204" pitchFamily="34" charset="0"/>
              </a:rPr>
              <a:t>Accompagnement par le binôme Bibliothécaire + Conseiller pédagogique</a:t>
            </a:r>
          </a:p>
          <a:p>
            <a:pPr marL="571596" lvl="1" indent="0">
              <a:spcBef>
                <a:spcPts val="0"/>
              </a:spcBef>
              <a:buSzPct val="111362"/>
              <a:buNone/>
            </a:pPr>
            <a:endParaRPr lang="fr-CA" sz="1800" dirty="0">
              <a:latin typeface="Aptos" panose="020B0004020202020204" pitchFamily="34" charset="0"/>
            </a:endParaRPr>
          </a:p>
          <a:p>
            <a:pPr marL="457200" lvl="0" indent="-342804" algn="l" rtl="0">
              <a:lnSpc>
                <a:spcPct val="115000"/>
              </a:lnSpc>
              <a:spcBef>
                <a:spcPts val="0"/>
              </a:spcBef>
              <a:spcAft>
                <a:spcPts val="0"/>
              </a:spcAft>
              <a:buSzPct val="111362"/>
              <a:buFont typeface="Calibri"/>
              <a:buChar char="●"/>
            </a:pPr>
            <a:endParaRPr lang="fr-CA" sz="1600" dirty="0">
              <a:latin typeface="Aptos" panose="020B0004020202020204" pitchFamily="34" charset="0"/>
            </a:endParaRPr>
          </a:p>
          <a:p>
            <a:pPr lvl="1" indent="-342804">
              <a:spcBef>
                <a:spcPts val="0"/>
              </a:spcBef>
              <a:buSzPct val="111362"/>
              <a:buFont typeface="Calibri"/>
              <a:buChar char="●"/>
            </a:pPr>
            <a:endParaRPr lang="fr-CA" sz="1600" dirty="0">
              <a:latin typeface="Aptos" panose="020B0004020202020204" pitchFamily="34" charset="0"/>
            </a:endParaRPr>
          </a:p>
          <a:p>
            <a:pPr marL="571596" lvl="1" indent="0">
              <a:spcBef>
                <a:spcPts val="0"/>
              </a:spcBef>
              <a:buSzPct val="111362"/>
              <a:buNone/>
            </a:pPr>
            <a:endParaRPr lang="fr-CA" sz="1600" dirty="0">
              <a:latin typeface="Aptos" panose="020B0004020202020204" pitchFamily="34" charset="0"/>
            </a:endParaRPr>
          </a:p>
        </p:txBody>
      </p:sp>
      <p:sp>
        <p:nvSpPr>
          <p:cNvPr id="277" name="Google Shape;277;p29"/>
          <p:cNvSpPr txBox="1">
            <a:spLocks noGrp="1"/>
          </p:cNvSpPr>
          <p:nvPr>
            <p:ph type="body" idx="2"/>
          </p:nvPr>
        </p:nvSpPr>
        <p:spPr>
          <a:xfrm>
            <a:off x="4572000" y="1152475"/>
            <a:ext cx="4260300" cy="3546000"/>
          </a:xfrm>
          <a:prstGeom prst="rect">
            <a:avLst/>
          </a:prstGeom>
          <a:noFill/>
          <a:ln>
            <a:noFill/>
          </a:ln>
        </p:spPr>
        <p:txBody>
          <a:bodyPr spcFirstLastPara="1" wrap="square" lIns="91425" tIns="91425" rIns="91425" bIns="91425" anchor="t" anchorCtr="0">
            <a:noAutofit/>
          </a:bodyPr>
          <a:lstStyle/>
          <a:p>
            <a:pPr marL="0" indent="0">
              <a:spcBef>
                <a:spcPts val="600"/>
              </a:spcBef>
              <a:buNone/>
            </a:pPr>
            <a:r>
              <a:rPr lang="fr-CA" sz="1800" dirty="0">
                <a:latin typeface="Aptos" panose="020B0004020202020204" pitchFamily="34" charset="0"/>
                <a:hlinkClick r:id="rId4"/>
              </a:rPr>
              <a:t>Wikipédia: Projets pédagogiques / UQAM</a:t>
            </a:r>
            <a:r>
              <a:rPr lang="fr-CA" sz="1800" dirty="0">
                <a:latin typeface="Aptos" panose="020B0004020202020204" pitchFamily="34" charset="0"/>
              </a:rPr>
              <a:t> </a:t>
            </a:r>
          </a:p>
          <a:p>
            <a:pPr marL="285750" indent="-285750">
              <a:spcBef>
                <a:spcPts val="600"/>
              </a:spcBef>
            </a:pPr>
            <a:r>
              <a:rPr lang="fr-CA" sz="1800" dirty="0">
                <a:latin typeface="Aptos" panose="020B0004020202020204" pitchFamily="34" charset="0"/>
              </a:rPr>
              <a:t>espace de </a:t>
            </a:r>
            <a:r>
              <a:rPr lang="fr-CA" sz="1800" b="1" dirty="0">
                <a:latin typeface="Aptos" panose="020B0004020202020204" pitchFamily="34" charset="0"/>
              </a:rPr>
              <a:t>collaboration et d'apprentissage </a:t>
            </a:r>
            <a:r>
              <a:rPr lang="fr-CA" sz="1800" dirty="0">
                <a:latin typeface="Aptos" panose="020B0004020202020204" pitchFamily="34" charset="0"/>
              </a:rPr>
              <a:t>destiné aux membres de la communauté universitaire, qui </a:t>
            </a:r>
            <a:r>
              <a:rPr lang="fr-CA" sz="1800" b="1" dirty="0">
                <a:latin typeface="Aptos" panose="020B0004020202020204" pitchFamily="34" charset="0"/>
              </a:rPr>
              <a:t>recense</a:t>
            </a:r>
            <a:r>
              <a:rPr lang="fr-CA" sz="1800" dirty="0">
                <a:latin typeface="Aptos" panose="020B0004020202020204" pitchFamily="34" charset="0"/>
              </a:rPr>
              <a:t> l'ensemble des initiatives wikimédiennes ayant eu lieu à l'UQAM depuis 2015, en plus d'offrir de </a:t>
            </a:r>
            <a:r>
              <a:rPr lang="fr-CA" sz="1800" b="1" dirty="0">
                <a:latin typeface="Aptos" panose="020B0004020202020204" pitchFamily="34" charset="0"/>
              </a:rPr>
              <a:t>multiples ressources documentaires et pédagogiques </a:t>
            </a:r>
            <a:r>
              <a:rPr lang="fr-CA" sz="1800" dirty="0">
                <a:latin typeface="Aptos" panose="020B0004020202020204" pitchFamily="34" charset="0"/>
              </a:rPr>
              <a:t>(toutes des REL)</a:t>
            </a:r>
          </a:p>
          <a:p>
            <a:pPr marL="0" lvl="0" indent="0" algn="l" rtl="0">
              <a:lnSpc>
                <a:spcPct val="115000"/>
              </a:lnSpc>
              <a:spcBef>
                <a:spcPts val="600"/>
              </a:spcBef>
              <a:spcAft>
                <a:spcPts val="0"/>
              </a:spcAft>
              <a:buClr>
                <a:schemeClr val="dk1"/>
              </a:buClr>
              <a:buSzPts val="1400"/>
              <a:buFont typeface="Arial"/>
              <a:buNone/>
            </a:pPr>
            <a:endParaRPr lang="en" sz="1800" dirty="0">
              <a:latin typeface="Aptos" panose="020B0004020202020204" pitchFamily="34" charset="0"/>
            </a:endParaRPr>
          </a:p>
          <a:p>
            <a:pPr marL="0" lvl="0" indent="0" algn="l" rtl="0">
              <a:lnSpc>
                <a:spcPct val="115000"/>
              </a:lnSpc>
              <a:spcBef>
                <a:spcPts val="600"/>
              </a:spcBef>
              <a:spcAft>
                <a:spcPts val="0"/>
              </a:spcAft>
              <a:buClr>
                <a:schemeClr val="dk1"/>
              </a:buClr>
              <a:buSzPts val="1400"/>
              <a:buFont typeface="Arial"/>
              <a:buNone/>
            </a:pPr>
            <a:endParaRPr lang="en" sz="1800" dirty="0">
              <a:latin typeface="Aptos" panose="020B0004020202020204" pitchFamily="34" charset="0"/>
            </a:endParaRPr>
          </a:p>
          <a:p>
            <a:pPr marL="0" lvl="0" indent="0" algn="l" rtl="0">
              <a:lnSpc>
                <a:spcPct val="115000"/>
              </a:lnSpc>
              <a:spcBef>
                <a:spcPts val="600"/>
              </a:spcBef>
              <a:spcAft>
                <a:spcPts val="0"/>
              </a:spcAft>
              <a:buClr>
                <a:schemeClr val="dk1"/>
              </a:buClr>
              <a:buSzPts val="1400"/>
              <a:buFont typeface="Arial"/>
              <a:buNone/>
            </a:pPr>
            <a:endParaRPr lang="en" sz="1800" dirty="0">
              <a:latin typeface="Aptos" panose="020B0004020202020204" pitchFamily="34" charset="0"/>
            </a:endParaRPr>
          </a:p>
          <a:p>
            <a:pPr marL="0" lvl="0" indent="0" algn="l" rtl="0">
              <a:lnSpc>
                <a:spcPct val="115000"/>
              </a:lnSpc>
              <a:spcBef>
                <a:spcPts val="600"/>
              </a:spcBef>
              <a:spcAft>
                <a:spcPts val="0"/>
              </a:spcAft>
              <a:buClr>
                <a:schemeClr val="dk1"/>
              </a:buClr>
              <a:buSzPts val="1400"/>
              <a:buFont typeface="Arial"/>
              <a:buNone/>
            </a:pPr>
            <a:endParaRPr lang="en" sz="1800" dirty="0">
              <a:latin typeface="Aptos" panose="020B0004020202020204" pitchFamily="34" charset="0"/>
            </a:endParaRPr>
          </a:p>
          <a:p>
            <a:pPr marL="0" lvl="0" indent="0" algn="l" rtl="0">
              <a:lnSpc>
                <a:spcPct val="115000"/>
              </a:lnSpc>
              <a:spcBef>
                <a:spcPts val="600"/>
              </a:spcBef>
              <a:spcAft>
                <a:spcPts val="0"/>
              </a:spcAft>
              <a:buClr>
                <a:schemeClr val="dk1"/>
              </a:buClr>
              <a:buSzPts val="1400"/>
              <a:buFont typeface="Arial"/>
              <a:buNone/>
            </a:pPr>
            <a:endParaRPr lang="en" sz="1800" dirty="0">
              <a:latin typeface="Aptos" panose="020B0004020202020204" pitchFamily="34" charset="0"/>
            </a:endParaRPr>
          </a:p>
          <a:p>
            <a:pPr marL="0" lvl="0" indent="0" algn="l" rtl="0">
              <a:lnSpc>
                <a:spcPct val="115000"/>
              </a:lnSpc>
              <a:spcBef>
                <a:spcPts val="600"/>
              </a:spcBef>
              <a:spcAft>
                <a:spcPts val="0"/>
              </a:spcAft>
              <a:buClr>
                <a:schemeClr val="dk1"/>
              </a:buClr>
              <a:buSzPts val="1400"/>
              <a:buFont typeface="Arial"/>
              <a:buNone/>
            </a:pPr>
            <a:endParaRPr lang="en" sz="1800" dirty="0">
              <a:latin typeface="Aptos" panose="020B0004020202020204" pitchFamily="34" charset="0"/>
            </a:endParaRPr>
          </a:p>
          <a:p>
            <a:pPr marL="0" lvl="0" indent="0" algn="l" rtl="0">
              <a:lnSpc>
                <a:spcPct val="115000"/>
              </a:lnSpc>
              <a:spcBef>
                <a:spcPts val="600"/>
              </a:spcBef>
              <a:spcAft>
                <a:spcPts val="0"/>
              </a:spcAft>
              <a:buClr>
                <a:schemeClr val="dk1"/>
              </a:buClr>
              <a:buSzPts val="1400"/>
              <a:buFont typeface="Arial"/>
              <a:buNone/>
            </a:pPr>
            <a:endParaRPr sz="1800" dirty="0">
              <a:latin typeface="Aptos" panose="020B0004020202020204" pitchFamily="34" charset="0"/>
            </a:endParaRPr>
          </a:p>
        </p:txBody>
      </p:sp>
      <p:pic>
        <p:nvPicPr>
          <p:cNvPr id="3" name="Image 2">
            <a:extLst>
              <a:ext uri="{FF2B5EF4-FFF2-40B4-BE49-F238E27FC236}">
                <a16:creationId xmlns:a16="http://schemas.microsoft.com/office/drawing/2014/main" id="{0D3B470F-D923-B668-3A23-E3A0692434AC}"/>
              </a:ext>
            </a:extLst>
          </p:cNvPr>
          <p:cNvPicPr>
            <a:picLocks noChangeAspect="1"/>
          </p:cNvPicPr>
          <p:nvPr/>
        </p:nvPicPr>
        <p:blipFill>
          <a:blip r:embed="rId5"/>
          <a:stretch>
            <a:fillRect/>
          </a:stretch>
        </p:blipFill>
        <p:spPr>
          <a:xfrm>
            <a:off x="1993900" y="2181904"/>
            <a:ext cx="3571875" cy="2348865"/>
          </a:xfrm>
          <a:prstGeom prst="rect">
            <a:avLst/>
          </a:prstGeom>
          <a:ln w="127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Effect transition="in" filter="fade">
                                      <p:cBhvr>
                                        <p:cTn id="7" dur="1000"/>
                                        <p:tgtEl>
                                          <p:spTgt spid="276">
                                            <p:txEl>
                                              <p:pRg st="0" end="0"/>
                                            </p:txEl>
                                          </p:spTgt>
                                        </p:tgtEl>
                                      </p:cBhvr>
                                    </p:animEffect>
                                    <p:anim calcmode="lin" valueType="num">
                                      <p:cBhvr>
                                        <p:cTn id="8" dur="1000" fill="hold"/>
                                        <p:tgtEl>
                                          <p:spTgt spid="2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
                                            <p:txEl>
                                              <p:pRg st="2" end="2"/>
                                            </p:txEl>
                                          </p:spTgt>
                                        </p:tgtEl>
                                        <p:attrNameLst>
                                          <p:attrName>style.visibility</p:attrName>
                                        </p:attrNameLst>
                                      </p:cBhvr>
                                      <p:to>
                                        <p:strVal val="visible"/>
                                      </p:to>
                                    </p:set>
                                    <p:animEffect transition="in" filter="fade">
                                      <p:cBhvr>
                                        <p:cTn id="14" dur="1000"/>
                                        <p:tgtEl>
                                          <p:spTgt spid="276">
                                            <p:txEl>
                                              <p:pRg st="2" end="2"/>
                                            </p:txEl>
                                          </p:spTgt>
                                        </p:tgtEl>
                                      </p:cBhvr>
                                    </p:animEffect>
                                    <p:anim calcmode="lin" valueType="num">
                                      <p:cBhvr>
                                        <p:cTn id="15" dur="1000" fill="hold"/>
                                        <p:tgtEl>
                                          <p:spTgt spid="27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6">
                                            <p:txEl>
                                              <p:pRg st="3" end="3"/>
                                            </p:txEl>
                                          </p:spTgt>
                                        </p:tgtEl>
                                        <p:attrNameLst>
                                          <p:attrName>style.visibility</p:attrName>
                                        </p:attrNameLst>
                                      </p:cBhvr>
                                      <p:to>
                                        <p:strVal val="visible"/>
                                      </p:to>
                                    </p:set>
                                    <p:animEffect transition="in" filter="fade">
                                      <p:cBhvr>
                                        <p:cTn id="21" dur="1000"/>
                                        <p:tgtEl>
                                          <p:spTgt spid="276">
                                            <p:txEl>
                                              <p:pRg st="3" end="3"/>
                                            </p:txEl>
                                          </p:spTgt>
                                        </p:tgtEl>
                                      </p:cBhvr>
                                    </p:animEffect>
                                    <p:anim calcmode="lin" valueType="num">
                                      <p:cBhvr>
                                        <p:cTn id="22" dur="1000" fill="hold"/>
                                        <p:tgtEl>
                                          <p:spTgt spid="27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7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7">
                                            <p:txEl>
                                              <p:pRg st="0" end="0"/>
                                            </p:txEl>
                                          </p:spTgt>
                                        </p:tgtEl>
                                        <p:attrNameLst>
                                          <p:attrName>style.visibility</p:attrName>
                                        </p:attrNameLst>
                                      </p:cBhvr>
                                      <p:to>
                                        <p:strVal val="visible"/>
                                      </p:to>
                                    </p:set>
                                    <p:animEffect transition="in" filter="fade">
                                      <p:cBhvr>
                                        <p:cTn id="28" dur="1000"/>
                                        <p:tgtEl>
                                          <p:spTgt spid="277">
                                            <p:txEl>
                                              <p:pRg st="0" end="0"/>
                                            </p:txEl>
                                          </p:spTgt>
                                        </p:tgtEl>
                                      </p:cBhvr>
                                    </p:animEffect>
                                    <p:anim calcmode="lin" valueType="num">
                                      <p:cBhvr>
                                        <p:cTn id="29" dur="1000" fill="hold"/>
                                        <p:tgtEl>
                                          <p:spTgt spid="27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7">
                                            <p:txEl>
                                              <p:pRg st="1" end="1"/>
                                            </p:txEl>
                                          </p:spTgt>
                                        </p:tgtEl>
                                        <p:attrNameLst>
                                          <p:attrName>style.visibility</p:attrName>
                                        </p:attrNameLst>
                                      </p:cBhvr>
                                      <p:to>
                                        <p:strVal val="visible"/>
                                      </p:to>
                                    </p:set>
                                    <p:animEffect transition="in" filter="fade">
                                      <p:cBhvr>
                                        <p:cTn id="35" dur="1000"/>
                                        <p:tgtEl>
                                          <p:spTgt spid="277">
                                            <p:txEl>
                                              <p:pRg st="1" end="1"/>
                                            </p:txEl>
                                          </p:spTgt>
                                        </p:tgtEl>
                                      </p:cBhvr>
                                    </p:animEffect>
                                    <p:anim calcmode="lin" valueType="num">
                                      <p:cBhvr>
                                        <p:cTn id="36" dur="1000" fill="hold"/>
                                        <p:tgtEl>
                                          <p:spTgt spid="27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build="p"/>
      <p:bldP spid="27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txBox="1">
            <a:spLocks noGrp="1"/>
          </p:cNvSpPr>
          <p:nvPr>
            <p:ph type="title"/>
          </p:nvPr>
        </p:nvSpPr>
        <p:spPr>
          <a:xfrm>
            <a:off x="476249" y="197644"/>
            <a:ext cx="8252675" cy="9942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chemeClr val="dk1"/>
              </a:buClr>
              <a:buSzPts val="3600"/>
              <a:buFont typeface="Arial"/>
              <a:buNone/>
            </a:pPr>
            <a:r>
              <a:rPr lang="en" dirty="0">
                <a:latin typeface="Aptos Display" panose="020B0004020202020204" pitchFamily="34" charset="0"/>
              </a:rPr>
              <a:t>Activité sur les aspirations à l’éducation ouverte</a:t>
            </a:r>
            <a:endParaRPr dirty="0">
              <a:latin typeface="Aptos Display" panose="020B0004020202020204" pitchFamily="34" charset="0"/>
            </a:endParaRPr>
          </a:p>
        </p:txBody>
      </p:sp>
      <p:sp>
        <p:nvSpPr>
          <p:cNvPr id="303" name="Google Shape;303;p33"/>
          <p:cNvSpPr txBox="1">
            <a:spLocks noGrp="1"/>
          </p:cNvSpPr>
          <p:nvPr>
            <p:ph type="body" idx="1"/>
          </p:nvPr>
        </p:nvSpPr>
        <p:spPr>
          <a:xfrm>
            <a:off x="415075" y="1008225"/>
            <a:ext cx="7823100" cy="3548100"/>
          </a:xfrm>
          <a:prstGeom prst="rect">
            <a:avLst/>
          </a:prstGeom>
          <a:noFill/>
          <a:ln>
            <a:noFill/>
          </a:ln>
        </p:spPr>
        <p:txBody>
          <a:bodyPr spcFirstLastPara="1" wrap="square" lIns="68575" tIns="34275" rIns="68575" bIns="34275" anchor="t" anchorCtr="0">
            <a:normAutofit fontScale="89038"/>
          </a:bodyPr>
          <a:lstStyle/>
          <a:p>
            <a:pPr marL="457200" lvl="0" indent="-317500" algn="l" rtl="0">
              <a:lnSpc>
                <a:spcPct val="100000"/>
              </a:lnSpc>
              <a:spcBef>
                <a:spcPts val="0"/>
              </a:spcBef>
              <a:spcAft>
                <a:spcPts val="0"/>
              </a:spcAft>
              <a:buSzPct val="60425"/>
              <a:buChar char="●"/>
            </a:pPr>
            <a:r>
              <a:rPr lang="en" b="1" dirty="0">
                <a:latin typeface="Aptos" panose="020B0004020202020204" pitchFamily="34" charset="0"/>
              </a:rPr>
              <a:t>Réflexion individuelle (2-3 minutes)</a:t>
            </a:r>
            <a:endParaRPr b="1" dirty="0">
              <a:latin typeface="Aptos" panose="020B0004020202020204" pitchFamily="34" charset="0"/>
            </a:endParaRPr>
          </a:p>
          <a:p>
            <a:pPr marL="914400" lvl="1" indent="-317500" algn="l" rtl="0">
              <a:lnSpc>
                <a:spcPct val="100000"/>
              </a:lnSpc>
              <a:spcBef>
                <a:spcPts val="1000"/>
              </a:spcBef>
              <a:spcAft>
                <a:spcPts val="0"/>
              </a:spcAft>
              <a:buSzPct val="72510"/>
              <a:buChar char="○"/>
            </a:pPr>
            <a:r>
              <a:rPr lang="en" sz="2000" dirty="0">
                <a:latin typeface="Aptos" panose="020B0004020202020204" pitchFamily="34" charset="0"/>
              </a:rPr>
              <a:t>Quelles sont vos aspirations futures en matière d’éducation ouverte pour votre campus?</a:t>
            </a:r>
            <a:endParaRPr sz="2000" dirty="0">
              <a:latin typeface="Aptos" panose="020B0004020202020204" pitchFamily="34" charset="0"/>
            </a:endParaRPr>
          </a:p>
          <a:p>
            <a:pPr marL="457200" lvl="0" indent="-317500" algn="l" rtl="0">
              <a:lnSpc>
                <a:spcPct val="100000"/>
              </a:lnSpc>
              <a:spcBef>
                <a:spcPts val="1000"/>
              </a:spcBef>
              <a:spcAft>
                <a:spcPts val="0"/>
              </a:spcAft>
              <a:buSzPct val="60425"/>
              <a:buChar char="●"/>
            </a:pPr>
            <a:r>
              <a:rPr lang="en" b="1" dirty="0">
                <a:latin typeface="Aptos" panose="020B0004020202020204" pitchFamily="34" charset="0"/>
              </a:rPr>
              <a:t>Discussion de groupe</a:t>
            </a:r>
            <a:endParaRPr b="1" dirty="0">
              <a:latin typeface="Aptos" panose="020B0004020202020204" pitchFamily="34" charset="0"/>
            </a:endParaRPr>
          </a:p>
          <a:p>
            <a:pPr marL="914400" lvl="1" indent="-317500" algn="l" rtl="0">
              <a:lnSpc>
                <a:spcPct val="100000"/>
              </a:lnSpc>
              <a:spcBef>
                <a:spcPts val="1000"/>
              </a:spcBef>
              <a:spcAft>
                <a:spcPts val="0"/>
              </a:spcAft>
              <a:buSzPct val="72510"/>
              <a:buChar char="○"/>
            </a:pPr>
            <a:r>
              <a:rPr lang="en" sz="2000" dirty="0">
                <a:latin typeface="Aptos" panose="020B0004020202020204" pitchFamily="34" charset="0"/>
              </a:rPr>
              <a:t>Discutez avec vos collègues de ce dont vous pourriez avoir besoin (compétences, connaissances, etc.) pour réaliser ces aspirations.</a:t>
            </a:r>
            <a:endParaRPr sz="2000" dirty="0">
              <a:latin typeface="Aptos" panose="020B0004020202020204" pitchFamily="34" charset="0"/>
            </a:endParaRPr>
          </a:p>
          <a:p>
            <a:pPr marL="457200" lvl="0" indent="-317500" algn="l" rtl="0">
              <a:lnSpc>
                <a:spcPct val="100000"/>
              </a:lnSpc>
              <a:spcBef>
                <a:spcPts val="1000"/>
              </a:spcBef>
              <a:spcAft>
                <a:spcPts val="0"/>
              </a:spcAft>
              <a:buSzPct val="60425"/>
              <a:buChar char="●"/>
            </a:pPr>
            <a:r>
              <a:rPr lang="fr-CA" b="1">
                <a:latin typeface="Aptos" panose="020B0004020202020204" pitchFamily="34" charset="0"/>
              </a:rPr>
              <a:t>Passons </a:t>
            </a:r>
            <a:r>
              <a:rPr lang="fr-CA" b="1" dirty="0">
                <a:latin typeface="Aptos" panose="020B0004020202020204" pitchFamily="34" charset="0"/>
              </a:rPr>
              <a:t>en action !</a:t>
            </a:r>
            <a:endParaRPr b="1" dirty="0">
              <a:latin typeface="Aptos" panose="020B0004020202020204" pitchFamily="34" charset="0"/>
            </a:endParaRPr>
          </a:p>
          <a:p>
            <a:pPr marL="914400" lvl="1" indent="-317500" algn="l" rtl="0">
              <a:lnSpc>
                <a:spcPct val="100000"/>
              </a:lnSpc>
              <a:spcBef>
                <a:spcPts val="1000"/>
              </a:spcBef>
              <a:spcAft>
                <a:spcPts val="1000"/>
              </a:spcAft>
              <a:buSzPct val="72510"/>
              <a:buChar char="○"/>
            </a:pPr>
            <a:r>
              <a:rPr lang="en" sz="2000" dirty="0">
                <a:latin typeface="Aptos" panose="020B0004020202020204" pitchFamily="34" charset="0"/>
              </a:rPr>
              <a:t>Élaborer deux ou trois stratégies que vous pouvez adopter dans vote enseignement / département / Faculté</a:t>
            </a:r>
            <a:endParaRPr dirty="0">
              <a:latin typeface="Aptos" panose="020B00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animEffect transition="in" filter="fade">
                                      <p:cBhvr>
                                        <p:cTn id="7" dur="1000"/>
                                        <p:tgtEl>
                                          <p:spTgt spid="303">
                                            <p:txEl>
                                              <p:pRg st="0" end="0"/>
                                            </p:txEl>
                                          </p:spTgt>
                                        </p:tgtEl>
                                      </p:cBhvr>
                                    </p:animEffect>
                                    <p:anim calcmode="lin" valueType="num">
                                      <p:cBhvr>
                                        <p:cTn id="8" dur="1000" fill="hold"/>
                                        <p:tgtEl>
                                          <p:spTgt spid="3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3">
                                            <p:txEl>
                                              <p:pRg st="1" end="1"/>
                                            </p:txEl>
                                          </p:spTgt>
                                        </p:tgtEl>
                                        <p:attrNameLst>
                                          <p:attrName>style.visibility</p:attrName>
                                        </p:attrNameLst>
                                      </p:cBhvr>
                                      <p:to>
                                        <p:strVal val="visible"/>
                                      </p:to>
                                    </p:set>
                                    <p:animEffect transition="in" filter="fade">
                                      <p:cBhvr>
                                        <p:cTn id="14" dur="1000"/>
                                        <p:tgtEl>
                                          <p:spTgt spid="303">
                                            <p:txEl>
                                              <p:pRg st="1" end="1"/>
                                            </p:txEl>
                                          </p:spTgt>
                                        </p:tgtEl>
                                      </p:cBhvr>
                                    </p:animEffect>
                                    <p:anim calcmode="lin" valueType="num">
                                      <p:cBhvr>
                                        <p:cTn id="15" dur="1000" fill="hold"/>
                                        <p:tgtEl>
                                          <p:spTgt spid="3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3">
                                            <p:txEl>
                                              <p:pRg st="2" end="2"/>
                                            </p:txEl>
                                          </p:spTgt>
                                        </p:tgtEl>
                                        <p:attrNameLst>
                                          <p:attrName>style.visibility</p:attrName>
                                        </p:attrNameLst>
                                      </p:cBhvr>
                                      <p:to>
                                        <p:strVal val="visible"/>
                                      </p:to>
                                    </p:set>
                                    <p:animEffect transition="in" filter="fade">
                                      <p:cBhvr>
                                        <p:cTn id="21" dur="1000"/>
                                        <p:tgtEl>
                                          <p:spTgt spid="303">
                                            <p:txEl>
                                              <p:pRg st="2" end="2"/>
                                            </p:txEl>
                                          </p:spTgt>
                                        </p:tgtEl>
                                      </p:cBhvr>
                                    </p:animEffect>
                                    <p:anim calcmode="lin" valueType="num">
                                      <p:cBhvr>
                                        <p:cTn id="22" dur="1000" fill="hold"/>
                                        <p:tgtEl>
                                          <p:spTgt spid="3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3">
                                            <p:txEl>
                                              <p:pRg st="3" end="3"/>
                                            </p:txEl>
                                          </p:spTgt>
                                        </p:tgtEl>
                                        <p:attrNameLst>
                                          <p:attrName>style.visibility</p:attrName>
                                        </p:attrNameLst>
                                      </p:cBhvr>
                                      <p:to>
                                        <p:strVal val="visible"/>
                                      </p:to>
                                    </p:set>
                                    <p:animEffect transition="in" filter="fade">
                                      <p:cBhvr>
                                        <p:cTn id="28" dur="1000"/>
                                        <p:tgtEl>
                                          <p:spTgt spid="303">
                                            <p:txEl>
                                              <p:pRg st="3" end="3"/>
                                            </p:txEl>
                                          </p:spTgt>
                                        </p:tgtEl>
                                      </p:cBhvr>
                                    </p:animEffect>
                                    <p:anim calcmode="lin" valueType="num">
                                      <p:cBhvr>
                                        <p:cTn id="29" dur="1000" fill="hold"/>
                                        <p:tgtEl>
                                          <p:spTgt spid="3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3">
                                            <p:txEl>
                                              <p:pRg st="4" end="4"/>
                                            </p:txEl>
                                          </p:spTgt>
                                        </p:tgtEl>
                                        <p:attrNameLst>
                                          <p:attrName>style.visibility</p:attrName>
                                        </p:attrNameLst>
                                      </p:cBhvr>
                                      <p:to>
                                        <p:strVal val="visible"/>
                                      </p:to>
                                    </p:set>
                                    <p:animEffect transition="in" filter="fade">
                                      <p:cBhvr>
                                        <p:cTn id="35" dur="1000"/>
                                        <p:tgtEl>
                                          <p:spTgt spid="303">
                                            <p:txEl>
                                              <p:pRg st="4" end="4"/>
                                            </p:txEl>
                                          </p:spTgt>
                                        </p:tgtEl>
                                      </p:cBhvr>
                                    </p:animEffect>
                                    <p:anim calcmode="lin" valueType="num">
                                      <p:cBhvr>
                                        <p:cTn id="36" dur="1000" fill="hold"/>
                                        <p:tgtEl>
                                          <p:spTgt spid="3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3">
                                            <p:txEl>
                                              <p:pRg st="5" end="5"/>
                                            </p:txEl>
                                          </p:spTgt>
                                        </p:tgtEl>
                                        <p:attrNameLst>
                                          <p:attrName>style.visibility</p:attrName>
                                        </p:attrNameLst>
                                      </p:cBhvr>
                                      <p:to>
                                        <p:strVal val="visible"/>
                                      </p:to>
                                    </p:set>
                                    <p:animEffect transition="in" filter="fade">
                                      <p:cBhvr>
                                        <p:cTn id="42" dur="1000"/>
                                        <p:tgtEl>
                                          <p:spTgt spid="303">
                                            <p:txEl>
                                              <p:pRg st="5" end="5"/>
                                            </p:txEl>
                                          </p:spTgt>
                                        </p:tgtEl>
                                      </p:cBhvr>
                                    </p:animEffect>
                                    <p:anim calcmode="lin" valueType="num">
                                      <p:cBhvr>
                                        <p:cTn id="43" dur="1000" fill="hold"/>
                                        <p:tgtEl>
                                          <p:spTgt spid="30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0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BC610109-2543-4BE7-40A0-CC836BADA944}"/>
            </a:ext>
          </a:extLst>
        </p:cNvPr>
        <p:cNvGrpSpPr/>
        <p:nvPr/>
      </p:nvGrpSpPr>
      <p:grpSpPr>
        <a:xfrm>
          <a:off x="0" y="0"/>
          <a:ext cx="0" cy="0"/>
          <a:chOff x="0" y="0"/>
          <a:chExt cx="0" cy="0"/>
        </a:xfrm>
      </p:grpSpPr>
      <p:sp>
        <p:nvSpPr>
          <p:cNvPr id="303" name="Google Shape;303;p33">
            <a:extLst>
              <a:ext uri="{FF2B5EF4-FFF2-40B4-BE49-F238E27FC236}">
                <a16:creationId xmlns:a16="http://schemas.microsoft.com/office/drawing/2014/main" id="{4EE37131-A76E-DA52-7AFE-BC4684EAC8A1}"/>
              </a:ext>
            </a:extLst>
          </p:cNvPr>
          <p:cNvSpPr txBox="1">
            <a:spLocks noGrp="1"/>
          </p:cNvSpPr>
          <p:nvPr>
            <p:ph type="body" idx="1"/>
          </p:nvPr>
        </p:nvSpPr>
        <p:spPr>
          <a:xfrm>
            <a:off x="415075" y="246580"/>
            <a:ext cx="7823100" cy="4309745"/>
          </a:xfrm>
          <a:prstGeom prst="rect">
            <a:avLst/>
          </a:prstGeom>
          <a:noFill/>
          <a:ln>
            <a:noFill/>
          </a:ln>
        </p:spPr>
        <p:txBody>
          <a:bodyPr spcFirstLastPara="1" wrap="square" lIns="68575" tIns="34275" rIns="68575" bIns="34275" anchor="t" anchorCtr="0">
            <a:normAutofit fontScale="96538"/>
          </a:bodyPr>
          <a:lstStyle/>
          <a:p>
            <a:pPr marL="139700" lvl="0" indent="0" algn="ctr">
              <a:lnSpc>
                <a:spcPct val="100000"/>
              </a:lnSpc>
              <a:spcBef>
                <a:spcPts val="0"/>
              </a:spcBef>
              <a:buSzPct val="60425"/>
              <a:buNone/>
            </a:pPr>
            <a:r>
              <a:rPr lang="en" sz="3300" b="1" dirty="0">
                <a:solidFill>
                  <a:schemeClr val="accent1">
                    <a:lumMod val="75000"/>
                  </a:schemeClr>
                </a:solidFill>
                <a:latin typeface="Aptos" panose="020B0004020202020204" pitchFamily="34" charset="0"/>
              </a:rPr>
              <a:t>Questions ou commentaires ? </a:t>
            </a:r>
          </a:p>
          <a:p>
            <a:pPr marL="139700" lvl="0" indent="0" algn="ctr">
              <a:lnSpc>
                <a:spcPct val="100000"/>
              </a:lnSpc>
              <a:spcBef>
                <a:spcPts val="0"/>
              </a:spcBef>
              <a:buSzPct val="60425"/>
              <a:buNone/>
            </a:pPr>
            <a:r>
              <a:rPr lang="en" sz="3300" b="1" dirty="0">
                <a:solidFill>
                  <a:schemeClr val="accent1">
                    <a:lumMod val="75000"/>
                  </a:schemeClr>
                </a:solidFill>
                <a:latin typeface="Aptos" panose="020B0004020202020204" pitchFamily="34" charset="0"/>
              </a:rPr>
              <a:t>Merci ! </a:t>
            </a:r>
          </a:p>
          <a:p>
            <a:pPr marL="139700" lvl="0" indent="0">
              <a:lnSpc>
                <a:spcPct val="100000"/>
              </a:lnSpc>
              <a:spcBef>
                <a:spcPts val="0"/>
              </a:spcBef>
              <a:buSzPct val="60425"/>
              <a:buNone/>
            </a:pPr>
            <a:endParaRPr lang="en" dirty="0">
              <a:solidFill>
                <a:schemeClr val="accent2">
                  <a:lumMod val="75000"/>
                </a:schemeClr>
              </a:solidFill>
              <a:latin typeface="Aptos" panose="020B0004020202020204" pitchFamily="34" charset="0"/>
            </a:endParaRPr>
          </a:p>
          <a:p>
            <a:pPr marL="139700" lvl="0" indent="0">
              <a:lnSpc>
                <a:spcPct val="100000"/>
              </a:lnSpc>
              <a:spcBef>
                <a:spcPts val="0"/>
              </a:spcBef>
              <a:buSzPct val="60425"/>
              <a:buNone/>
            </a:pPr>
            <a:endParaRPr lang="en" dirty="0">
              <a:solidFill>
                <a:schemeClr val="accent2">
                  <a:lumMod val="75000"/>
                </a:schemeClr>
              </a:solidFill>
              <a:latin typeface="Aptos" panose="020B0004020202020204" pitchFamily="34" charset="0"/>
            </a:endParaRPr>
          </a:p>
          <a:p>
            <a:pPr marL="139700" lvl="0" indent="0">
              <a:lnSpc>
                <a:spcPct val="100000"/>
              </a:lnSpc>
              <a:spcBef>
                <a:spcPts val="0"/>
              </a:spcBef>
              <a:buSzPct val="60425"/>
              <a:buNone/>
            </a:pPr>
            <a:r>
              <a:rPr lang="en" sz="2500" b="1" dirty="0">
                <a:solidFill>
                  <a:schemeClr val="accent2">
                    <a:lumMod val="75000"/>
                  </a:schemeClr>
                </a:solidFill>
                <a:latin typeface="Aptos" panose="020B0004020202020204" pitchFamily="34" charset="0"/>
              </a:rPr>
              <a:t>Rappels</a:t>
            </a:r>
          </a:p>
          <a:p>
            <a:pPr lvl="0">
              <a:lnSpc>
                <a:spcPct val="100000"/>
              </a:lnSpc>
              <a:spcBef>
                <a:spcPts val="0"/>
              </a:spcBef>
              <a:buSzPct val="60425"/>
              <a:buChar char="●"/>
            </a:pPr>
            <a:r>
              <a:rPr lang="en" dirty="0">
                <a:solidFill>
                  <a:schemeClr val="tx1"/>
                </a:solidFill>
                <a:latin typeface="Aptos" panose="020B0004020202020204" pitchFamily="34" charset="0"/>
              </a:rPr>
              <a:t>Prochaine session </a:t>
            </a:r>
            <a:r>
              <a:rPr lang="en" dirty="0">
                <a:solidFill>
                  <a:schemeClr val="tx1"/>
                </a:solidFill>
                <a:latin typeface="Aptos" panose="020B0004020202020204" pitchFamily="34" charset="0"/>
                <a:ea typeface="Calibri" panose="020F0502020204030204" pitchFamily="34" charset="0"/>
                <a:cs typeface="Calibri" panose="020F0502020204030204" pitchFamily="34" charset="0"/>
              </a:rPr>
              <a:t>“</a:t>
            </a:r>
            <a:r>
              <a:rPr lang="en" i="1" dirty="0">
                <a:solidFill>
                  <a:schemeClr val="tx1"/>
                </a:solidFill>
                <a:latin typeface="Aptos" panose="020B0004020202020204" pitchFamily="34" charset="0"/>
                <a:ea typeface="Calibri" panose="020F0502020204030204" pitchFamily="34" charset="0"/>
                <a:cs typeface="Calibri" panose="020F0502020204030204" pitchFamily="34" charset="0"/>
              </a:rPr>
              <a:t>REL à l’Université de Moncton : projets et conseils pratiques</a:t>
            </a:r>
            <a:r>
              <a:rPr lang="en" dirty="0">
                <a:solidFill>
                  <a:schemeClr val="tx1"/>
                </a:solidFill>
                <a:latin typeface="Aptos" panose="020B0004020202020204" pitchFamily="34" charset="0"/>
                <a:ea typeface="Calibri" panose="020F0502020204030204" pitchFamily="34" charset="0"/>
                <a:cs typeface="Calibri" panose="020F0502020204030204" pitchFamily="34" charset="0"/>
              </a:rPr>
              <a:t>” le lundi 17 mars à 14 h</a:t>
            </a:r>
          </a:p>
          <a:p>
            <a:pPr marL="139700" lvl="0" indent="0">
              <a:lnSpc>
                <a:spcPct val="100000"/>
              </a:lnSpc>
              <a:spcBef>
                <a:spcPts val="0"/>
              </a:spcBef>
              <a:buSzPct val="60425"/>
              <a:buNone/>
            </a:pPr>
            <a:endParaRPr lang="en" dirty="0">
              <a:solidFill>
                <a:schemeClr val="tx1"/>
              </a:solidFill>
              <a:latin typeface="Aptos" panose="020B0004020202020204" pitchFamily="34" charset="0"/>
              <a:ea typeface="Calibri" panose="020F0502020204030204" pitchFamily="34" charset="0"/>
              <a:cs typeface="Calibri" panose="020F0502020204030204" pitchFamily="34" charset="0"/>
            </a:endParaRPr>
          </a:p>
          <a:p>
            <a:pPr lvl="0">
              <a:lnSpc>
                <a:spcPct val="100000"/>
              </a:lnSpc>
              <a:spcBef>
                <a:spcPts val="0"/>
              </a:spcBef>
              <a:buSzPct val="60425"/>
              <a:buChar char="●"/>
            </a:pPr>
            <a:r>
              <a:rPr lang="en" dirty="0">
                <a:solidFill>
                  <a:schemeClr val="tx1"/>
                </a:solidFill>
                <a:latin typeface="Aptos" panose="020B0004020202020204" pitchFamily="34" charset="0"/>
                <a:ea typeface="Calibri" panose="020F0502020204030204" pitchFamily="34" charset="0"/>
                <a:cs typeface="Calibri" panose="020F0502020204030204" pitchFamily="34" charset="0"/>
                <a:hlinkClick r:id="rId3"/>
              </a:rPr>
              <a:t>Programmation francophone du mois de l’Éducation ouverte</a:t>
            </a:r>
            <a:endParaRPr dirty="0">
              <a:solidFill>
                <a:schemeClr val="tx1"/>
              </a:solidFill>
              <a:latin typeface="Aptos" panose="020B0004020202020204" pitchFamily="34" charset="0"/>
            </a:endParaRPr>
          </a:p>
        </p:txBody>
      </p:sp>
    </p:spTree>
    <p:extLst>
      <p:ext uri="{BB962C8B-B14F-4D97-AF65-F5344CB8AC3E}">
        <p14:creationId xmlns:p14="http://schemas.microsoft.com/office/powerpoint/2010/main" val="37990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animEffect transition="in" filter="fade">
                                      <p:cBhvr>
                                        <p:cTn id="7" dur="1000"/>
                                        <p:tgtEl>
                                          <p:spTgt spid="303">
                                            <p:txEl>
                                              <p:pRg st="0" end="0"/>
                                            </p:txEl>
                                          </p:spTgt>
                                        </p:tgtEl>
                                      </p:cBhvr>
                                    </p:animEffect>
                                    <p:anim calcmode="lin" valueType="num">
                                      <p:cBhvr>
                                        <p:cTn id="8" dur="1000" fill="hold"/>
                                        <p:tgtEl>
                                          <p:spTgt spid="3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3">
                                            <p:txEl>
                                              <p:pRg st="1" end="1"/>
                                            </p:txEl>
                                          </p:spTgt>
                                        </p:tgtEl>
                                        <p:attrNameLst>
                                          <p:attrName>style.visibility</p:attrName>
                                        </p:attrNameLst>
                                      </p:cBhvr>
                                      <p:to>
                                        <p:strVal val="visible"/>
                                      </p:to>
                                    </p:set>
                                    <p:animEffect transition="in" filter="fade">
                                      <p:cBhvr>
                                        <p:cTn id="14" dur="1000"/>
                                        <p:tgtEl>
                                          <p:spTgt spid="303">
                                            <p:txEl>
                                              <p:pRg st="1" end="1"/>
                                            </p:txEl>
                                          </p:spTgt>
                                        </p:tgtEl>
                                      </p:cBhvr>
                                    </p:animEffect>
                                    <p:anim calcmode="lin" valueType="num">
                                      <p:cBhvr>
                                        <p:cTn id="15" dur="1000" fill="hold"/>
                                        <p:tgtEl>
                                          <p:spTgt spid="3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3">
                                            <p:txEl>
                                              <p:pRg st="4" end="4"/>
                                            </p:txEl>
                                          </p:spTgt>
                                        </p:tgtEl>
                                        <p:attrNameLst>
                                          <p:attrName>style.visibility</p:attrName>
                                        </p:attrNameLst>
                                      </p:cBhvr>
                                      <p:to>
                                        <p:strVal val="visible"/>
                                      </p:to>
                                    </p:set>
                                    <p:animEffect transition="in" filter="fade">
                                      <p:cBhvr>
                                        <p:cTn id="21" dur="1000"/>
                                        <p:tgtEl>
                                          <p:spTgt spid="303">
                                            <p:txEl>
                                              <p:pRg st="4" end="4"/>
                                            </p:txEl>
                                          </p:spTgt>
                                        </p:tgtEl>
                                      </p:cBhvr>
                                    </p:animEffect>
                                    <p:anim calcmode="lin" valueType="num">
                                      <p:cBhvr>
                                        <p:cTn id="22" dur="1000" fill="hold"/>
                                        <p:tgtEl>
                                          <p:spTgt spid="30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3">
                                            <p:txEl>
                                              <p:pRg st="5" end="5"/>
                                            </p:txEl>
                                          </p:spTgt>
                                        </p:tgtEl>
                                        <p:attrNameLst>
                                          <p:attrName>style.visibility</p:attrName>
                                        </p:attrNameLst>
                                      </p:cBhvr>
                                      <p:to>
                                        <p:strVal val="visible"/>
                                      </p:to>
                                    </p:set>
                                    <p:animEffect transition="in" filter="fade">
                                      <p:cBhvr>
                                        <p:cTn id="28" dur="1000"/>
                                        <p:tgtEl>
                                          <p:spTgt spid="303">
                                            <p:txEl>
                                              <p:pRg st="5" end="5"/>
                                            </p:txEl>
                                          </p:spTgt>
                                        </p:tgtEl>
                                      </p:cBhvr>
                                    </p:animEffect>
                                    <p:anim calcmode="lin" valueType="num">
                                      <p:cBhvr>
                                        <p:cTn id="29" dur="1000" fill="hold"/>
                                        <p:tgtEl>
                                          <p:spTgt spid="30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3">
                                            <p:txEl>
                                              <p:pRg st="7" end="7"/>
                                            </p:txEl>
                                          </p:spTgt>
                                        </p:tgtEl>
                                        <p:attrNameLst>
                                          <p:attrName>style.visibility</p:attrName>
                                        </p:attrNameLst>
                                      </p:cBhvr>
                                      <p:to>
                                        <p:strVal val="visible"/>
                                      </p:to>
                                    </p:set>
                                    <p:animEffect transition="in" filter="fade">
                                      <p:cBhvr>
                                        <p:cTn id="35" dur="1000"/>
                                        <p:tgtEl>
                                          <p:spTgt spid="303">
                                            <p:txEl>
                                              <p:pRg st="7" end="7"/>
                                            </p:txEl>
                                          </p:spTgt>
                                        </p:tgtEl>
                                      </p:cBhvr>
                                    </p:animEffect>
                                    <p:anim calcmode="lin" valueType="num">
                                      <p:cBhvr>
                                        <p:cTn id="36" dur="1000" fill="hold"/>
                                        <p:tgtEl>
                                          <p:spTgt spid="30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0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628650" y="2146697"/>
            <a:ext cx="7886700" cy="850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chemeClr val="dk1"/>
              </a:buClr>
              <a:buSzPct val="81818"/>
              <a:buFont typeface="Arial"/>
              <a:buNone/>
            </a:pPr>
            <a:r>
              <a:rPr lang="en" sz="4400" b="1" dirty="0">
                <a:latin typeface="Aptos Display" panose="020B0004020202020204" pitchFamily="34" charset="0"/>
              </a:rPr>
              <a:t>Aperçu historique du </a:t>
            </a:r>
            <a:endParaRPr sz="4400" b="1" dirty="0">
              <a:latin typeface="Aptos Display" panose="020B0004020202020204" pitchFamily="34" charset="0"/>
            </a:endParaRPr>
          </a:p>
          <a:p>
            <a:pPr marL="0" lvl="0" indent="0" algn="ctr" rtl="0">
              <a:lnSpc>
                <a:spcPct val="100000"/>
              </a:lnSpc>
              <a:spcBef>
                <a:spcPts val="0"/>
              </a:spcBef>
              <a:spcAft>
                <a:spcPts val="0"/>
              </a:spcAft>
              <a:buClr>
                <a:schemeClr val="dk1"/>
              </a:buClr>
              <a:buSzPct val="81818"/>
              <a:buFont typeface="Arial"/>
              <a:buNone/>
            </a:pPr>
            <a:r>
              <a:rPr lang="en" sz="4400" b="1" dirty="0">
                <a:latin typeface="Aptos Display" panose="020B0004020202020204" pitchFamily="34" charset="0"/>
              </a:rPr>
              <a:t>paysage de l’éducation ouverte, au sens large</a:t>
            </a:r>
            <a:endParaRPr sz="4400" dirty="0">
              <a:latin typeface="Aptos Display" panose="020B00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p:nvPr/>
        </p:nvSpPr>
        <p:spPr>
          <a:xfrm>
            <a:off x="2372025" y="-29025"/>
            <a:ext cx="6639900" cy="5649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000"/>
              <a:buFont typeface="Arial"/>
              <a:buNone/>
            </a:pPr>
            <a:r>
              <a:rPr lang="fr-CA" sz="3000" b="1" i="0" u="none" strike="noStrike" cap="none" dirty="0">
                <a:solidFill>
                  <a:srgbClr val="0A3B87"/>
                </a:solidFill>
                <a:latin typeface="Aptos Display" panose="020B0004020202020204" pitchFamily="34" charset="0"/>
                <a:ea typeface="Calibri"/>
                <a:cs typeface="Calibri"/>
                <a:sym typeface="Calibri"/>
              </a:rPr>
              <a:t>Moments importants de l’histoire</a:t>
            </a:r>
            <a:endParaRPr dirty="0">
              <a:latin typeface="Aptos Display" panose="020B0004020202020204" pitchFamily="34" charset="0"/>
            </a:endParaRPr>
          </a:p>
          <a:p>
            <a:pPr marL="0" marR="0" lvl="0" indent="0" algn="r" rtl="0">
              <a:lnSpc>
                <a:spcPct val="100000"/>
              </a:lnSpc>
              <a:spcBef>
                <a:spcPts val="0"/>
              </a:spcBef>
              <a:spcAft>
                <a:spcPts val="0"/>
              </a:spcAft>
              <a:buClr>
                <a:srgbClr val="000000"/>
              </a:buClr>
              <a:buSzPts val="2800"/>
              <a:buFont typeface="Arial"/>
              <a:buNone/>
            </a:pPr>
            <a:endParaRPr sz="2800" b="1" i="0" u="none" strike="noStrike" cap="none" dirty="0">
              <a:solidFill>
                <a:srgbClr val="0A3B87"/>
              </a:solidFill>
              <a:latin typeface="Aptos Display" panose="020B0004020202020204" pitchFamily="34" charset="0"/>
              <a:ea typeface="Calibri"/>
              <a:cs typeface="Calibri"/>
              <a:sym typeface="Calibri"/>
            </a:endParaRPr>
          </a:p>
        </p:txBody>
      </p:sp>
      <p:sp>
        <p:nvSpPr>
          <p:cNvPr id="95" name="Google Shape;95;p18"/>
          <p:cNvSpPr/>
          <p:nvPr/>
        </p:nvSpPr>
        <p:spPr>
          <a:xfrm>
            <a:off x="848025" y="953674"/>
            <a:ext cx="8072098" cy="1713326"/>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6" name="Google Shape;96;p18"/>
          <p:cNvCxnSpPr/>
          <p:nvPr/>
        </p:nvCxnSpPr>
        <p:spPr>
          <a:xfrm>
            <a:off x="1875200" y="462400"/>
            <a:ext cx="4800" cy="4681200"/>
          </a:xfrm>
          <a:prstGeom prst="straightConnector1">
            <a:avLst/>
          </a:prstGeom>
          <a:noFill/>
          <a:ln w="38100" cap="flat" cmpd="sng">
            <a:solidFill>
              <a:srgbClr val="0A3B87"/>
            </a:solidFill>
            <a:prstDash val="solid"/>
            <a:round/>
            <a:headEnd type="diamond" w="med" len="med"/>
            <a:tailEnd type="none" w="sm" len="sm"/>
          </a:ln>
        </p:spPr>
      </p:cxnSp>
      <p:sp>
        <p:nvSpPr>
          <p:cNvPr id="97" name="Google Shape;97;p18"/>
          <p:cNvSpPr/>
          <p:nvPr/>
        </p:nvSpPr>
        <p:spPr>
          <a:xfrm>
            <a:off x="964400" y="1159411"/>
            <a:ext cx="1821600" cy="1052100"/>
          </a:xfrm>
          <a:prstGeom prst="roundRect">
            <a:avLst>
              <a:gd name="adj" fmla="val 16667"/>
            </a:avLst>
          </a:prstGeom>
          <a:solidFill>
            <a:srgbClr val="FFFFFF"/>
          </a:solidFill>
          <a:ln w="28575" cap="flat" cmpd="sng">
            <a:solidFill>
              <a:srgbClr val="0A3B8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b="1" i="0" u="none" strike="noStrike" cap="none" dirty="0">
                <a:solidFill>
                  <a:srgbClr val="0A3B87"/>
                </a:solidFill>
                <a:latin typeface="Aptos Display" panose="020B0004020202020204" pitchFamily="34" charset="0"/>
                <a:ea typeface="Calibri"/>
                <a:cs typeface="Calibri"/>
                <a:sym typeface="Calibri"/>
              </a:rPr>
              <a:t>1990s</a:t>
            </a:r>
            <a:endParaRPr b="1" dirty="0">
              <a:latin typeface="Aptos Display" panose="020B0004020202020204" pitchFamily="34" charset="0"/>
            </a:endParaRPr>
          </a:p>
        </p:txBody>
      </p:sp>
      <p:sp>
        <p:nvSpPr>
          <p:cNvPr id="99" name="Google Shape;99;p18"/>
          <p:cNvSpPr txBox="1"/>
          <p:nvPr/>
        </p:nvSpPr>
        <p:spPr>
          <a:xfrm>
            <a:off x="2780776" y="1113425"/>
            <a:ext cx="6105746" cy="1391650"/>
          </a:xfrm>
          <a:prstGeom prst="rect">
            <a:avLst/>
          </a:prstGeom>
          <a:noFill/>
          <a:ln>
            <a:noFill/>
          </a:ln>
        </p:spPr>
        <p:txBody>
          <a:bodyPr spcFirstLastPara="1" wrap="square" lIns="91425" tIns="91425" rIns="91425" bIns="91425" anchor="t" anchorCtr="0">
            <a:noAutofit/>
          </a:bodyPr>
          <a:lstStyle/>
          <a:p>
            <a:pPr marL="882650" marR="0" lvl="1" indent="-285750" algn="l" defTabSz="914400" rtl="0" eaLnBrk="1" fontAlgn="auto" latinLnBrk="0" hangingPunct="1">
              <a:lnSpc>
                <a:spcPct val="90000"/>
              </a:lnSpc>
              <a:spcBef>
                <a:spcPts val="0"/>
              </a:spcBef>
              <a:spcAft>
                <a:spcPts val="0"/>
              </a:spcAft>
              <a:buClr>
                <a:srgbClr val="000000"/>
              </a:buClr>
              <a:buSzPct val="68027"/>
              <a:buFont typeface="Courier New" panose="02070309020205020404" pitchFamily="49" charset="0"/>
              <a:buChar char="o"/>
              <a:tabLst/>
              <a:defRPr/>
            </a:pPr>
            <a:r>
              <a:rPr kumimoji="0" lang="en-US" sz="1800" b="0" i="0" u="none" strike="noStrike" kern="0" cap="none" spc="0" normalizeH="0" baseline="0" noProof="0" dirty="0">
                <a:ln>
                  <a:noFill/>
                </a:ln>
                <a:solidFill>
                  <a:srgbClr val="000000"/>
                </a:solidFill>
                <a:effectLst/>
                <a:uLnTx/>
                <a:uFillTx/>
                <a:latin typeface="Aptos" panose="020B0004020202020204" pitchFamily="34" charset="0"/>
                <a:cs typeface="Calibri"/>
                <a:sym typeface="Calibri"/>
                <a:hlinkClick r:id="rId3"/>
              </a:rPr>
              <a:t>GNU Project </a:t>
            </a:r>
            <a:r>
              <a:rPr kumimoji="0" lang="en-US" sz="1800" b="0" i="0" u="none" strike="noStrike" kern="0" cap="none" spc="0" normalizeH="0" baseline="0" noProof="0" dirty="0">
                <a:ln>
                  <a:noFill/>
                </a:ln>
                <a:solidFill>
                  <a:srgbClr val="000000"/>
                </a:solidFill>
                <a:effectLst/>
                <a:uLnTx/>
                <a:uFillTx/>
                <a:latin typeface="Aptos" panose="020B0004020202020204" pitchFamily="34" charset="0"/>
                <a:cs typeface="Calibri"/>
                <a:sym typeface="Calibri"/>
              </a:rPr>
              <a:t>(1983), FOSS/FLOSS (1990s)</a:t>
            </a:r>
          </a:p>
          <a:p>
            <a:pPr marL="882650" lvl="1" indent="-285750">
              <a:lnSpc>
                <a:spcPct val="90000"/>
              </a:lnSpc>
              <a:buSzPct val="68027"/>
              <a:buFont typeface="Courier New" panose="02070309020205020404" pitchFamily="49" charset="0"/>
              <a:buChar char="o"/>
              <a:defRPr/>
            </a:pPr>
            <a:r>
              <a:rPr kumimoji="0" lang="en-US" sz="1800" b="0" i="0" u="none" strike="noStrike" kern="0" cap="none" spc="0" normalizeH="0" baseline="0" noProof="0" dirty="0">
                <a:ln>
                  <a:noFill/>
                </a:ln>
                <a:solidFill>
                  <a:srgbClr val="000000"/>
                </a:solidFill>
                <a:effectLst/>
                <a:uLnTx/>
                <a:uFillTx/>
                <a:latin typeface="Aptos" panose="020B0004020202020204" pitchFamily="34" charset="0"/>
                <a:cs typeface="Calibri"/>
                <a:sym typeface="Calibri"/>
              </a:rPr>
              <a:t>Dépôt </a:t>
            </a:r>
            <a:r>
              <a:rPr kumimoji="0" lang="en-US" sz="1800" b="0" i="0" u="none" strike="noStrike" kern="0" cap="none" spc="0" normalizeH="0" baseline="0" noProof="0" dirty="0" err="1">
                <a:ln>
                  <a:noFill/>
                </a:ln>
                <a:solidFill>
                  <a:srgbClr val="000000"/>
                </a:solidFill>
                <a:effectLst/>
                <a:uLnTx/>
                <a:uFillTx/>
                <a:latin typeface="Aptos" panose="020B0004020202020204" pitchFamily="34" charset="0"/>
                <a:cs typeface="Calibri"/>
                <a:sym typeface="Calibri"/>
                <a:hlinkClick r:id="rId4"/>
              </a:rPr>
              <a:t>arXiv</a:t>
            </a:r>
            <a:r>
              <a:rPr kumimoji="0" lang="en-US" sz="1800" b="0" i="0" u="none" strike="noStrike" kern="0" cap="none" spc="0" normalizeH="0" baseline="0" noProof="0" dirty="0">
                <a:ln>
                  <a:noFill/>
                </a:ln>
                <a:solidFill>
                  <a:srgbClr val="000000"/>
                </a:solidFill>
                <a:effectLst/>
                <a:uLnTx/>
                <a:uFillTx/>
                <a:latin typeface="Aptos" panose="020B0004020202020204" pitchFamily="34" charset="0"/>
                <a:cs typeface="Calibri"/>
                <a:sym typeface="Calibri"/>
              </a:rPr>
              <a:t> (1991)</a:t>
            </a:r>
            <a:endParaRPr kumimoji="0" lang="en-US" sz="1800" b="1" i="0" u="none" strike="noStrike" kern="0" cap="none" spc="0" normalizeH="0" baseline="0" noProof="0" dirty="0">
              <a:ln>
                <a:noFill/>
              </a:ln>
              <a:solidFill>
                <a:srgbClr val="000000"/>
              </a:solidFill>
              <a:effectLst/>
              <a:uLnTx/>
              <a:uFillTx/>
              <a:latin typeface="Aptos" panose="020B0004020202020204" pitchFamily="34" charset="0"/>
              <a:cs typeface="Calibri"/>
              <a:sym typeface="Calibri"/>
            </a:endParaRPr>
          </a:p>
          <a:p>
            <a:pPr marL="882650" marR="0" lvl="1" indent="-285750" algn="l" defTabSz="914400" rtl="0" eaLnBrk="1" fontAlgn="auto" latinLnBrk="0" hangingPunct="1">
              <a:lnSpc>
                <a:spcPct val="90000"/>
              </a:lnSpc>
              <a:spcBef>
                <a:spcPts val="0"/>
              </a:spcBef>
              <a:spcAft>
                <a:spcPts val="0"/>
              </a:spcAft>
              <a:buClr>
                <a:srgbClr val="000000"/>
              </a:buClr>
              <a:buSzPct val="68027"/>
              <a:buFont typeface="Courier New" panose="02070309020205020404" pitchFamily="49" charset="0"/>
              <a:buChar char="o"/>
              <a:tabLst/>
              <a:defRPr/>
            </a:pPr>
            <a:r>
              <a:rPr kumimoji="0" lang="en-US" sz="1800" b="0" i="0" u="none" strike="noStrike" kern="0" cap="none" spc="0" normalizeH="0" baseline="0" noProof="0" dirty="0">
                <a:ln>
                  <a:noFill/>
                </a:ln>
                <a:solidFill>
                  <a:srgbClr val="000000"/>
                </a:solidFill>
                <a:effectLst/>
                <a:uLnTx/>
                <a:uFillTx/>
                <a:latin typeface="Aptos" panose="020B0004020202020204" pitchFamily="34" charset="0"/>
                <a:cs typeface="Calibri"/>
                <a:sym typeface="Calibri"/>
                <a:hlinkClick r:id="rId5"/>
              </a:rPr>
              <a:t>MERLOT</a:t>
            </a:r>
            <a:r>
              <a:rPr kumimoji="0" lang="en-US" sz="1800" b="0" i="0" u="none" strike="noStrike" kern="0" cap="none" spc="0" normalizeH="0" baseline="0" noProof="0" dirty="0">
                <a:ln>
                  <a:noFill/>
                </a:ln>
                <a:solidFill>
                  <a:srgbClr val="000000"/>
                </a:solidFill>
                <a:effectLst/>
                <a:uLnTx/>
                <a:uFillTx/>
                <a:latin typeface="Aptos" panose="020B0004020202020204" pitchFamily="34" charset="0"/>
                <a:cs typeface="Calibri"/>
                <a:sym typeface="Calibri"/>
              </a:rPr>
              <a:t> (1997)</a:t>
            </a:r>
          </a:p>
          <a:p>
            <a:pPr marL="882650" marR="0" lvl="1" indent="-285750" algn="l" defTabSz="914400" rtl="0" eaLnBrk="1" fontAlgn="auto" latinLnBrk="0" hangingPunct="1">
              <a:lnSpc>
                <a:spcPct val="90000"/>
              </a:lnSpc>
              <a:spcBef>
                <a:spcPts val="0"/>
              </a:spcBef>
              <a:spcAft>
                <a:spcPts val="0"/>
              </a:spcAft>
              <a:buClr>
                <a:srgbClr val="000000"/>
              </a:buClr>
              <a:buSzPct val="68027"/>
              <a:buFont typeface="Courier New" panose="02070309020205020404" pitchFamily="49" charset="0"/>
              <a:buChar char="o"/>
              <a:tabLst/>
              <a:defRPr/>
            </a:pPr>
            <a:r>
              <a:rPr kumimoji="0" lang="en-US" sz="1800" b="0" i="0" u="none" strike="noStrike" kern="0" cap="none" spc="0" normalizeH="0" baseline="0" noProof="0" dirty="0">
                <a:ln>
                  <a:noFill/>
                </a:ln>
                <a:solidFill>
                  <a:srgbClr val="000000"/>
                </a:solidFill>
                <a:effectLst/>
                <a:uLnTx/>
                <a:uFillTx/>
                <a:latin typeface="Aptos" panose="020B0004020202020204" pitchFamily="34" charset="0"/>
                <a:cs typeface="Calibri"/>
                <a:sym typeface="Calibri"/>
                <a:hlinkClick r:id="rId6"/>
              </a:rPr>
              <a:t>OpenStax</a:t>
            </a:r>
            <a:r>
              <a:rPr kumimoji="0" lang="en-US" sz="1800" b="0" i="0" u="none" strike="noStrike" kern="0" cap="none" spc="0" normalizeH="0" baseline="0" noProof="0" dirty="0">
                <a:ln>
                  <a:noFill/>
                </a:ln>
                <a:solidFill>
                  <a:srgbClr val="000000"/>
                </a:solidFill>
                <a:effectLst/>
                <a:uLnTx/>
                <a:uFillTx/>
                <a:latin typeface="Aptos" panose="020B0004020202020204" pitchFamily="34" charset="0"/>
                <a:cs typeface="Calibri"/>
                <a:sym typeface="Calibri"/>
              </a:rPr>
              <a:t> (1999) (</a:t>
            </a:r>
            <a:r>
              <a:rPr kumimoji="0" lang="fr-CA" sz="1800" b="0" i="0" u="none" strike="noStrike" kern="0" cap="none" spc="0" normalizeH="0" baseline="0" noProof="0" dirty="0">
                <a:ln>
                  <a:noFill/>
                </a:ln>
                <a:solidFill>
                  <a:srgbClr val="000000"/>
                </a:solidFill>
                <a:effectLst/>
                <a:uLnTx/>
                <a:uFillTx/>
                <a:latin typeface="Aptos" panose="020B0004020202020204" pitchFamily="34" charset="0"/>
                <a:cs typeface="Calibri"/>
                <a:sym typeface="Calibri"/>
              </a:rPr>
              <a:t>Connexions)</a:t>
            </a:r>
            <a:endParaRPr kumimoji="0" lang="en-US" sz="1800" b="0" i="0" u="none" strike="noStrike" kern="0" cap="none" spc="0" normalizeH="0" baseline="0" noProof="0" dirty="0">
              <a:ln>
                <a:noFill/>
              </a:ln>
              <a:solidFill>
                <a:srgbClr val="000000"/>
              </a:solidFill>
              <a:effectLst/>
              <a:uLnTx/>
              <a:uFillTx/>
              <a:latin typeface="Aptos" panose="020B0004020202020204" pitchFamily="34" charset="0"/>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1200" b="0" i="0" u="none" strike="noStrike" cap="none" dirty="0">
              <a:solidFill>
                <a:srgbClr val="000000"/>
              </a:solidFill>
              <a:latin typeface="Calibri"/>
              <a:ea typeface="Calibri"/>
              <a:cs typeface="Calibri"/>
              <a:sym typeface="Calibri"/>
            </a:endParaRPr>
          </a:p>
        </p:txBody>
      </p:sp>
      <p:sp>
        <p:nvSpPr>
          <p:cNvPr id="101" name="Google Shape;101;p18"/>
          <p:cNvSpPr txBox="1"/>
          <p:nvPr/>
        </p:nvSpPr>
        <p:spPr>
          <a:xfrm>
            <a:off x="4518925" y="326925"/>
            <a:ext cx="4492800" cy="368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fr-CA" sz="2200" b="1" i="0" u="none" strike="noStrike" cap="none" dirty="0">
                <a:solidFill>
                  <a:srgbClr val="0A3B87"/>
                </a:solidFill>
                <a:latin typeface="Aptos Display" panose="020B0004020202020204" pitchFamily="34" charset="0"/>
                <a:ea typeface="Calibri"/>
                <a:cs typeface="Calibri"/>
                <a:sym typeface="Calibri"/>
              </a:rPr>
              <a:t>Éducation ouverte | Libre accès </a:t>
            </a:r>
            <a:endParaRPr dirty="0">
              <a:latin typeface="Aptos Display" panose="020B0004020202020204" pitchFamily="34" charset="0"/>
            </a:endParaRPr>
          </a:p>
        </p:txBody>
      </p:sp>
      <p:sp>
        <p:nvSpPr>
          <p:cNvPr id="102" name="Google Shape;102;p18"/>
          <p:cNvSpPr/>
          <p:nvPr/>
        </p:nvSpPr>
        <p:spPr>
          <a:xfrm>
            <a:off x="860599" y="2925049"/>
            <a:ext cx="8064325" cy="1954026"/>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8"/>
          <p:cNvSpPr>
            <a:spLocks noGrp="1"/>
          </p:cNvSpPr>
          <p:nvPr>
            <p:ph type="title" idx="4294967295"/>
          </p:nvPr>
        </p:nvSpPr>
        <p:spPr>
          <a:xfrm>
            <a:off x="1069675" y="3300025"/>
            <a:ext cx="1821600" cy="1052100"/>
          </a:xfrm>
          <a:prstGeom prst="roundRect">
            <a:avLst>
              <a:gd name="adj" fmla="val 16667"/>
            </a:avLst>
          </a:prstGeom>
          <a:solidFill>
            <a:srgbClr val="FFFFFF"/>
          </a:solidFill>
          <a:ln w="28575" cap="flat" cmpd="sng">
            <a:solidFill>
              <a:srgbClr val="0A3B87"/>
            </a:solidFill>
            <a:prstDash val="solid"/>
            <a:round/>
            <a:headEnd type="none" w="sm" len="sm"/>
            <a:tailEnd type="none" w="sm" len="sm"/>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1" i="0" u="none" strike="noStrike" kern="0" cap="none" spc="0" normalizeH="0" baseline="0" noProof="0" dirty="0">
                <a:ln>
                  <a:noFill/>
                </a:ln>
                <a:solidFill>
                  <a:srgbClr val="0A3B87"/>
                </a:solidFill>
                <a:effectLst/>
                <a:uLnTx/>
                <a:uFillTx/>
                <a:latin typeface="Aptos Display" panose="020B0004020202020204" pitchFamily="34" charset="0"/>
                <a:ea typeface="Calibri"/>
                <a:cs typeface="Calibri"/>
                <a:sym typeface="Calibri"/>
              </a:rPr>
              <a:t>2000s</a:t>
            </a:r>
            <a:endParaRPr kumimoji="0" lang="fr-CA" sz="1400" b="1" i="0" u="none" strike="noStrike" kern="0" cap="none" spc="0" normalizeH="0" baseline="0" noProof="0" dirty="0">
              <a:ln>
                <a:noFill/>
              </a:ln>
              <a:solidFill>
                <a:srgbClr val="000000"/>
              </a:solidFill>
              <a:effectLst/>
              <a:uLnTx/>
              <a:uFillTx/>
              <a:latin typeface="Aptos Display" panose="020B0004020202020204" pitchFamily="34" charset="0"/>
              <a:ea typeface="Arial"/>
              <a:cs typeface="Arial"/>
              <a:sym typeface="Arial"/>
            </a:endParaRPr>
          </a:p>
        </p:txBody>
      </p:sp>
      <p:sp>
        <p:nvSpPr>
          <p:cNvPr id="104" name="Google Shape;104;p18"/>
          <p:cNvSpPr txBox="1"/>
          <p:nvPr/>
        </p:nvSpPr>
        <p:spPr>
          <a:xfrm>
            <a:off x="2891275" y="2940222"/>
            <a:ext cx="6014448" cy="1876353"/>
          </a:xfrm>
          <a:prstGeom prst="rect">
            <a:avLst/>
          </a:prstGeom>
          <a:noFill/>
          <a:ln>
            <a:noFill/>
          </a:ln>
        </p:spPr>
        <p:txBody>
          <a:bodyPr spcFirstLastPara="1" wrap="square" lIns="91425" tIns="91425" rIns="91425" bIns="91425" anchor="t" anchorCtr="0">
            <a:noAutofit/>
          </a:bodyPr>
          <a:lstStyle/>
          <a:p>
            <a:pPr marL="841375" lvl="1" indent="-285750">
              <a:lnSpc>
                <a:spcPct val="90000"/>
              </a:lnSpc>
              <a:buSzPts val="2050"/>
              <a:buFont typeface="Courier New" panose="02070309020205020404" pitchFamily="49" charset="0"/>
              <a:buChar char="o"/>
            </a:pPr>
            <a:r>
              <a:rPr lang="fr-CA" sz="1700" dirty="0">
                <a:latin typeface="Aptos" panose="020B0004020202020204" pitchFamily="34" charset="0"/>
                <a:hlinkClick r:id="rId7"/>
              </a:rPr>
              <a:t>MIT </a:t>
            </a:r>
            <a:r>
              <a:rPr lang="fr-CA" sz="1700" dirty="0" err="1">
                <a:latin typeface="Aptos" panose="020B0004020202020204" pitchFamily="34" charset="0"/>
                <a:hlinkClick r:id="rId7"/>
              </a:rPr>
              <a:t>OpenCourseWare</a:t>
            </a:r>
            <a:r>
              <a:rPr lang="fr-CA" sz="1700" dirty="0">
                <a:latin typeface="Aptos" panose="020B0004020202020204" pitchFamily="34" charset="0"/>
                <a:hlinkClick r:id="rId7"/>
              </a:rPr>
              <a:t> </a:t>
            </a:r>
            <a:r>
              <a:rPr lang="fr-CA" sz="1700" dirty="0">
                <a:latin typeface="Aptos" panose="020B0004020202020204" pitchFamily="34" charset="0"/>
              </a:rPr>
              <a:t>(2001)</a:t>
            </a:r>
          </a:p>
          <a:p>
            <a:pPr marL="841375" lvl="1" indent="-285750" algn="l" rtl="0">
              <a:lnSpc>
                <a:spcPct val="90000"/>
              </a:lnSpc>
              <a:spcBef>
                <a:spcPts val="0"/>
              </a:spcBef>
              <a:spcAft>
                <a:spcPts val="0"/>
              </a:spcAft>
              <a:buSzPts val="2050"/>
              <a:buFont typeface="Courier New" panose="02070309020205020404" pitchFamily="49" charset="0"/>
              <a:buChar char="o"/>
            </a:pPr>
            <a:r>
              <a:rPr lang="fr-CA" sz="1700" dirty="0">
                <a:latin typeface="Aptos" panose="020B0004020202020204" pitchFamily="34" charset="0"/>
                <a:hlinkClick r:id="rId8"/>
              </a:rPr>
              <a:t>Forum UNESCO sur les didacticiels ouverts </a:t>
            </a:r>
            <a:r>
              <a:rPr lang="fr-CA" sz="1700" dirty="0">
                <a:latin typeface="Aptos" panose="020B0004020202020204" pitchFamily="34" charset="0"/>
              </a:rPr>
              <a:t>(2002)</a:t>
            </a:r>
          </a:p>
          <a:p>
            <a:pPr marL="841375" lvl="1" indent="-285750" algn="l" rtl="0">
              <a:lnSpc>
                <a:spcPct val="90000"/>
              </a:lnSpc>
              <a:spcBef>
                <a:spcPts val="0"/>
              </a:spcBef>
              <a:spcAft>
                <a:spcPts val="0"/>
              </a:spcAft>
              <a:buSzPts val="2050"/>
              <a:buFont typeface="Courier New" panose="02070309020205020404" pitchFamily="49" charset="0"/>
              <a:buChar char="o"/>
            </a:pPr>
            <a:r>
              <a:rPr lang="fr-CA" sz="1700" dirty="0">
                <a:latin typeface="Aptos" panose="020B0004020202020204" pitchFamily="34" charset="0"/>
                <a:hlinkClick r:id="rId9"/>
              </a:rPr>
              <a:t>Initiative de Budapest </a:t>
            </a:r>
            <a:r>
              <a:rPr lang="fr-CA" sz="1700" dirty="0">
                <a:latin typeface="Aptos" panose="020B0004020202020204" pitchFamily="34" charset="0"/>
              </a:rPr>
              <a:t>sur le OA à la recherche (2002)</a:t>
            </a:r>
          </a:p>
          <a:p>
            <a:pPr marL="841375" lvl="1" indent="-285750" algn="l" rtl="0">
              <a:lnSpc>
                <a:spcPct val="90000"/>
              </a:lnSpc>
              <a:spcBef>
                <a:spcPts val="0"/>
              </a:spcBef>
              <a:spcAft>
                <a:spcPts val="0"/>
              </a:spcAft>
              <a:buSzPts val="2050"/>
              <a:buFont typeface="Courier New" panose="02070309020205020404" pitchFamily="49" charset="0"/>
              <a:buChar char="o"/>
            </a:pPr>
            <a:r>
              <a:rPr lang="fr-CA" sz="1700" dirty="0">
                <a:latin typeface="Aptos" panose="020B0004020202020204" pitchFamily="34" charset="0"/>
                <a:hlinkClick r:id="rId10"/>
              </a:rPr>
              <a:t>Déclaration de Berlin </a:t>
            </a:r>
            <a:r>
              <a:rPr lang="fr-CA" sz="1700" dirty="0">
                <a:latin typeface="Aptos" panose="020B0004020202020204" pitchFamily="34" charset="0"/>
              </a:rPr>
              <a:t>sur le OA à la connaissance (2003)</a:t>
            </a:r>
          </a:p>
          <a:p>
            <a:pPr marL="841375" lvl="1" indent="-285750" algn="l" rtl="0">
              <a:lnSpc>
                <a:spcPct val="90000"/>
              </a:lnSpc>
              <a:spcBef>
                <a:spcPts val="0"/>
              </a:spcBef>
              <a:spcAft>
                <a:spcPts val="0"/>
              </a:spcAft>
              <a:buSzPts val="2050"/>
              <a:buFont typeface="Courier New" panose="02070309020205020404" pitchFamily="49" charset="0"/>
              <a:buChar char="o"/>
            </a:pPr>
            <a:r>
              <a:rPr lang="fr-CA" sz="1700" dirty="0">
                <a:latin typeface="Aptos" panose="020B0004020202020204" pitchFamily="34" charset="0"/>
                <a:hlinkClick r:id="rId11"/>
              </a:rPr>
              <a:t>Creative Commons </a:t>
            </a:r>
            <a:r>
              <a:rPr lang="fr-CA" sz="1700" dirty="0">
                <a:latin typeface="Aptos" panose="020B0004020202020204" pitchFamily="34" charset="0"/>
              </a:rPr>
              <a:t>Licences (2002)</a:t>
            </a:r>
          </a:p>
          <a:p>
            <a:pPr marL="841375" lvl="1" indent="-285750" algn="l" rtl="0">
              <a:lnSpc>
                <a:spcPct val="90000"/>
              </a:lnSpc>
              <a:spcBef>
                <a:spcPts val="0"/>
              </a:spcBef>
              <a:spcAft>
                <a:spcPts val="0"/>
              </a:spcAft>
              <a:buSzPts val="2050"/>
              <a:buFont typeface="Courier New" panose="02070309020205020404" pitchFamily="49" charset="0"/>
              <a:buChar char="o"/>
            </a:pPr>
            <a:r>
              <a:rPr lang="fr-CA" sz="1700" dirty="0" err="1">
                <a:latin typeface="Aptos" panose="020B0004020202020204" pitchFamily="34" charset="0"/>
                <a:hlinkClick r:id="rId12"/>
              </a:rPr>
              <a:t>BCcampus</a:t>
            </a:r>
            <a:r>
              <a:rPr lang="fr-CA" sz="1700" dirty="0">
                <a:latin typeface="Aptos" panose="020B0004020202020204" pitchFamily="34" charset="0"/>
              </a:rPr>
              <a:t> (2003)</a:t>
            </a:r>
          </a:p>
          <a:p>
            <a:pPr marL="114300" marR="0" lvl="0" algn="l" rtl="0">
              <a:lnSpc>
                <a:spcPct val="100000"/>
              </a:lnSpc>
              <a:spcBef>
                <a:spcPts val="0"/>
              </a:spcBef>
              <a:spcAft>
                <a:spcPts val="0"/>
              </a:spcAft>
              <a:buClr>
                <a:srgbClr val="0A3B87"/>
              </a:buClr>
              <a:buSzPts val="1800"/>
            </a:pPr>
            <a:br>
              <a:rPr lang="fr-CA" sz="1800" b="0" i="0" u="none" strike="noStrike" cap="none" dirty="0">
                <a:solidFill>
                  <a:srgbClr val="000000"/>
                </a:solidFill>
                <a:latin typeface="Calibri"/>
                <a:ea typeface="Calibri"/>
                <a:cs typeface="Calibri"/>
                <a:sym typeface="Calibri"/>
              </a:rPr>
            </a:br>
            <a:endParaRPr lang="fr-CA" sz="18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barn(inVertical)">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barn(inVertical)">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barn(inVertical)">
                                      <p:cBhvr>
                                        <p:cTn id="2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p:bldP spid="103" grpId="0" animBg="1"/>
      <p:bldP spid="1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p:nvPr/>
        </p:nvSpPr>
        <p:spPr>
          <a:xfrm>
            <a:off x="891475" y="3413887"/>
            <a:ext cx="7989352" cy="1529493"/>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110" name="Google Shape;110;p19"/>
          <p:cNvSpPr/>
          <p:nvPr/>
        </p:nvSpPr>
        <p:spPr>
          <a:xfrm>
            <a:off x="891475" y="2040500"/>
            <a:ext cx="7989352" cy="11232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cxnSp>
        <p:nvCxnSpPr>
          <p:cNvPr id="111" name="Google Shape;111;p19"/>
          <p:cNvCxnSpPr/>
          <p:nvPr/>
        </p:nvCxnSpPr>
        <p:spPr>
          <a:xfrm>
            <a:off x="1870375" y="0"/>
            <a:ext cx="29400" cy="4747500"/>
          </a:xfrm>
          <a:prstGeom prst="straightConnector1">
            <a:avLst/>
          </a:prstGeom>
          <a:noFill/>
          <a:ln w="38100" cap="flat" cmpd="sng">
            <a:solidFill>
              <a:srgbClr val="0A3B87"/>
            </a:solidFill>
            <a:prstDash val="solid"/>
            <a:round/>
            <a:headEnd type="none" w="sm" len="sm"/>
            <a:tailEnd type="diamond" w="med" len="med"/>
          </a:ln>
        </p:spPr>
      </p:cxnSp>
      <p:sp>
        <p:nvSpPr>
          <p:cNvPr id="112" name="Google Shape;112;p19"/>
          <p:cNvSpPr/>
          <p:nvPr/>
        </p:nvSpPr>
        <p:spPr>
          <a:xfrm>
            <a:off x="988975" y="3519891"/>
            <a:ext cx="1821600" cy="1052100"/>
          </a:xfrm>
          <a:prstGeom prst="roundRect">
            <a:avLst>
              <a:gd name="adj" fmla="val 16667"/>
            </a:avLst>
          </a:prstGeom>
          <a:solidFill>
            <a:srgbClr val="FFFFFF"/>
          </a:solidFill>
          <a:ln w="28575" cap="flat" cmpd="sng">
            <a:solidFill>
              <a:srgbClr val="0A3B8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b="1" i="0" u="none" strike="noStrike" cap="none" dirty="0">
                <a:solidFill>
                  <a:srgbClr val="0A3B87"/>
                </a:solidFill>
                <a:latin typeface="Aptos" panose="020B0004020202020204" pitchFamily="34" charset="0"/>
                <a:ea typeface="Calibri"/>
                <a:cs typeface="Calibri"/>
                <a:sym typeface="Calibri"/>
              </a:rPr>
              <a:t>2010s</a:t>
            </a:r>
            <a:endParaRPr b="1" dirty="0">
              <a:latin typeface="Aptos" panose="020B0004020202020204" pitchFamily="34" charset="0"/>
            </a:endParaRPr>
          </a:p>
        </p:txBody>
      </p:sp>
      <p:sp>
        <p:nvSpPr>
          <p:cNvPr id="113" name="Google Shape;113;p19"/>
          <p:cNvSpPr/>
          <p:nvPr/>
        </p:nvSpPr>
        <p:spPr>
          <a:xfrm>
            <a:off x="988975" y="2045850"/>
            <a:ext cx="1821600" cy="1052100"/>
          </a:xfrm>
          <a:prstGeom prst="roundRect">
            <a:avLst>
              <a:gd name="adj" fmla="val 16667"/>
            </a:avLst>
          </a:prstGeom>
          <a:solidFill>
            <a:srgbClr val="FFFFFF"/>
          </a:solidFill>
          <a:ln w="28575" cap="flat" cmpd="sng">
            <a:solidFill>
              <a:srgbClr val="0A3B8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b="1" i="0" u="none" strike="noStrike" cap="none" dirty="0">
                <a:solidFill>
                  <a:srgbClr val="0A3B87"/>
                </a:solidFill>
                <a:latin typeface="Aptos" panose="020B0004020202020204" pitchFamily="34" charset="0"/>
                <a:ea typeface="Calibri"/>
                <a:cs typeface="Calibri"/>
                <a:sym typeface="Calibri"/>
              </a:rPr>
              <a:t>Congrès mondiaux sur les REL</a:t>
            </a:r>
            <a:endParaRPr b="1" dirty="0">
              <a:latin typeface="Aptos" panose="020B0004020202020204" pitchFamily="34" charset="0"/>
            </a:endParaRPr>
          </a:p>
        </p:txBody>
      </p:sp>
      <p:sp>
        <p:nvSpPr>
          <p:cNvPr id="114" name="Google Shape;114;p19"/>
          <p:cNvSpPr txBox="1"/>
          <p:nvPr/>
        </p:nvSpPr>
        <p:spPr>
          <a:xfrm>
            <a:off x="3047124" y="2086000"/>
            <a:ext cx="5745828" cy="962025"/>
          </a:xfrm>
          <a:prstGeom prst="rect">
            <a:avLst/>
          </a:prstGeom>
          <a:noFill/>
          <a:ln>
            <a:noFill/>
          </a:ln>
        </p:spPr>
        <p:txBody>
          <a:bodyPr spcFirstLastPara="1" wrap="square" lIns="91425" tIns="91425" rIns="91425" bIns="91425" anchor="t" anchorCtr="0">
            <a:noAutofit/>
          </a:bodyPr>
          <a:lstStyle/>
          <a:p>
            <a:pPr marL="457200" indent="-342900">
              <a:buClr>
                <a:srgbClr val="0A3B87"/>
              </a:buClr>
              <a:buSzPts val="1800"/>
              <a:buFont typeface="Courier New" panose="02070309020205020404" pitchFamily="49" charset="0"/>
              <a:buChar char="o"/>
            </a:pPr>
            <a:r>
              <a:rPr lang="fr-CA" sz="1800" dirty="0">
                <a:solidFill>
                  <a:schemeClr val="dk1"/>
                </a:solidFill>
                <a:latin typeface="Aptos" panose="020B0004020202020204" pitchFamily="34" charset="0"/>
                <a:cs typeface="Calibri"/>
                <a:sym typeface="Calibri"/>
              </a:rPr>
              <a:t>1</a:t>
            </a:r>
            <a:r>
              <a:rPr lang="fr-CA" sz="1800" baseline="30000" dirty="0">
                <a:solidFill>
                  <a:schemeClr val="dk1"/>
                </a:solidFill>
                <a:latin typeface="Aptos" panose="020B0004020202020204" pitchFamily="34" charset="0"/>
                <a:cs typeface="Calibri"/>
                <a:sym typeface="Calibri"/>
              </a:rPr>
              <a:t>er</a:t>
            </a:r>
            <a:r>
              <a:rPr lang="fr-CA" sz="1800" dirty="0">
                <a:solidFill>
                  <a:schemeClr val="dk1"/>
                </a:solidFill>
                <a:latin typeface="Aptos" panose="020B0004020202020204" pitchFamily="34" charset="0"/>
                <a:cs typeface="Calibri"/>
                <a:sym typeface="Calibri"/>
              </a:rPr>
              <a:t> congrès (2012) </a:t>
            </a:r>
            <a:r>
              <a:rPr lang="en" sz="1800" dirty="0">
                <a:latin typeface="Aptos" panose="020B0004020202020204" pitchFamily="34" charset="0"/>
                <a:hlinkClick r:id="rId3"/>
              </a:rPr>
              <a:t>Déclaration de Paris sur les REL </a:t>
            </a:r>
            <a:endParaRPr lang="en" sz="1800" dirty="0">
              <a:latin typeface="Aptos" panose="020B0004020202020204" pitchFamily="34" charset="0"/>
            </a:endParaRPr>
          </a:p>
          <a:p>
            <a:pPr marL="457200" indent="-342900">
              <a:buClr>
                <a:srgbClr val="0A3B87"/>
              </a:buClr>
              <a:buSzPts val="1800"/>
              <a:buFont typeface="Courier New" panose="02070309020205020404" pitchFamily="49" charset="0"/>
              <a:buChar char="o"/>
            </a:pPr>
            <a:r>
              <a:rPr lang="en" sz="1800" dirty="0">
                <a:latin typeface="Aptos" panose="020B0004020202020204" pitchFamily="34" charset="0"/>
              </a:rPr>
              <a:t>2e congrès (2017) </a:t>
            </a:r>
            <a:r>
              <a:rPr lang="fr-CA" sz="1800" dirty="0">
                <a:effectLst/>
                <a:latin typeface="Aptos" panose="020B0004020202020204" pitchFamily="34" charset="0"/>
                <a:ea typeface="Aptos" panose="020B0004020202020204" pitchFamily="34" charset="0"/>
                <a:cs typeface="Times New Roman" panose="02020603050405020304" pitchFamily="18" charset="0"/>
                <a:hlinkClick r:id="rId4"/>
              </a:rPr>
              <a:t>Plan d’action de Ljubljana sur les REL</a:t>
            </a:r>
            <a:endParaRPr lang="fr-CA" sz="1800" dirty="0">
              <a:latin typeface="Aptos" panose="020B0004020202020204" pitchFamily="34" charset="0"/>
            </a:endParaRPr>
          </a:p>
          <a:p>
            <a:pPr marL="285750" marR="0" lvl="0" indent="-285750" algn="l" rtl="0">
              <a:lnSpc>
                <a:spcPct val="100000"/>
              </a:lnSpc>
              <a:spcBef>
                <a:spcPts val="1200"/>
              </a:spcBef>
              <a:spcAft>
                <a:spcPts val="0"/>
              </a:spcAft>
              <a:buClr>
                <a:srgbClr val="000000"/>
              </a:buClr>
              <a:buSzPts val="1800"/>
              <a:buFont typeface="Courier New" panose="02070309020205020404" pitchFamily="49" charset="0"/>
              <a:buChar char="o"/>
            </a:pPr>
            <a:endParaRPr sz="1800" b="0" i="0" u="none" strike="noStrike" cap="none" dirty="0">
              <a:solidFill>
                <a:srgbClr val="000000"/>
              </a:solidFill>
              <a:latin typeface="Aptos" panose="020B0004020202020204" pitchFamily="34" charset="0"/>
              <a:ea typeface="Calibri"/>
              <a:cs typeface="Calibri"/>
              <a:sym typeface="Calibri"/>
            </a:endParaRPr>
          </a:p>
        </p:txBody>
      </p:sp>
      <p:sp>
        <p:nvSpPr>
          <p:cNvPr id="115" name="Google Shape;115;p19"/>
          <p:cNvSpPr txBox="1"/>
          <p:nvPr/>
        </p:nvSpPr>
        <p:spPr>
          <a:xfrm>
            <a:off x="3000774" y="3413887"/>
            <a:ext cx="5931203" cy="1528825"/>
          </a:xfrm>
          <a:prstGeom prst="rect">
            <a:avLst/>
          </a:prstGeom>
          <a:noFill/>
          <a:ln>
            <a:noFill/>
          </a:ln>
        </p:spPr>
        <p:txBody>
          <a:bodyPr spcFirstLastPara="1" wrap="square" lIns="91425" tIns="0" rIns="36000" bIns="91425" anchor="t" anchorCtr="0">
            <a:noAutofit/>
          </a:bodyPr>
          <a:lstStyle/>
          <a:p>
            <a:pPr marL="457200" lvl="0" indent="-317500" algn="l" rtl="0">
              <a:lnSpc>
                <a:spcPct val="90000"/>
              </a:lnSpc>
              <a:spcBef>
                <a:spcPts val="800"/>
              </a:spcBef>
              <a:spcAft>
                <a:spcPts val="0"/>
              </a:spcAft>
              <a:buSzPct val="61126"/>
              <a:buFont typeface="Courier New" panose="02070309020205020404" pitchFamily="49" charset="0"/>
              <a:buChar char="o"/>
            </a:pPr>
            <a:r>
              <a:rPr lang="fr-CA" sz="1600" dirty="0">
                <a:latin typeface="Aptos" panose="020B0004020202020204" pitchFamily="34" charset="0"/>
                <a:hlinkClick r:id="rId5"/>
              </a:rPr>
              <a:t>Coalition des institutions ayant une politique du libre accès</a:t>
            </a:r>
            <a:r>
              <a:rPr lang="fr-CA" sz="1600" dirty="0">
                <a:latin typeface="Aptos" panose="020B0004020202020204" pitchFamily="34" charset="0"/>
              </a:rPr>
              <a:t> (COAPI, 2011)</a:t>
            </a:r>
          </a:p>
          <a:p>
            <a:pPr marL="457200" lvl="0" indent="-317500" algn="l" rtl="0">
              <a:lnSpc>
                <a:spcPct val="90000"/>
              </a:lnSpc>
              <a:spcBef>
                <a:spcPts val="800"/>
              </a:spcBef>
              <a:spcAft>
                <a:spcPts val="0"/>
              </a:spcAft>
              <a:buSzPct val="61126"/>
              <a:buFont typeface="Courier New" panose="02070309020205020404" pitchFamily="49" charset="0"/>
              <a:buChar char="o"/>
            </a:pPr>
            <a:r>
              <a:rPr lang="fr-CA" sz="1600" dirty="0">
                <a:latin typeface="Aptos" panose="020B0004020202020204" pitchFamily="34" charset="0"/>
                <a:hlinkClick r:id="rId6"/>
              </a:rPr>
              <a:t>Politique des trois organismes sur le libre accès aux publications </a:t>
            </a:r>
            <a:r>
              <a:rPr lang="fr-CA" sz="1600" dirty="0">
                <a:latin typeface="Aptos" panose="020B0004020202020204" pitchFamily="34" charset="0"/>
              </a:rPr>
              <a:t>(Canada, 2015) *</a:t>
            </a:r>
            <a:r>
              <a:rPr lang="fr-CA" sz="1600" dirty="0">
                <a:latin typeface="Aptos" panose="020B0004020202020204" pitchFamily="34" charset="0"/>
                <a:hlinkClick r:id="rId7"/>
              </a:rPr>
              <a:t>version révisée provisoire 2025</a:t>
            </a:r>
            <a:endParaRPr lang="fr-CA" sz="1600" dirty="0">
              <a:latin typeface="Aptos" panose="020B0004020202020204" pitchFamily="34" charset="0"/>
            </a:endParaRPr>
          </a:p>
          <a:p>
            <a:pPr marL="457200" indent="-317500">
              <a:lnSpc>
                <a:spcPct val="90000"/>
              </a:lnSpc>
              <a:spcBef>
                <a:spcPts val="800"/>
              </a:spcBef>
              <a:buSzPct val="61126"/>
              <a:buFont typeface="Courier New" panose="02070309020205020404" pitchFamily="49" charset="0"/>
              <a:buChar char="o"/>
            </a:pPr>
            <a:r>
              <a:rPr lang="fr-CA" sz="1600" dirty="0">
                <a:latin typeface="Aptos" panose="020B0004020202020204" pitchFamily="34" charset="0"/>
                <a:hlinkClick r:id="rId8"/>
              </a:rPr>
              <a:t>Recommandation sur les REL </a:t>
            </a:r>
            <a:r>
              <a:rPr lang="fr-CA" sz="1600" dirty="0">
                <a:latin typeface="Aptos" panose="020B0004020202020204" pitchFamily="34" charset="0"/>
              </a:rPr>
              <a:t>(UNESCO, 2019)</a:t>
            </a:r>
            <a:endParaRPr sz="1600" b="0" i="0" u="none" strike="noStrike" cap="none" dirty="0">
              <a:solidFill>
                <a:schemeClr val="dk1"/>
              </a:solidFill>
              <a:latin typeface="Aptos" panose="020B0004020202020204" pitchFamily="34" charset="0"/>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Courier New" panose="02070309020205020404" pitchFamily="49" charset="0"/>
              <a:buChar char="o"/>
            </a:pPr>
            <a:endParaRPr sz="1600" b="0" i="0" u="none" strike="noStrike" cap="none" dirty="0">
              <a:solidFill>
                <a:schemeClr val="dk1"/>
              </a:solidFill>
              <a:latin typeface="Aptos" panose="020B0004020202020204" pitchFamily="34" charset="0"/>
              <a:ea typeface="Calibri"/>
              <a:cs typeface="Calibri"/>
              <a:sym typeface="Calibri"/>
            </a:endParaRPr>
          </a:p>
        </p:txBody>
      </p:sp>
      <p:sp>
        <p:nvSpPr>
          <p:cNvPr id="116" name="Google Shape;116;p19"/>
          <p:cNvSpPr/>
          <p:nvPr/>
        </p:nvSpPr>
        <p:spPr>
          <a:xfrm>
            <a:off x="907799" y="396000"/>
            <a:ext cx="8001802" cy="152882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117" name="Google Shape;117;p19"/>
          <p:cNvSpPr/>
          <p:nvPr/>
        </p:nvSpPr>
        <p:spPr>
          <a:xfrm>
            <a:off x="988975" y="571509"/>
            <a:ext cx="1821600" cy="1052100"/>
          </a:xfrm>
          <a:prstGeom prst="roundRect">
            <a:avLst>
              <a:gd name="adj" fmla="val 16667"/>
            </a:avLst>
          </a:prstGeom>
          <a:solidFill>
            <a:srgbClr val="FFFFFF"/>
          </a:solidFill>
          <a:ln w="28575" cap="flat" cmpd="sng">
            <a:solidFill>
              <a:srgbClr val="0A3B8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b="1" dirty="0">
                <a:solidFill>
                  <a:srgbClr val="0A3B87"/>
                </a:solidFill>
                <a:latin typeface="Aptos" panose="020B0004020202020204" pitchFamily="34" charset="0"/>
                <a:cs typeface="Calibri"/>
                <a:sym typeface="Calibri"/>
              </a:rPr>
              <a:t>Déclarations et directives sur les REL</a:t>
            </a:r>
            <a:endParaRPr b="1" dirty="0">
              <a:latin typeface="Aptos" panose="020B0004020202020204" pitchFamily="34" charset="0"/>
            </a:endParaRPr>
          </a:p>
        </p:txBody>
      </p:sp>
      <p:sp>
        <p:nvSpPr>
          <p:cNvPr id="118" name="Google Shape;118;p19"/>
          <p:cNvSpPr txBox="1"/>
          <p:nvPr/>
        </p:nvSpPr>
        <p:spPr>
          <a:xfrm>
            <a:off x="2950551" y="441500"/>
            <a:ext cx="5981426" cy="1403119"/>
          </a:xfrm>
          <a:prstGeom prst="rect">
            <a:avLst/>
          </a:prstGeom>
          <a:noFill/>
          <a:ln>
            <a:noFill/>
          </a:ln>
        </p:spPr>
        <p:txBody>
          <a:bodyPr spcFirstLastPara="1" wrap="square" lIns="91425" tIns="91425" rIns="91425" bIns="91425" anchor="t" anchorCtr="0">
            <a:noAutofit/>
          </a:bodyPr>
          <a:lstStyle/>
          <a:p>
            <a:pPr marL="285750" lvl="1" indent="-285750">
              <a:buSzPct val="61863"/>
              <a:buFont typeface="Courier New" panose="02070309020205020404" pitchFamily="49" charset="0"/>
              <a:buChar char="o"/>
            </a:pPr>
            <a:r>
              <a:rPr lang="fr-CA" sz="1800" kern="100" dirty="0">
                <a:latin typeface="Aptos" panose="020B0004020202020204" pitchFamily="34" charset="0"/>
                <a:ea typeface="Aptos" panose="020B0004020202020204" pitchFamily="34" charset="0"/>
                <a:cs typeface="Times New Roman" panose="02020603050405020304" pitchFamily="18" charset="0"/>
                <a:hlinkClick r:id="rId9"/>
              </a:rPr>
              <a:t>Déclaration du Cap sur l’Éducation libre </a:t>
            </a:r>
            <a:r>
              <a:rPr lang="fr-CA" sz="1800" kern="100" dirty="0">
                <a:latin typeface="Aptos" panose="020B0004020202020204" pitchFamily="34" charset="0"/>
                <a:ea typeface="Aptos" panose="020B0004020202020204" pitchFamily="34" charset="0"/>
                <a:cs typeface="Times New Roman" panose="02020603050405020304" pitchFamily="18" charset="0"/>
              </a:rPr>
              <a:t>(2007)</a:t>
            </a:r>
          </a:p>
          <a:p>
            <a:pPr marL="285750" lvl="1" indent="-285750">
              <a:buSzPct val="61863"/>
              <a:buFont typeface="Courier New" panose="02070309020205020404" pitchFamily="49" charset="0"/>
              <a:buChar char="o"/>
            </a:pPr>
            <a:r>
              <a:rPr lang="fr-CA" sz="1800" kern="100" dirty="0">
                <a:effectLst/>
                <a:latin typeface="Aptos" panose="020B0004020202020204" pitchFamily="34" charset="0"/>
                <a:ea typeface="Aptos" panose="020B0004020202020204" pitchFamily="34" charset="0"/>
                <a:cs typeface="Times New Roman" panose="02020603050405020304" pitchFamily="18" charset="0"/>
                <a:hlinkClick r:id="rId10"/>
              </a:rPr>
              <a:t>Déclaration de Dakar sur les REL </a:t>
            </a:r>
            <a:r>
              <a:rPr lang="fr-CA" sz="1800" kern="100" dirty="0">
                <a:effectLst/>
                <a:latin typeface="Aptos" panose="020B0004020202020204" pitchFamily="34" charset="0"/>
                <a:ea typeface="Aptos" panose="020B0004020202020204" pitchFamily="34" charset="0"/>
                <a:cs typeface="Times New Roman" panose="02020603050405020304" pitchFamily="18" charset="0"/>
              </a:rPr>
              <a:t>(2009)</a:t>
            </a:r>
          </a:p>
          <a:p>
            <a:pPr marL="285750" lvl="1" indent="-285750">
              <a:buSzPct val="61863"/>
              <a:buFont typeface="Courier New" panose="02070309020205020404" pitchFamily="49" charset="0"/>
              <a:buChar char="o"/>
            </a:pPr>
            <a:r>
              <a:rPr lang="fr-CA" sz="1800" kern="100" dirty="0">
                <a:effectLst/>
                <a:latin typeface="Aptos" panose="020B0004020202020204" pitchFamily="34" charset="0"/>
                <a:ea typeface="Aptos" panose="020B0004020202020204" pitchFamily="34" charset="0"/>
                <a:cs typeface="Times New Roman" panose="02020603050405020304" pitchFamily="18" charset="0"/>
                <a:hlinkClick r:id="rId11"/>
              </a:rPr>
              <a:t>Lignes directrices de l'UNESCO et de Commonwealth of Learning sur les REL dans l’enseignement supérieur </a:t>
            </a:r>
            <a:r>
              <a:rPr lang="fr-CA" sz="1800" kern="100" dirty="0">
                <a:effectLst/>
                <a:latin typeface="Aptos" panose="020B0004020202020204" pitchFamily="34" charset="0"/>
                <a:ea typeface="Aptos" panose="020B0004020202020204" pitchFamily="34" charset="0"/>
                <a:cs typeface="Times New Roman" panose="02020603050405020304" pitchFamily="18" charset="0"/>
              </a:rPr>
              <a:t>(2011)</a:t>
            </a:r>
          </a:p>
          <a:p>
            <a:pPr marL="457200" marR="0" lvl="0" indent="0" algn="l" rtl="0">
              <a:lnSpc>
                <a:spcPct val="100000"/>
              </a:lnSpc>
              <a:spcBef>
                <a:spcPts val="0"/>
              </a:spcBef>
              <a:spcAft>
                <a:spcPts val="0"/>
              </a:spcAft>
              <a:buClr>
                <a:srgbClr val="000000"/>
              </a:buClr>
              <a:buSzPts val="1800"/>
              <a:buFont typeface="Arial"/>
              <a:buNone/>
            </a:pPr>
            <a:endParaRPr lang="fr-CA" sz="1800" b="0" i="0" u="none" strike="noStrike" cap="none" dirty="0">
              <a:solidFill>
                <a:srgbClr val="000000"/>
              </a:solidFill>
              <a:latin typeface="Aptos" panose="020B0004020202020204" pitchFamily="34" charset="0"/>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fade">
                                      <p:cBhvr>
                                        <p:cTn id="14" dur="1000"/>
                                        <p:tgtEl>
                                          <p:spTgt spid="118"/>
                                        </p:tgtEl>
                                      </p:cBhvr>
                                    </p:animEffect>
                                    <p:anim calcmode="lin" valueType="num">
                                      <p:cBhvr>
                                        <p:cTn id="15" dur="1000" fill="hold"/>
                                        <p:tgtEl>
                                          <p:spTgt spid="118"/>
                                        </p:tgtEl>
                                        <p:attrNameLst>
                                          <p:attrName>ppt_x</p:attrName>
                                        </p:attrNameLst>
                                      </p:cBhvr>
                                      <p:tavLst>
                                        <p:tav tm="0">
                                          <p:val>
                                            <p:strVal val="#ppt_x"/>
                                          </p:val>
                                        </p:tav>
                                        <p:tav tm="100000">
                                          <p:val>
                                            <p:strVal val="#ppt_x"/>
                                          </p:val>
                                        </p:tav>
                                      </p:tavLst>
                                    </p:anim>
                                    <p:anim calcmode="lin" valueType="num">
                                      <p:cBhvr>
                                        <p:cTn id="16"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1000"/>
                                        <p:tgtEl>
                                          <p:spTgt spid="113"/>
                                        </p:tgtEl>
                                      </p:cBhvr>
                                    </p:animEffect>
                                    <p:anim calcmode="lin" valueType="num">
                                      <p:cBhvr>
                                        <p:cTn id="22" dur="1000" fill="hold"/>
                                        <p:tgtEl>
                                          <p:spTgt spid="113"/>
                                        </p:tgtEl>
                                        <p:attrNameLst>
                                          <p:attrName>ppt_x</p:attrName>
                                        </p:attrNameLst>
                                      </p:cBhvr>
                                      <p:tavLst>
                                        <p:tav tm="0">
                                          <p:val>
                                            <p:strVal val="#ppt_x"/>
                                          </p:val>
                                        </p:tav>
                                        <p:tav tm="100000">
                                          <p:val>
                                            <p:strVal val="#ppt_x"/>
                                          </p:val>
                                        </p:tav>
                                      </p:tavLst>
                                    </p:anim>
                                    <p:anim calcmode="lin" valueType="num">
                                      <p:cBhvr>
                                        <p:cTn id="23"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1000"/>
                                        <p:tgtEl>
                                          <p:spTgt spid="114"/>
                                        </p:tgtEl>
                                      </p:cBhvr>
                                    </p:animEffect>
                                    <p:anim calcmode="lin" valueType="num">
                                      <p:cBhvr>
                                        <p:cTn id="29" dur="1000" fill="hold"/>
                                        <p:tgtEl>
                                          <p:spTgt spid="114"/>
                                        </p:tgtEl>
                                        <p:attrNameLst>
                                          <p:attrName>ppt_x</p:attrName>
                                        </p:attrNameLst>
                                      </p:cBhvr>
                                      <p:tavLst>
                                        <p:tav tm="0">
                                          <p:val>
                                            <p:strVal val="#ppt_x"/>
                                          </p:val>
                                        </p:tav>
                                        <p:tav tm="100000">
                                          <p:val>
                                            <p:strVal val="#ppt_x"/>
                                          </p:val>
                                        </p:tav>
                                      </p:tavLst>
                                    </p:anim>
                                    <p:anim calcmode="lin" valueType="num">
                                      <p:cBhvr>
                                        <p:cTn id="30"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fade">
                                      <p:cBhvr>
                                        <p:cTn id="35" dur="1000"/>
                                        <p:tgtEl>
                                          <p:spTgt spid="112"/>
                                        </p:tgtEl>
                                      </p:cBhvr>
                                    </p:animEffect>
                                    <p:anim calcmode="lin" valueType="num">
                                      <p:cBhvr>
                                        <p:cTn id="36" dur="1000" fill="hold"/>
                                        <p:tgtEl>
                                          <p:spTgt spid="112"/>
                                        </p:tgtEl>
                                        <p:attrNameLst>
                                          <p:attrName>ppt_x</p:attrName>
                                        </p:attrNameLst>
                                      </p:cBhvr>
                                      <p:tavLst>
                                        <p:tav tm="0">
                                          <p:val>
                                            <p:strVal val="#ppt_x"/>
                                          </p:val>
                                        </p:tav>
                                        <p:tav tm="100000">
                                          <p:val>
                                            <p:strVal val="#ppt_x"/>
                                          </p:val>
                                        </p:tav>
                                      </p:tavLst>
                                    </p:anim>
                                    <p:anim calcmode="lin" valueType="num">
                                      <p:cBhvr>
                                        <p:cTn id="37"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fade">
                                      <p:cBhvr>
                                        <p:cTn id="42" dur="1000"/>
                                        <p:tgtEl>
                                          <p:spTgt spid="115"/>
                                        </p:tgtEl>
                                      </p:cBhvr>
                                    </p:animEffect>
                                    <p:anim calcmode="lin" valueType="num">
                                      <p:cBhvr>
                                        <p:cTn id="43" dur="1000" fill="hold"/>
                                        <p:tgtEl>
                                          <p:spTgt spid="115"/>
                                        </p:tgtEl>
                                        <p:attrNameLst>
                                          <p:attrName>ppt_x</p:attrName>
                                        </p:attrNameLst>
                                      </p:cBhvr>
                                      <p:tavLst>
                                        <p:tav tm="0">
                                          <p:val>
                                            <p:strVal val="#ppt_x"/>
                                          </p:val>
                                        </p:tav>
                                        <p:tav tm="100000">
                                          <p:val>
                                            <p:strVal val="#ppt_x"/>
                                          </p:val>
                                        </p:tav>
                                      </p:tavLst>
                                    </p:anim>
                                    <p:anim calcmode="lin" valueType="num">
                                      <p:cBhvr>
                                        <p:cTn id="4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p:bldP spid="115" grpId="0"/>
      <p:bldP spid="117" grpId="0" animBg="1"/>
      <p:bldP spid="1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628650" y="2146697"/>
            <a:ext cx="7886700" cy="8502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1"/>
              </a:buClr>
              <a:buSzPct val="26400"/>
              <a:buFont typeface="Arial"/>
              <a:buNone/>
            </a:pPr>
            <a:r>
              <a:rPr lang="en" sz="4800" b="1" dirty="0">
                <a:latin typeface="Aptos Display" panose="020B0004020202020204" pitchFamily="34" charset="0"/>
              </a:rPr>
              <a:t>Définitions et caractéristiques clés</a:t>
            </a:r>
            <a:endParaRPr sz="4800" b="1" dirty="0">
              <a:latin typeface="Aptos Display" panose="020B00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100"/>
              <a:buFont typeface="Arial"/>
              <a:buNone/>
            </a:pPr>
            <a:r>
              <a:rPr lang="en" sz="3200" dirty="0">
                <a:latin typeface="Aptos Display" panose="020B0004020202020204" pitchFamily="34" charset="0"/>
              </a:rPr>
              <a:t>Éducation ouverte</a:t>
            </a:r>
            <a:endParaRPr sz="3200" dirty="0">
              <a:latin typeface="Aptos Display" panose="020B0004020202020204" pitchFamily="34" charset="0"/>
            </a:endParaRPr>
          </a:p>
        </p:txBody>
      </p:sp>
      <p:sp>
        <p:nvSpPr>
          <p:cNvPr id="142" name="Google Shape;142;p10"/>
          <p:cNvSpPr txBox="1">
            <a:spLocks noGrp="1"/>
          </p:cNvSpPr>
          <p:nvPr>
            <p:ph type="body" idx="1"/>
          </p:nvPr>
        </p:nvSpPr>
        <p:spPr>
          <a:xfrm>
            <a:off x="628649" y="1104900"/>
            <a:ext cx="7648575" cy="3527719"/>
          </a:xfrm>
          <a:prstGeom prst="rect">
            <a:avLst/>
          </a:prstGeom>
          <a:noFill/>
          <a:ln>
            <a:noFill/>
          </a:ln>
        </p:spPr>
        <p:txBody>
          <a:bodyPr spcFirstLastPara="1" wrap="square" lIns="68575" tIns="34275" rIns="68575" bIns="34275" anchor="t" anchorCtr="0">
            <a:normAutofit fontScale="96785"/>
          </a:bodyPr>
          <a:lstStyle/>
          <a:p>
            <a:pPr marL="139700" indent="0">
              <a:buNone/>
            </a:pPr>
            <a:r>
              <a:rPr lang="fr-CA" sz="2500" dirty="0">
                <a:latin typeface="Aptos" panose="020B0004020202020204" pitchFamily="34" charset="0"/>
              </a:rPr>
              <a:t>Une approche en éducation visant </a:t>
            </a:r>
            <a:r>
              <a:rPr lang="fr-CA" sz="2500" b="1" dirty="0">
                <a:solidFill>
                  <a:schemeClr val="accent2">
                    <a:lumMod val="75000"/>
                  </a:schemeClr>
                </a:solidFill>
                <a:latin typeface="Aptos" panose="020B0004020202020204" pitchFamily="34" charset="0"/>
              </a:rPr>
              <a:t>l’élimination des barrières</a:t>
            </a:r>
            <a:r>
              <a:rPr lang="fr-CA" sz="2500" dirty="0">
                <a:solidFill>
                  <a:schemeClr val="accent2">
                    <a:lumMod val="75000"/>
                  </a:schemeClr>
                </a:solidFill>
                <a:latin typeface="Aptos" panose="020B0004020202020204" pitchFamily="34" charset="0"/>
              </a:rPr>
              <a:t> </a:t>
            </a:r>
            <a:r>
              <a:rPr lang="fr-CA" sz="2500" dirty="0">
                <a:latin typeface="Aptos" panose="020B0004020202020204" pitchFamily="34" charset="0"/>
              </a:rPr>
              <a:t>à l’apprentissage par </a:t>
            </a:r>
          </a:p>
          <a:p>
            <a:pPr marL="596900" indent="-457200">
              <a:buAutoNum type="arabicParenR"/>
            </a:pPr>
            <a:r>
              <a:rPr lang="fr-CA" sz="2500" dirty="0">
                <a:latin typeface="Aptos" panose="020B0004020202020204" pitchFamily="34" charset="0"/>
              </a:rPr>
              <a:t>la mise en place de </a:t>
            </a:r>
            <a:r>
              <a:rPr lang="fr-CA" sz="2500" b="1" dirty="0">
                <a:solidFill>
                  <a:schemeClr val="accent2">
                    <a:lumMod val="75000"/>
                  </a:schemeClr>
                </a:solidFill>
                <a:latin typeface="Aptos" panose="020B0004020202020204" pitchFamily="34" charset="0"/>
              </a:rPr>
              <a:t>pratiques éducatives ouvertes </a:t>
            </a:r>
            <a:r>
              <a:rPr lang="fr-CA" sz="2500" dirty="0">
                <a:latin typeface="Aptos" panose="020B0004020202020204" pitchFamily="34" charset="0"/>
              </a:rPr>
              <a:t>dans les cours, et </a:t>
            </a:r>
          </a:p>
          <a:p>
            <a:pPr marL="596900" indent="-457200">
              <a:buAutoNum type="arabicParenR"/>
            </a:pPr>
            <a:r>
              <a:rPr lang="fr-CA" sz="2500" dirty="0">
                <a:latin typeface="Aptos" panose="020B0004020202020204" pitchFamily="34" charset="0"/>
              </a:rPr>
              <a:t>la </a:t>
            </a:r>
            <a:r>
              <a:rPr lang="fr-CA" sz="2500" b="1" dirty="0">
                <a:solidFill>
                  <a:schemeClr val="accent2">
                    <a:lumMod val="75000"/>
                  </a:schemeClr>
                </a:solidFill>
                <a:latin typeface="Aptos" panose="020B0004020202020204" pitchFamily="34" charset="0"/>
              </a:rPr>
              <a:t>création et l’utilisation de ressources éducatives libres </a:t>
            </a:r>
            <a:r>
              <a:rPr lang="fr-CA" sz="2500" dirty="0">
                <a:latin typeface="Aptos" panose="020B0004020202020204" pitchFamily="34" charset="0"/>
              </a:rPr>
              <a:t>(REL)  </a:t>
            </a:r>
          </a:p>
          <a:p>
            <a:pPr marL="139700" indent="0" algn="r">
              <a:buNone/>
            </a:pPr>
            <a:r>
              <a:rPr lang="fr-CA" sz="2000" dirty="0">
                <a:latin typeface="Aptos" panose="020B0004020202020204" pitchFamily="34" charset="0"/>
              </a:rPr>
              <a:t> </a:t>
            </a:r>
            <a:r>
              <a:rPr lang="fr-CA" sz="2100" i="1" dirty="0">
                <a:latin typeface="Aptos" panose="020B0004020202020204" pitchFamily="34" charset="0"/>
                <a:hlinkClick r:id="rId3"/>
              </a:rPr>
              <a:t>Association des bibliothèques de recherche du Canada</a:t>
            </a:r>
            <a:endParaRPr lang="fr-CA" sz="2000" i="1" dirty="0">
              <a:latin typeface="Aptos" panose="020B0004020202020204" pitchFamily="34" charset="0"/>
            </a:endParaRPr>
          </a:p>
        </p:txBody>
      </p:sp>
    </p:spTree>
    <p:extLst>
      <p:ext uri="{BB962C8B-B14F-4D97-AF65-F5344CB8AC3E}">
        <p14:creationId xmlns:p14="http://schemas.microsoft.com/office/powerpoint/2010/main" val="286305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2">
                                            <p:txEl>
                                              <p:pRg st="1" end="1"/>
                                            </p:txEl>
                                          </p:spTgt>
                                        </p:tgtEl>
                                        <p:attrNameLst>
                                          <p:attrName>style.visibility</p:attrName>
                                        </p:attrNameLst>
                                      </p:cBhvr>
                                      <p:to>
                                        <p:strVal val="visible"/>
                                      </p:to>
                                    </p:set>
                                    <p:animEffect transition="in" filter="fade">
                                      <p:cBhvr>
                                        <p:cTn id="7" dur="1000"/>
                                        <p:tgtEl>
                                          <p:spTgt spid="142">
                                            <p:txEl>
                                              <p:pRg st="1" end="1"/>
                                            </p:txEl>
                                          </p:spTgt>
                                        </p:tgtEl>
                                      </p:cBhvr>
                                    </p:animEffect>
                                    <p:anim calcmode="lin" valueType="num">
                                      <p:cBhvr>
                                        <p:cTn id="8" dur="1000" fill="hold"/>
                                        <p:tgtEl>
                                          <p:spTgt spid="14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2">
                                            <p:txEl>
                                              <p:pRg st="2" end="2"/>
                                            </p:txEl>
                                          </p:spTgt>
                                        </p:tgtEl>
                                        <p:attrNameLst>
                                          <p:attrName>style.visibility</p:attrName>
                                        </p:attrNameLst>
                                      </p:cBhvr>
                                      <p:to>
                                        <p:strVal val="visible"/>
                                      </p:to>
                                    </p:set>
                                    <p:anim calcmode="lin" valueType="num">
                                      <p:cBhvr>
                                        <p:cTn id="14" dur="500" fill="hold"/>
                                        <p:tgtEl>
                                          <p:spTgt spid="14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4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4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2">
                                            <p:txEl>
                                              <p:pRg st="3" end="3"/>
                                            </p:txEl>
                                          </p:spTgt>
                                        </p:tgtEl>
                                        <p:attrNameLst>
                                          <p:attrName>style.visibility</p:attrName>
                                        </p:attrNameLst>
                                      </p:cBhvr>
                                      <p:to>
                                        <p:strVal val="visible"/>
                                      </p:to>
                                    </p:set>
                                    <p:animEffect transition="in" filter="fade">
                                      <p:cBhvr>
                                        <p:cTn id="21" dur="1000"/>
                                        <p:tgtEl>
                                          <p:spTgt spid="142">
                                            <p:txEl>
                                              <p:pRg st="3" end="3"/>
                                            </p:txEl>
                                          </p:spTgt>
                                        </p:tgtEl>
                                      </p:cBhvr>
                                    </p:animEffect>
                                    <p:anim calcmode="lin" valueType="num">
                                      <p:cBhvr>
                                        <p:cTn id="22" dur="1000" fill="hold"/>
                                        <p:tgtEl>
                                          <p:spTgt spid="14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100"/>
              <a:buFont typeface="Arial"/>
              <a:buNone/>
            </a:pPr>
            <a:r>
              <a:rPr lang="en" sz="3200" dirty="0">
                <a:latin typeface="Aptos Display" panose="020B0004020202020204" pitchFamily="34" charset="0"/>
              </a:rPr>
              <a:t>Ressources éducatives libres (REL)</a:t>
            </a:r>
            <a:endParaRPr sz="3200" dirty="0">
              <a:latin typeface="Aptos Display" panose="020B0004020202020204" pitchFamily="34" charset="0"/>
            </a:endParaRPr>
          </a:p>
        </p:txBody>
      </p:sp>
      <p:sp>
        <p:nvSpPr>
          <p:cNvPr id="142" name="Google Shape;142;p10"/>
          <p:cNvSpPr txBox="1">
            <a:spLocks noGrp="1"/>
          </p:cNvSpPr>
          <p:nvPr>
            <p:ph type="body" idx="1"/>
          </p:nvPr>
        </p:nvSpPr>
        <p:spPr>
          <a:xfrm>
            <a:off x="628649" y="1104900"/>
            <a:ext cx="7793001" cy="3527719"/>
          </a:xfrm>
          <a:prstGeom prst="rect">
            <a:avLst/>
          </a:prstGeom>
          <a:noFill/>
          <a:ln>
            <a:noFill/>
          </a:ln>
        </p:spPr>
        <p:txBody>
          <a:bodyPr spcFirstLastPara="1" wrap="square" lIns="68575" tIns="34275" rIns="68575" bIns="34275" anchor="t" anchorCtr="0">
            <a:normAutofit fontScale="96785"/>
          </a:bodyPr>
          <a:lstStyle/>
          <a:p>
            <a:pPr marL="0" lvl="0" indent="0">
              <a:buSzPct val="60271"/>
              <a:buNone/>
            </a:pPr>
            <a:r>
              <a:rPr lang="fr-CA" dirty="0">
                <a:solidFill>
                  <a:schemeClr val="bg2"/>
                </a:solidFill>
                <a:latin typeface="Aptos" panose="020B0004020202020204" pitchFamily="34" charset="0"/>
              </a:rPr>
              <a:t>Des </a:t>
            </a:r>
            <a:r>
              <a:rPr lang="fr-CA" dirty="0">
                <a:solidFill>
                  <a:schemeClr val="accent2">
                    <a:lumMod val="75000"/>
                  </a:schemeClr>
                </a:solidFill>
                <a:latin typeface="Aptos" panose="020B0004020202020204" pitchFamily="34" charset="0"/>
              </a:rPr>
              <a:t>matériels d'enseignement, d'apprentissage et de recherche </a:t>
            </a:r>
            <a:r>
              <a:rPr lang="fr-CA" dirty="0">
                <a:solidFill>
                  <a:schemeClr val="bg2"/>
                </a:solidFill>
                <a:latin typeface="Aptos" panose="020B0004020202020204" pitchFamily="34" charset="0"/>
              </a:rPr>
              <a:t>sur tout support, numérique ou autre, existant dans le </a:t>
            </a:r>
            <a:r>
              <a:rPr lang="fr-CA" dirty="0">
                <a:solidFill>
                  <a:schemeClr val="accent2">
                    <a:lumMod val="75000"/>
                  </a:schemeClr>
                </a:solidFill>
                <a:latin typeface="Aptos" panose="020B0004020202020204" pitchFamily="34" charset="0"/>
              </a:rPr>
              <a:t>domaine public ou publiés sous une licence ouverte* </a:t>
            </a:r>
            <a:r>
              <a:rPr lang="fr-CA" dirty="0">
                <a:solidFill>
                  <a:schemeClr val="bg2"/>
                </a:solidFill>
                <a:latin typeface="Aptos" panose="020B0004020202020204" pitchFamily="34" charset="0"/>
              </a:rPr>
              <a:t>permettant l'accès, l'utilisation, l’adaptation et la redistribution gratuits par d'autres, </a:t>
            </a:r>
            <a:r>
              <a:rPr lang="fr-CA" dirty="0">
                <a:solidFill>
                  <a:schemeClr val="accent2">
                    <a:lumMod val="75000"/>
                  </a:schemeClr>
                </a:solidFill>
                <a:latin typeface="Aptos" panose="020B0004020202020204" pitchFamily="34" charset="0"/>
              </a:rPr>
              <a:t>sans restrictions ou avec des restrictions limitées</a:t>
            </a:r>
            <a:r>
              <a:rPr lang="fr-CA" dirty="0">
                <a:solidFill>
                  <a:schemeClr val="bg2"/>
                </a:solidFill>
                <a:latin typeface="Aptos" panose="020B0004020202020204" pitchFamily="34" charset="0"/>
              </a:rPr>
              <a:t>. </a:t>
            </a:r>
          </a:p>
          <a:p>
            <a:pPr marL="0" lvl="0" indent="0">
              <a:buSzPct val="60271"/>
              <a:buNone/>
            </a:pPr>
            <a:r>
              <a:rPr lang="fr-CA" i="1" dirty="0">
                <a:solidFill>
                  <a:schemeClr val="bg2"/>
                </a:solidFill>
                <a:latin typeface="Aptos" panose="020B0004020202020204" pitchFamily="34" charset="0"/>
              </a:rPr>
              <a:t>*Les licences ouvertes sont fondées dans le cadre existant du droit à la propriété intellectuelle, comme défini par les conventions internationales concernées, et respectent la paternité de l'œuvre.</a:t>
            </a:r>
            <a:endParaRPr i="1" dirty="0">
              <a:solidFill>
                <a:schemeClr val="bg2"/>
              </a:solidFill>
              <a:latin typeface="Aptos" panose="020B0004020202020204" pitchFamily="34" charset="0"/>
            </a:endParaRPr>
          </a:p>
        </p:txBody>
      </p:sp>
      <p:sp>
        <p:nvSpPr>
          <p:cNvPr id="144" name="Google Shape;144;p10"/>
          <p:cNvSpPr txBox="1">
            <a:spLocks noGrp="1"/>
          </p:cNvSpPr>
          <p:nvPr>
            <p:ph type="body" idx="3"/>
          </p:nvPr>
        </p:nvSpPr>
        <p:spPr>
          <a:xfrm>
            <a:off x="534950" y="4779191"/>
            <a:ext cx="7886700" cy="240484"/>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800"/>
              </a:spcBef>
              <a:spcAft>
                <a:spcPts val="0"/>
              </a:spcAft>
              <a:buClr>
                <a:schemeClr val="dk1"/>
              </a:buClr>
              <a:buSzPts val="1100"/>
              <a:buFont typeface="Arial"/>
              <a:buNone/>
            </a:pPr>
            <a:r>
              <a:rPr lang="en" dirty="0">
                <a:latin typeface="Aptos" panose="020B0004020202020204" pitchFamily="34" charset="0"/>
              </a:rPr>
              <a:t>Sources : </a:t>
            </a:r>
            <a:r>
              <a:rPr lang="en" dirty="0">
                <a:latin typeface="Aptos" panose="020B0004020202020204" pitchFamily="34" charset="0"/>
                <a:hlinkClick r:id="rId3"/>
              </a:rPr>
              <a:t>UNESCO</a:t>
            </a:r>
            <a:endParaRPr dirty="0">
              <a:latin typeface="Aptos" panose="020B0004020202020204" pitchFamily="34" charset="0"/>
            </a:endParaRPr>
          </a:p>
        </p:txBody>
      </p:sp>
    </p:spTree>
    <p:extLst>
      <p:ext uri="{BB962C8B-B14F-4D97-AF65-F5344CB8AC3E}">
        <p14:creationId xmlns:p14="http://schemas.microsoft.com/office/powerpoint/2010/main" val="32563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anim calcmode="lin" valueType="num">
                                      <p:cBhvr>
                                        <p:cTn id="8" dur="1000" fill="hold"/>
                                        <p:tgtEl>
                                          <p:spTgt spid="1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2">
                                            <p:txEl>
                                              <p:pRg st="1" end="1"/>
                                            </p:txEl>
                                          </p:spTgt>
                                        </p:tgtEl>
                                        <p:attrNameLst>
                                          <p:attrName>style.visibility</p:attrName>
                                        </p:attrNameLst>
                                      </p:cBhvr>
                                      <p:to>
                                        <p:strVal val="visible"/>
                                      </p:to>
                                    </p:set>
                                    <p:animEffect transition="in" filter="fade">
                                      <p:cBhvr>
                                        <p:cTn id="14" dur="1000"/>
                                        <p:tgtEl>
                                          <p:spTgt spid="142">
                                            <p:txEl>
                                              <p:pRg st="1" end="1"/>
                                            </p:txEl>
                                          </p:spTgt>
                                        </p:tgtEl>
                                      </p:cBhvr>
                                    </p:animEffect>
                                    <p:anim calcmode="lin" valueType="num">
                                      <p:cBhvr>
                                        <p:cTn id="15" dur="1000" fill="hold"/>
                                        <p:tgtEl>
                                          <p:spTgt spid="14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eL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9759</TotalTime>
  <Words>2246</Words>
  <Application>Microsoft Office PowerPoint</Application>
  <PresentationFormat>Affichage à l'écran (16:9)</PresentationFormat>
  <Paragraphs>271</Paragraphs>
  <Slides>33</Slides>
  <Notes>33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33</vt:i4>
      </vt:variant>
    </vt:vector>
  </HeadingPairs>
  <TitlesOfParts>
    <vt:vector size="40" baseType="lpstr">
      <vt:lpstr>Aptos</vt:lpstr>
      <vt:lpstr>Aptos Display</vt:lpstr>
      <vt:lpstr>Arial</vt:lpstr>
      <vt:lpstr>Calibri</vt:lpstr>
      <vt:lpstr>Courier New</vt:lpstr>
      <vt:lpstr>Wingdings</vt:lpstr>
      <vt:lpstr>OeLE Theme</vt:lpstr>
      <vt:lpstr> Éducation ouverte et Ressources éducatives libres 101</vt:lpstr>
      <vt:lpstr> Question de réflexion et discussion : selon vous, qu’est-ce que l’éducation ouverte et pourquoi est-elle importante dans l’enseignement universitaire ? </vt:lpstr>
      <vt:lpstr>Points abordés aujourd’hui </vt:lpstr>
      <vt:lpstr>Aperçu historique du  paysage de l’éducation ouverte, au sens large</vt:lpstr>
      <vt:lpstr>2000s</vt:lpstr>
      <vt:lpstr>Présentation PowerPoint</vt:lpstr>
      <vt:lpstr>Définitions et caractéristiques clés</vt:lpstr>
      <vt:lpstr>Éducation ouverte</vt:lpstr>
      <vt:lpstr>Ressources éducatives libres (REL)</vt:lpstr>
      <vt:lpstr>Les ressources éducatives libres sont :</vt:lpstr>
      <vt:lpstr>Exemples de REL</vt:lpstr>
      <vt:lpstr>REL en quelques chiffres et plateformes</vt:lpstr>
      <vt:lpstr>Discussion</vt:lpstr>
      <vt:lpstr>Licences ouvertes</vt:lpstr>
      <vt:lpstr>Licences</vt:lpstr>
      <vt:lpstr>Licences   de la plus ouverte à la moins ouverte</vt:lpstr>
      <vt:lpstr>Exemple : Images de présentation PowerPoint (CCO) </vt:lpstr>
      <vt:lpstr>Exemple : Ressources auxiliaires (CC BY)</vt:lpstr>
      <vt:lpstr>Exemple : Révision d’un manuel en libre accès (CC BY-NC-SA)</vt:lpstr>
      <vt:lpstr>Outil de sélection de licence CC pour votre travail</vt:lpstr>
      <vt:lpstr>« Les mauvais choix techniques rendent le contenu ouvert moins ouvert » David Wiley</vt:lpstr>
      <vt:lpstr>« Les obligations et restrictions légales rendent le contenu ouvert moins ouvert » David Wiley</vt:lpstr>
      <vt:lpstr>Cadre ANMA en action</vt:lpstr>
      <vt:lpstr>Pédagogie ouverte</vt:lpstr>
      <vt:lpstr>Fondements historiques de la PO</vt:lpstr>
      <vt:lpstr>La PO aujourd’hui</vt:lpstr>
      <vt:lpstr>Définition actuelle de la PO</vt:lpstr>
      <vt:lpstr>Personnes apprenantes engagées</vt:lpstr>
      <vt:lpstr>À petite échelle : Développement d’une banque de quiz pour un manuel de cours ouvert</vt:lpstr>
      <vt:lpstr>À grande échelle : Initiative de polarisation numérique</vt:lpstr>
      <vt:lpstr>Pédagie ouverte à l’UQAM</vt:lpstr>
      <vt:lpstr>Activité sur les aspirations à l’éducation ouverte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à l’éducation ouverte</dc:title>
  <dc:creator>julie morin</dc:creator>
  <cp:lastModifiedBy>Victoria Volkanova</cp:lastModifiedBy>
  <cp:revision>3</cp:revision>
  <cp:lastPrinted>2024-05-08T17:45:28Z</cp:lastPrinted>
  <dcterms:modified xsi:type="dcterms:W3CDTF">2025-04-01T17:38:09Z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689301-32b1-463b-ba86-10202492460a_Enabled">
    <vt:lpwstr>true</vt:lpwstr>
  </property>
  <property fmtid="{D5CDD505-2E9C-101B-9397-08002B2CF9AE}" pid="3" name="MSIP_Label_d0689301-32b1-463b-ba86-10202492460a_SetDate">
    <vt:lpwstr>2024-09-27T18:39:51Z</vt:lpwstr>
  </property>
  <property fmtid="{D5CDD505-2E9C-101B-9397-08002B2CF9AE}" pid="4" name="MSIP_Label_d0689301-32b1-463b-ba86-10202492460a_Method">
    <vt:lpwstr>Standard</vt:lpwstr>
  </property>
  <property fmtid="{D5CDD505-2E9C-101B-9397-08002B2CF9AE}" pid="5" name="MSIP_Label_d0689301-32b1-463b-ba86-10202492460a_Name">
    <vt:lpwstr>defa4170-0d19-0005-0003-bc88714345d2</vt:lpwstr>
  </property>
  <property fmtid="{D5CDD505-2E9C-101B-9397-08002B2CF9AE}" pid="6" name="MSIP_Label_d0689301-32b1-463b-ba86-10202492460a_SiteId">
    <vt:lpwstr>810c295f-e817-4c4e-8996-9b66369b8012</vt:lpwstr>
  </property>
  <property fmtid="{D5CDD505-2E9C-101B-9397-08002B2CF9AE}" pid="7" name="MSIP_Label_d0689301-32b1-463b-ba86-10202492460a_ActionId">
    <vt:lpwstr>72f338f9-77c3-46af-8e04-bec208e69387</vt:lpwstr>
  </property>
  <property fmtid="{D5CDD505-2E9C-101B-9397-08002B2CF9AE}" pid="8" name="MSIP_Label_d0689301-32b1-463b-ba86-10202492460a_ContentBits">
    <vt:lpwstr>0</vt:lpwstr>
  </property>
</Properties>
</file>