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8" r:id="rId3"/>
    <p:sldId id="300" r:id="rId4"/>
    <p:sldId id="265" r:id="rId5"/>
    <p:sldId id="266" r:id="rId6"/>
    <p:sldId id="310" r:id="rId7"/>
    <p:sldId id="303" r:id="rId8"/>
    <p:sldId id="304" r:id="rId9"/>
    <p:sldId id="306" r:id="rId10"/>
    <p:sldId id="307" r:id="rId11"/>
    <p:sldId id="261" r:id="rId12"/>
    <p:sldId id="267" r:id="rId13"/>
    <p:sldId id="273" r:id="rId14"/>
    <p:sldId id="272" r:id="rId15"/>
    <p:sldId id="311" r:id="rId16"/>
    <p:sldId id="312" r:id="rId17"/>
    <p:sldId id="308" r:id="rId18"/>
    <p:sldId id="313" r:id="rId19"/>
    <p:sldId id="291" r:id="rId20"/>
    <p:sldId id="305" r:id="rId21"/>
    <p:sldId id="315" r:id="rId22"/>
    <p:sldId id="314" r:id="rId23"/>
    <p:sldId id="316" r:id="rId24"/>
    <p:sldId id="309" r:id="rId25"/>
    <p:sldId id="263" r:id="rId26"/>
    <p:sldId id="297" r:id="rId27"/>
    <p:sldId id="296" r:id="rId28"/>
    <p:sldId id="281" r:id="rId29"/>
    <p:sldId id="282" r:id="rId30"/>
    <p:sldId id="286" r:id="rId31"/>
    <p:sldId id="284" r:id="rId32"/>
    <p:sldId id="290" r:id="rId33"/>
    <p:sldId id="289" r:id="rId34"/>
    <p:sldId id="285" r:id="rId35"/>
    <p:sldId id="287" r:id="rId36"/>
    <p:sldId id="288" r:id="rId37"/>
    <p:sldId id="299" r:id="rId38"/>
    <p:sldId id="279" r:id="rId39"/>
    <p:sldId id="280" r:id="rId40"/>
    <p:sldId id="278" r:id="rId41"/>
  </p:sldIdLst>
  <p:sldSz cx="9144000" cy="6858000" type="screen4x3"/>
  <p:notesSz cx="6858000" cy="9144000"/>
  <p:defaultTextStyle>
    <a:defPPr>
      <a:defRPr lang="fr-CA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66CC"/>
    <a:srgbClr val="FF66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1" autoAdjust="0"/>
    <p:restoredTop sz="94660"/>
  </p:normalViewPr>
  <p:slideViewPr>
    <p:cSldViewPr>
      <p:cViewPr varScale="1">
        <p:scale>
          <a:sx n="113" d="100"/>
          <a:sy n="113" d="100"/>
        </p:scale>
        <p:origin x="-9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4AFBEE5-C410-4BC8-BDAC-030D02CAD3B1}" type="datetimeFigureOut">
              <a:rPr lang="fr-FR"/>
              <a:pPr>
                <a:defRPr/>
              </a:pPr>
              <a:t>02/09/2014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CA" noProof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7A835C9-95D1-4F66-85B8-21EFAA98B2EA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45068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19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544EA0-E18E-49A1-A2C1-915BE1BF3D58}" type="slidenum">
              <a:rPr lang="fr-CA" smtClean="0"/>
              <a:pPr/>
              <a:t>1</a:t>
            </a:fld>
            <a:endParaRPr lang="fr-CA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5427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EC204E4-432E-4217-9600-4ED4A28F73D2}" type="slidenum">
              <a:rPr lang="fr-CA" altLang="fr-FR" smtClean="0">
                <a:latin typeface="Times New Roman" pitchFamily="18" charset="0"/>
              </a:rPr>
              <a:pPr algn="r" eaLnBrk="1" hangingPunct="1">
                <a:spcBef>
                  <a:spcPct val="0"/>
                </a:spcBef>
              </a:pPr>
              <a:t>18</a:t>
            </a:fld>
            <a:endParaRPr lang="fr-CA" alt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604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0F36FD4-3358-4A46-AD7C-463CAB997049}" type="slidenum">
              <a:rPr lang="fr-CA" smtClean="0"/>
              <a:pPr/>
              <a:t>19</a:t>
            </a:fld>
            <a:endParaRPr lang="fr-CA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5427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EC204E4-432E-4217-9600-4ED4A28F73D2}" type="slidenum">
              <a:rPr lang="fr-CA" altLang="fr-FR" smtClean="0">
                <a:latin typeface="Times New Roman" pitchFamily="18" charset="0"/>
              </a:rPr>
              <a:pPr algn="r" eaLnBrk="1" hangingPunct="1">
                <a:spcBef>
                  <a:spcPct val="0"/>
                </a:spcBef>
              </a:pPr>
              <a:t>23</a:t>
            </a:fld>
            <a:endParaRPr lang="fr-CA" alt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614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F74E13B-0464-4149-8902-E1E167830467}" type="slidenum">
              <a:rPr lang="fr-CA" smtClean="0"/>
              <a:pPr/>
              <a:t>25</a:t>
            </a:fld>
            <a:endParaRPr lang="fr-CA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6246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80480FB-08AC-480F-8B2C-111562E8C2D9}" type="slidenum">
              <a:rPr lang="fr-CA" smtClean="0"/>
              <a:pPr/>
              <a:t>26</a:t>
            </a:fld>
            <a:endParaRPr lang="fr-CA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634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5B8F47-EE32-4D68-9197-E152A96045DA}" type="slidenum">
              <a:rPr lang="fr-CA" smtClean="0"/>
              <a:pPr/>
              <a:t>27</a:t>
            </a:fld>
            <a:endParaRPr lang="fr-CA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645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0753E1-74C0-4061-A028-CC49556376F9}" type="slidenum">
              <a:rPr lang="fr-CA" smtClean="0"/>
              <a:pPr/>
              <a:t>28</a:t>
            </a:fld>
            <a:endParaRPr lang="fr-CA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655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AE534E-AD6F-4DB7-A696-E158F699769E}" type="slidenum">
              <a:rPr lang="fr-CA" smtClean="0"/>
              <a:pPr/>
              <a:t>29</a:t>
            </a:fld>
            <a:endParaRPr lang="fr-CA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665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7C27F0F-1A19-4892-9F5B-D54D3FC372DF}" type="slidenum">
              <a:rPr lang="fr-CA" smtClean="0"/>
              <a:pPr/>
              <a:t>30</a:t>
            </a:fld>
            <a:endParaRPr lang="fr-CA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696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8469CC8-0F89-4052-B0EF-04A5C2837CC7}" type="slidenum">
              <a:rPr lang="fr-CA" smtClean="0"/>
              <a:pPr/>
              <a:t>31</a:t>
            </a:fld>
            <a:endParaRPr lang="fr-C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40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3011EA5-B7D1-4263-9658-53DBD05B19F1}" type="slidenum">
              <a:rPr lang="fr-CA" smtClean="0"/>
              <a:pPr/>
              <a:t>2</a:t>
            </a:fld>
            <a:endParaRPr lang="fr-CA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7066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D4023A-43C3-431E-B211-A05B156131E5}" type="slidenum">
              <a:rPr lang="fr-CA" smtClean="0"/>
              <a:pPr/>
              <a:t>32</a:t>
            </a:fld>
            <a:endParaRPr lang="fr-CA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716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87FF7-655C-4F70-AF69-3D9C92D1758D}" type="slidenum">
              <a:rPr lang="fr-CA" smtClean="0"/>
              <a:pPr/>
              <a:t>33</a:t>
            </a:fld>
            <a:endParaRPr lang="fr-CA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727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2237AE-9D7D-4455-8F7D-6A9ABD223AFE}" type="slidenum">
              <a:rPr lang="fr-CA" smtClean="0"/>
              <a:pPr/>
              <a:t>34</a:t>
            </a:fld>
            <a:endParaRPr lang="fr-CA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737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53DBF93-AE8D-49BF-AC03-9B9702653D72}" type="slidenum">
              <a:rPr lang="fr-CA" smtClean="0"/>
              <a:pPr/>
              <a:t>35</a:t>
            </a:fld>
            <a:endParaRPr lang="fr-CA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7475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EF42587-1E59-4B30-A9BD-BAAF6D5D3292}" type="slidenum">
              <a:rPr lang="fr-CA" smtClean="0"/>
              <a:pPr/>
              <a:t>36</a:t>
            </a:fld>
            <a:endParaRPr lang="fr-CA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757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633A5B1-11C9-4745-B17C-5CD3321B158A}" type="slidenum">
              <a:rPr lang="fr-CA" smtClean="0"/>
              <a:pPr/>
              <a:t>38</a:t>
            </a:fld>
            <a:endParaRPr lang="fr-CA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768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E26C7A-C72C-45BF-B612-9ADFFFC8A868}" type="slidenum">
              <a:rPr lang="fr-CA" smtClean="0"/>
              <a:pPr/>
              <a:t>39</a:t>
            </a:fld>
            <a:endParaRPr lang="fr-CA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7782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B093B64-43DF-4339-9CAB-BFC5DAE4D279}" type="slidenum">
              <a:rPr lang="fr-CA" smtClean="0"/>
              <a:pPr/>
              <a:t>40</a:t>
            </a:fld>
            <a:endParaRPr lang="fr-C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60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E5729DB-733D-4675-A144-929A9672472D}" type="slidenum">
              <a:rPr lang="fr-CA" smtClean="0"/>
              <a:pPr/>
              <a:t>4</a:t>
            </a:fld>
            <a:endParaRPr lang="fr-C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71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E87F5F4-D5AF-44AD-ABCB-C878CF5BD65D}" type="slidenum">
              <a:rPr lang="fr-CA" smtClean="0"/>
              <a:pPr/>
              <a:t>5</a:t>
            </a:fld>
            <a:endParaRPr lang="fr-C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81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036DFD-E5FA-4A7F-AAC6-FEC91EE04B92}" type="slidenum">
              <a:rPr lang="fr-CA" smtClean="0"/>
              <a:pPr/>
              <a:t>11</a:t>
            </a:fld>
            <a:endParaRPr lang="fr-C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915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F16757F-00C0-4111-A4C8-752CED3AA4BF}" type="slidenum">
              <a:rPr lang="fr-CA" smtClean="0"/>
              <a:pPr/>
              <a:t>12</a:t>
            </a:fld>
            <a:endParaRPr lang="fr-C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5427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6A6C05-DF4F-4463-AEB1-7B367039197D}" type="slidenum">
              <a:rPr lang="fr-CA" smtClean="0"/>
              <a:pPr/>
              <a:t>13</a:t>
            </a:fld>
            <a:endParaRPr lang="fr-C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593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9C599D-9122-4E8F-B862-9A79990BAC7E}" type="slidenum">
              <a:rPr lang="fr-CA" smtClean="0"/>
              <a:pPr/>
              <a:t>14</a:t>
            </a:fld>
            <a:endParaRPr lang="fr-C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532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C3007F7-AB96-46CE-90B1-CF633B8094BB}" type="slidenum">
              <a:rPr lang="fr-CA" altLang="fr-FR" smtClean="0">
                <a:latin typeface="Times New Roman" pitchFamily="18" charset="0"/>
              </a:rPr>
              <a:pPr algn="r" eaLnBrk="1" hangingPunct="1">
                <a:spcBef>
                  <a:spcPct val="0"/>
                </a:spcBef>
              </a:pPr>
              <a:t>15</a:t>
            </a:fld>
            <a:endParaRPr lang="fr-CA" alt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1200" y="2286000"/>
            <a:ext cx="6400800" cy="1143000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fr-CA"/>
              <a:t>Cliquez pour modifier le style du titre du masque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r-CA"/>
              <a:t>Cliquez pour modifier le style des sous-titres du masque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1D5AE-1905-4875-A65A-1EADBD8CB22B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1771650" cy="6248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371600" y="0"/>
            <a:ext cx="5162550" cy="6248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1161C-F6BF-48A2-A501-15EA29EDD974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0"/>
            <a:ext cx="7086600" cy="12192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371600" y="1295400"/>
            <a:ext cx="3467100" cy="4953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4991100" y="1295400"/>
            <a:ext cx="3467100" cy="4953000"/>
          </a:xfrm>
        </p:spPr>
        <p:txBody>
          <a:bodyPr/>
          <a:lstStyle/>
          <a:p>
            <a:pPr lvl="0"/>
            <a:endParaRPr lang="fr-CA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D95B5-7F1B-4A02-9110-CA33C147EB9E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54EA8-0F91-4C9E-92D0-B0574586EDAD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B7447-9452-424E-8683-11F1F1E9D590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71600" y="1295400"/>
            <a:ext cx="34671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91100" y="1295400"/>
            <a:ext cx="34671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59D85-3787-44CF-90F8-4F658E589101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3E1D1-1C15-4215-8335-B9448814B76A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DE2C5-200C-4A32-857B-168E735041EC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CE6A8-7B17-42D2-9B6C-0F6ACEF354C9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8E32C-3CDE-49EE-A465-6F65087CE467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F818C-12C6-4BBA-92E1-1ACDC2D19D1B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0"/>
            <a:ext cx="7086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 style du titre du masque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295400"/>
            <a:ext cx="7086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CCECFF"/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24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CCECFF"/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3246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CCECFF"/>
                </a:solidFill>
                <a:latin typeface="+mn-lt"/>
              </a:defRPr>
            </a:lvl1pPr>
          </a:lstStyle>
          <a:p>
            <a:pPr>
              <a:defRPr/>
            </a:pPr>
            <a:fld id="{A6A681AB-248E-475D-B099-423892B66A13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CC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CCFF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CCFF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CCFF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CCFF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99CCFF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99CCFF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99CCFF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99CCFF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CCEC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CCEC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CCEC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EC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CCECF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CCECF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CCECF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CCECF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CCECFF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moncton.ca/umcm-saee/node/132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5.hrsdc.gc.ca/NOC/Francais/CNP/2006/IndexProfessions.asp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moncton.ca/umcm-saee/node/132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inkedin.ca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rancophonie.org/-Recrutements-.html" TargetMode="External"/><Relationship Id="rId13" Type="http://schemas.openxmlformats.org/officeDocument/2006/relationships/hyperlink" Target="http://www.nols.edu/" TargetMode="External"/><Relationship Id="rId18" Type="http://schemas.openxmlformats.org/officeDocument/2006/relationships/hyperlink" Target="http://www.cruising.org/vacation/cruise-lines-ships" TargetMode="External"/><Relationship Id="rId3" Type="http://schemas.openxmlformats.org/officeDocument/2006/relationships/hyperlink" Target="http://www.umoncton.ca/umcm-saee/recherche_travail" TargetMode="External"/><Relationship Id="rId7" Type="http://schemas.openxmlformats.org/officeDocument/2006/relationships/hyperlink" Target="http://www.workingoverseas.com/" TargetMode="External"/><Relationship Id="rId12" Type="http://schemas.openxmlformats.org/officeDocument/2006/relationships/hyperlink" Target="http://www.caretaker.org/" TargetMode="External"/><Relationship Id="rId17" Type="http://schemas.openxmlformats.org/officeDocument/2006/relationships/hyperlink" Target="http://jeunessecanadamonde.org/" TargetMode="External"/><Relationship Id="rId2" Type="http://schemas.openxmlformats.org/officeDocument/2006/relationships/notesSlide" Target="../notesSlides/notesSlide10.xml"/><Relationship Id="rId16" Type="http://schemas.openxmlformats.org/officeDocument/2006/relationships/hyperlink" Target="http://www.carrieresensant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yworldabroad.com/umoncton" TargetMode="External"/><Relationship Id="rId11" Type="http://schemas.openxmlformats.org/officeDocument/2006/relationships/hyperlink" Target="http://www.careersunited.org/home_jobseeker.asp?Lang=6" TargetMode="External"/><Relationship Id="rId5" Type="http://schemas.openxmlformats.org/officeDocument/2006/relationships/hyperlink" Target="http://www.travailler.ca/" TargetMode="External"/><Relationship Id="rId15" Type="http://schemas.openxmlformats.org/officeDocument/2006/relationships/hyperlink" Target="https://jobs.un.org/Galaxy/Release3/Vacancy/vacancy.aspx?lang=1560" TargetMode="External"/><Relationship Id="rId10" Type="http://schemas.openxmlformats.org/officeDocument/2006/relationships/hyperlink" Target="http://www.daveseslcafe.com/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://www.backdoorjobs.com/" TargetMode="External"/><Relationship Id="rId14" Type="http://schemas.openxmlformats.org/officeDocument/2006/relationships/hyperlink" Target="http://www.outwardbound.net/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2.gnb.ca/content/gnb/fr/ministeres/developpement_social.html" TargetMode="External"/><Relationship Id="rId3" Type="http://schemas.openxmlformats.org/officeDocument/2006/relationships/hyperlink" Target="http://www.option-carriere.ca/" TargetMode="External"/><Relationship Id="rId7" Type="http://schemas.openxmlformats.org/officeDocument/2006/relationships/hyperlink" Target="http://www.frp.ca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basw-atsnb.ca/" TargetMode="External"/><Relationship Id="rId5" Type="http://schemas.openxmlformats.org/officeDocument/2006/relationships/hyperlink" Target="http://www.casw-acts.ca/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lunteergreatermoncton.com/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acnb.org/" TargetMode="External"/><Relationship Id="rId4" Type="http://schemas.openxmlformats.org/officeDocument/2006/relationships/hyperlink" Target="http://www2.gnb.ca/content/gnb/fr/ministeres/csi/organismes_communautaires_sans_but_lucratif/benevoles/content/ou_puis_je_trouver_des_possibilites_de_faire_du_benevolat.html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ploissociaux.com/fr/" TargetMode="External"/><Relationship Id="rId7" Type="http://schemas.openxmlformats.org/officeDocument/2006/relationships/hyperlink" Target="http://www.cafi-nb.org/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gma-amgm.org/site/index.php?lang=fr" TargetMode="External"/><Relationship Id="rId5" Type="http://schemas.openxmlformats.org/officeDocument/2006/relationships/hyperlink" Target="http://www.monctoncommunityresidences.com/fr/carrieres/" TargetMode="External"/><Relationship Id="rId4" Type="http://schemas.openxmlformats.org/officeDocument/2006/relationships/hyperlink" Target="https://www.swatcanada.ca/jobs.php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entreculturelaberdeen.ca/" TargetMode="External"/><Relationship Id="rId3" Type="http://schemas.openxmlformats.org/officeDocument/2006/relationships/hyperlink" Target="http://www.fjfnb.nb.ca/" TargetMode="External"/><Relationship Id="rId7" Type="http://schemas.openxmlformats.org/officeDocument/2006/relationships/hyperlink" Target="http://www.ywcamoncton.com/fr/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sc-scc.gc.ca/corcan/002005-1000-fra.shtml" TargetMode="External"/><Relationship Id="rId5" Type="http://schemas.openxmlformats.org/officeDocument/2006/relationships/hyperlink" Target="http://www.csc-scc.gc.ca/careers/003001-1000-fra.shtml" TargetMode="External"/><Relationship Id="rId4" Type="http://schemas.openxmlformats.org/officeDocument/2006/relationships/hyperlink" Target="http://www.lifework.ca/lifework/accueil.html" TargetMode="External"/><Relationship Id="rId9" Type="http://schemas.openxmlformats.org/officeDocument/2006/relationships/hyperlink" Target="http://artsnb.ca/site/fr/ressources/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HKV0QuQsonk" TargetMode="External"/><Relationship Id="rId4" Type="http://schemas.openxmlformats.org/officeDocument/2006/relationships/image" Target="../media/image4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oadtripnation.com/explore/interest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\\Castor\usagers\GRANTD\Pr&#233;sentations-ateliers\RT%20et%20&#233;chelle%20de%20s&#233;lection.doc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moncton.ca/umcm-saee/node/333" TargetMode="External"/><Relationship Id="rId4" Type="http://schemas.openxmlformats.org/officeDocument/2006/relationships/hyperlink" Target="http://www.umoncton.ca/umcm-saee/Recherche_travai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fr-CA" sz="4000" i="1" dirty="0" smtClean="0"/>
              <a:t>Stratégies </a:t>
            </a:r>
            <a:br>
              <a:rPr lang="fr-CA" sz="4000" i="1" dirty="0" smtClean="0"/>
            </a:br>
            <a:r>
              <a:rPr lang="fr-CA" sz="4000" i="1" dirty="0" smtClean="0"/>
              <a:t>de recherche de travail liées au secteur du travail social 2014</a:t>
            </a:r>
            <a:br>
              <a:rPr lang="fr-CA" sz="4000" i="1" dirty="0" smtClean="0"/>
            </a:br>
            <a:endParaRPr lang="fr-CA" sz="4000" i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</a:pPr>
            <a:endParaRPr lang="fr-CA" sz="2800" b="1" i="1" dirty="0" smtClean="0">
              <a:solidFill>
                <a:srgbClr val="99CCFF"/>
              </a:solidFill>
            </a:endParaRPr>
          </a:p>
          <a:p>
            <a:pPr algn="ctr" eaLnBrk="1" hangingPunct="1">
              <a:lnSpc>
                <a:spcPct val="90000"/>
              </a:lnSpc>
            </a:pPr>
            <a:endParaRPr lang="fr-CA" sz="1800" b="1" dirty="0" smtClean="0">
              <a:solidFill>
                <a:srgbClr val="99CCFF"/>
              </a:solidFill>
            </a:endParaRPr>
          </a:p>
          <a:p>
            <a:pPr algn="ctr" eaLnBrk="1" hangingPunct="1">
              <a:lnSpc>
                <a:spcPct val="90000"/>
              </a:lnSpc>
            </a:pPr>
            <a:r>
              <a:rPr lang="fr-CA" sz="1800" b="1" dirty="0" smtClean="0">
                <a:solidFill>
                  <a:schemeClr val="bg1"/>
                </a:solidFill>
              </a:rPr>
              <a:t>Daniel Grant, CRHA</a:t>
            </a:r>
          </a:p>
          <a:p>
            <a:pPr algn="ctr" eaLnBrk="1" hangingPunct="1">
              <a:lnSpc>
                <a:spcPct val="90000"/>
              </a:lnSpc>
            </a:pPr>
            <a:r>
              <a:rPr lang="fr-CA" sz="1800" b="1" dirty="0" smtClean="0">
                <a:solidFill>
                  <a:schemeClr val="bg1"/>
                </a:solidFill>
              </a:rPr>
              <a:t>Conseiller en emploi et liaison avec les employeurs</a:t>
            </a:r>
          </a:p>
          <a:p>
            <a:pPr algn="ctr" eaLnBrk="1" hangingPunct="1">
              <a:lnSpc>
                <a:spcPct val="90000"/>
              </a:lnSpc>
            </a:pPr>
            <a:r>
              <a:rPr lang="fr-CA" sz="1800" b="1" dirty="0" smtClean="0">
                <a:solidFill>
                  <a:schemeClr val="bg1"/>
                </a:solidFill>
              </a:rPr>
              <a:t>Service de recherche de travail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sz="2800" b="1" dirty="0" smtClean="0"/>
              <a:t>COMPÉTENCES ACQUISES EN T. S. (suite)</a:t>
            </a:r>
            <a:endParaRPr lang="fr-CA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9592" y="1295400"/>
            <a:ext cx="8136904" cy="4953000"/>
          </a:xfrm>
        </p:spPr>
        <p:txBody>
          <a:bodyPr/>
          <a:lstStyle/>
          <a:p>
            <a:pPr lvl="0">
              <a:buBlip>
                <a:blip r:embed="rId2"/>
              </a:buBlip>
            </a:pPr>
            <a:r>
              <a:rPr lang="fr-CA" sz="2000" dirty="0" smtClean="0">
                <a:solidFill>
                  <a:schemeClr val="bg1"/>
                </a:solidFill>
              </a:rPr>
              <a:t>Amener </a:t>
            </a:r>
            <a:r>
              <a:rPr lang="fr-CA" sz="2000" dirty="0">
                <a:solidFill>
                  <a:schemeClr val="bg1"/>
                </a:solidFill>
              </a:rPr>
              <a:t>son client vers l’autonomie;</a:t>
            </a:r>
          </a:p>
          <a:p>
            <a:pPr lvl="0">
              <a:buBlip>
                <a:blip r:embed="rId2"/>
              </a:buBlip>
            </a:pPr>
            <a:r>
              <a:rPr lang="fr-CA" sz="2000" dirty="0">
                <a:solidFill>
                  <a:schemeClr val="bg1"/>
                </a:solidFill>
              </a:rPr>
              <a:t>Être sensibilisé aux besoins de sa clientèle;</a:t>
            </a:r>
          </a:p>
          <a:p>
            <a:pPr lvl="0">
              <a:buBlip>
                <a:blip r:embed="rId2"/>
              </a:buBlip>
            </a:pPr>
            <a:r>
              <a:rPr lang="fr-CA" sz="2000" dirty="0">
                <a:solidFill>
                  <a:schemeClr val="bg1"/>
                </a:solidFill>
              </a:rPr>
              <a:t>Faire preuve </a:t>
            </a:r>
            <a:r>
              <a:rPr lang="fr-CA" sz="2000" dirty="0" smtClean="0">
                <a:solidFill>
                  <a:schemeClr val="bg1"/>
                </a:solidFill>
              </a:rPr>
              <a:t>d’empathie, de compréhension, aux </a:t>
            </a:r>
            <a:r>
              <a:rPr lang="fr-CA" sz="2000" dirty="0">
                <a:solidFill>
                  <a:schemeClr val="bg1"/>
                </a:solidFill>
              </a:rPr>
              <a:t>vécus </a:t>
            </a:r>
            <a:r>
              <a:rPr lang="fr-CA" sz="2000" dirty="0" smtClean="0">
                <a:solidFill>
                  <a:schemeClr val="bg1"/>
                </a:solidFill>
              </a:rPr>
              <a:t>des clients;</a:t>
            </a:r>
            <a:endParaRPr lang="fr-CA" sz="2000" dirty="0">
              <a:solidFill>
                <a:schemeClr val="bg1"/>
              </a:solidFill>
            </a:endParaRPr>
          </a:p>
          <a:p>
            <a:pPr lvl="0">
              <a:buBlip>
                <a:blip r:embed="rId2"/>
              </a:buBlip>
            </a:pPr>
            <a:r>
              <a:rPr lang="fr-CA" sz="2000" dirty="0">
                <a:solidFill>
                  <a:schemeClr val="bg1"/>
                </a:solidFill>
              </a:rPr>
              <a:t>Faire la tenue de dossier et respecter les normes de confidentialité;</a:t>
            </a:r>
          </a:p>
          <a:p>
            <a:pPr lvl="0">
              <a:buBlip>
                <a:blip r:embed="rId2"/>
              </a:buBlip>
            </a:pPr>
            <a:r>
              <a:rPr lang="fr-CA" sz="2000" dirty="0">
                <a:solidFill>
                  <a:schemeClr val="bg1"/>
                </a:solidFill>
              </a:rPr>
              <a:t>Comprendre et évaluer les politiques sociales;</a:t>
            </a:r>
          </a:p>
          <a:p>
            <a:pPr lvl="0">
              <a:buBlip>
                <a:blip r:embed="rId2"/>
              </a:buBlip>
            </a:pPr>
            <a:r>
              <a:rPr lang="fr-CA" sz="2000" dirty="0">
                <a:solidFill>
                  <a:schemeClr val="bg1"/>
                </a:solidFill>
              </a:rPr>
              <a:t>Élaborer des programmes et des services en relation d’aide au sein de la communauté;</a:t>
            </a:r>
          </a:p>
          <a:p>
            <a:pPr lvl="0">
              <a:buBlip>
                <a:blip r:embed="rId2"/>
              </a:buBlip>
            </a:pPr>
            <a:r>
              <a:rPr lang="fr-CA" sz="2000" dirty="0">
                <a:solidFill>
                  <a:schemeClr val="bg1"/>
                </a:solidFill>
              </a:rPr>
              <a:t>Gérer des projets et travailler en équipe</a:t>
            </a:r>
            <a:r>
              <a:rPr lang="fr-CA" sz="2000" dirty="0" smtClean="0">
                <a:solidFill>
                  <a:schemeClr val="bg1"/>
                </a:solidFill>
              </a:rPr>
              <a:t>;</a:t>
            </a:r>
          </a:p>
          <a:p>
            <a:pPr lvl="0">
              <a:buBlip>
                <a:blip r:embed="rId2"/>
              </a:buBlip>
            </a:pPr>
            <a:r>
              <a:rPr lang="fr-FR" sz="2000" dirty="0" smtClean="0">
                <a:solidFill>
                  <a:schemeClr val="bg1"/>
                </a:solidFill>
              </a:rPr>
              <a:t>Interagir </a:t>
            </a:r>
            <a:r>
              <a:rPr lang="fr-FR" sz="2000" dirty="0">
                <a:solidFill>
                  <a:schemeClr val="bg1"/>
                </a:solidFill>
              </a:rPr>
              <a:t>avec une diversité de gens, </a:t>
            </a:r>
            <a:r>
              <a:rPr lang="fr-FR" sz="2000" dirty="0" smtClean="0">
                <a:solidFill>
                  <a:schemeClr val="bg1"/>
                </a:solidFill>
              </a:rPr>
              <a:t>de </a:t>
            </a:r>
            <a:r>
              <a:rPr lang="fr-FR" sz="2000" dirty="0">
                <a:solidFill>
                  <a:schemeClr val="bg1"/>
                </a:solidFill>
              </a:rPr>
              <a:t>par leur culture, leur religion, leur statut socioéconomique, leur orientation </a:t>
            </a:r>
            <a:r>
              <a:rPr lang="fr-FR" sz="2000" dirty="0" smtClean="0">
                <a:solidFill>
                  <a:schemeClr val="bg1"/>
                </a:solidFill>
              </a:rPr>
              <a:t>sexuelle, etc.;</a:t>
            </a:r>
          </a:p>
          <a:p>
            <a:pPr lvl="0">
              <a:buBlip>
                <a:blip r:embed="rId2"/>
              </a:buBlip>
            </a:pPr>
            <a:r>
              <a:rPr lang="fr-FR" sz="2000" dirty="0" smtClean="0">
                <a:solidFill>
                  <a:schemeClr val="bg1"/>
                </a:solidFill>
              </a:rPr>
              <a:t>Militer </a:t>
            </a:r>
            <a:r>
              <a:rPr lang="fr-FR" sz="2000" dirty="0">
                <a:solidFill>
                  <a:schemeClr val="bg1"/>
                </a:solidFill>
              </a:rPr>
              <a:t>en faveur d’un accès juste et équitable aux services et aux ressources; </a:t>
            </a:r>
          </a:p>
          <a:p>
            <a:pPr lvl="0">
              <a:buBlip>
                <a:blip r:embed="rId2"/>
              </a:buBlip>
            </a:pPr>
            <a:r>
              <a:rPr lang="fr-FR" sz="2000" dirty="0" smtClean="0">
                <a:solidFill>
                  <a:schemeClr val="bg1"/>
                </a:solidFill>
              </a:rPr>
              <a:t>Confronter </a:t>
            </a:r>
            <a:r>
              <a:rPr lang="fr-FR" sz="2000" dirty="0">
                <a:solidFill>
                  <a:schemeClr val="bg1"/>
                </a:solidFill>
              </a:rPr>
              <a:t>les situations d’injustices vécues par des personnes vulnérables ou désavantagées</a:t>
            </a:r>
            <a:r>
              <a:rPr lang="fr-FR" sz="2000" dirty="0" smtClean="0">
                <a:solidFill>
                  <a:schemeClr val="bg1"/>
                </a:solidFill>
              </a:rPr>
              <a:t>.</a:t>
            </a:r>
            <a:endParaRPr lang="fr-F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860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sz="4000" b="1" smtClean="0"/>
              <a:t>LE CV ULTIME</a:t>
            </a:r>
            <a:endParaRPr lang="fr-CA" sz="4000" b="1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295400"/>
            <a:ext cx="7848600" cy="495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CA" b="1" dirty="0" smtClean="0">
                <a:solidFill>
                  <a:schemeClr val="bg1"/>
                </a:solidFill>
              </a:rPr>
              <a:t>CV Chronologique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fr-CA" dirty="0" smtClean="0">
                <a:solidFill>
                  <a:schemeClr val="bg1"/>
                </a:solidFill>
              </a:rPr>
              <a:t>Présente employeurs et tâches effectuées en ordre du plus récent au moins récent.</a:t>
            </a:r>
          </a:p>
          <a:p>
            <a:pPr eaLnBrk="1" hangingPunct="1">
              <a:buFontTx/>
              <a:buNone/>
            </a:pPr>
            <a:endParaRPr lang="fr-CA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fr-CA" b="1" dirty="0" smtClean="0">
                <a:solidFill>
                  <a:schemeClr val="bg1"/>
                </a:solidFill>
              </a:rPr>
              <a:t>CV par compétences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fr-CA" dirty="0" smtClean="0">
                <a:solidFill>
                  <a:schemeClr val="bg1"/>
                </a:solidFill>
              </a:rPr>
              <a:t>Démontre tes compétences pertinentes à l’intention du prochain employeur.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sz="4000" b="1" smtClean="0"/>
              <a:t>LE CV ULTIME</a:t>
            </a:r>
            <a:endParaRPr lang="fr-CA" sz="4000" b="1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295400"/>
            <a:ext cx="8027987" cy="4953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fr-CA" sz="2800" b="1" dirty="0" smtClean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fr-CA" altLang="fr-FR" sz="2800" b="1" dirty="0">
                <a:solidFill>
                  <a:schemeClr val="bg1"/>
                </a:solidFill>
                <a:hlinkClick r:id="rId3"/>
              </a:rPr>
              <a:t>Exemples de CV par programmes d’études</a:t>
            </a:r>
            <a:endParaRPr lang="fr-CA" altLang="fr-FR" sz="2800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fr-CA" altLang="fr-FR" sz="2800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fr-CA" altLang="fr-FR" sz="2800" b="1" dirty="0">
              <a:solidFill>
                <a:schemeClr val="bg1"/>
              </a:solidFill>
              <a:hlinkClick r:id="rId3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fr-CA" altLang="fr-FR" sz="2800" b="1" dirty="0">
                <a:solidFill>
                  <a:schemeClr val="bg1"/>
                </a:solidFill>
                <a:hlinkClick r:id="rId3"/>
              </a:rPr>
              <a:t>Le portfolio de carrière</a:t>
            </a:r>
            <a:endParaRPr lang="fr-CA" altLang="fr-FR" sz="2800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fr-CA" altLang="fr-FR" sz="2800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fr-CA" altLang="fr-FR" sz="2800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fr-CA" altLang="fr-FR" sz="2800" b="1" dirty="0">
                <a:solidFill>
                  <a:schemeClr val="bg1"/>
                </a:solidFill>
              </a:rPr>
              <a:t>La Classification nationale des profession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fr-CA" altLang="fr-FR" sz="2800" b="1" dirty="0">
                <a:solidFill>
                  <a:schemeClr val="bg1"/>
                </a:solidFill>
                <a:hlinkClick r:id="rId4"/>
              </a:rPr>
              <a:t>(CNP</a:t>
            </a:r>
            <a:r>
              <a:rPr lang="fr-CA" altLang="fr-FR" sz="2800" b="1" dirty="0" smtClean="0">
                <a:solidFill>
                  <a:schemeClr val="bg1"/>
                </a:solidFill>
                <a:hlinkClick r:id="rId4"/>
              </a:rPr>
              <a:t>)</a:t>
            </a:r>
            <a:endParaRPr lang="fr-CA" sz="2800" dirty="0" smtClean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fr-CA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CA" sz="2800" b="1" smtClean="0"/>
              <a:t>LA LETTRE DE MOTIVATION À IMPACT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r-CA" b="1" dirty="0" smtClean="0">
                <a:solidFill>
                  <a:schemeClr val="bg1"/>
                </a:solidFill>
              </a:rPr>
              <a:t>TYPES DE LETTRES</a:t>
            </a:r>
          </a:p>
          <a:p>
            <a:pPr eaLnBrk="1" hangingPunct="1"/>
            <a:endParaRPr lang="fr-CA" b="1" dirty="0" smtClean="0">
              <a:solidFill>
                <a:schemeClr val="bg1"/>
              </a:solidFill>
            </a:endParaRPr>
          </a:p>
          <a:p>
            <a:pPr eaLnBrk="1" hangingPunct="1">
              <a:spcBef>
                <a:spcPts val="0"/>
              </a:spcBef>
              <a:buFontTx/>
              <a:buBlip>
                <a:blip r:embed="rId3"/>
              </a:buBlip>
            </a:pPr>
            <a:r>
              <a:rPr lang="fr-CA" altLang="fr-FR" b="1" dirty="0">
                <a:solidFill>
                  <a:schemeClr val="bg1"/>
                </a:solidFill>
                <a:hlinkClick r:id="rId4"/>
              </a:rPr>
              <a:t>Exemples de lettre de motivation par programme d’études </a:t>
            </a:r>
            <a:r>
              <a:rPr lang="fr-CA" altLang="fr-FR" b="1" dirty="0">
                <a:solidFill>
                  <a:schemeClr val="bg1"/>
                </a:solidFill>
              </a:rPr>
              <a:t>;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fr-CA" b="1" dirty="0" smtClean="0">
              <a:solidFill>
                <a:schemeClr val="bg1"/>
              </a:solidFill>
            </a:endParaRPr>
          </a:p>
          <a:p>
            <a:pPr eaLnBrk="1" hangingPunct="1">
              <a:spcBef>
                <a:spcPts val="0"/>
              </a:spcBef>
              <a:buFontTx/>
              <a:buBlip>
                <a:blip r:embed="rId3"/>
              </a:buBlip>
            </a:pPr>
            <a:r>
              <a:rPr lang="fr-CA" b="1" dirty="0" smtClean="0">
                <a:solidFill>
                  <a:schemeClr val="bg1"/>
                </a:solidFill>
              </a:rPr>
              <a:t>Lettre / courriel de remerciement suite à l’entrevue ;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fr-CA" b="1" dirty="0" smtClean="0">
              <a:solidFill>
                <a:schemeClr val="bg1"/>
              </a:solidFill>
            </a:endParaRPr>
          </a:p>
          <a:p>
            <a:pPr eaLnBrk="1" hangingPunct="1">
              <a:spcBef>
                <a:spcPts val="0"/>
              </a:spcBef>
              <a:buFontTx/>
              <a:buBlip>
                <a:blip r:embed="rId3"/>
              </a:buBlip>
            </a:pPr>
            <a:r>
              <a:rPr lang="fr-CA" b="1" dirty="0" smtClean="0">
                <a:solidFill>
                  <a:schemeClr val="bg1"/>
                </a:solidFill>
              </a:rPr>
              <a:t>Lettre suivant un refus</a:t>
            </a:r>
            <a:r>
              <a:rPr lang="fr-CA" b="1" dirty="0">
                <a:solidFill>
                  <a:schemeClr val="bg1"/>
                </a:solidFill>
              </a:rPr>
              <a:t>.</a:t>
            </a:r>
            <a:endParaRPr lang="fr-CA" b="1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fr-CA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fr-CA" dirty="0" smtClean="0">
              <a:solidFill>
                <a:schemeClr val="bg1"/>
              </a:solidFill>
            </a:endParaRPr>
          </a:p>
          <a:p>
            <a:pPr eaLnBrk="1" hangingPunct="1"/>
            <a:endParaRPr lang="fr-CA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800" b="1" smtClean="0"/>
              <a:t>LA LETTRE DE MOTIVATION À IMPACT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295400"/>
            <a:ext cx="8027987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r-CA" sz="3600" b="1" smtClean="0">
                <a:solidFill>
                  <a:schemeClr val="bg1"/>
                </a:solidFill>
              </a:rPr>
              <a:t>Conseils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3000" b="1" smtClean="0">
                <a:solidFill>
                  <a:schemeClr val="bg1"/>
                </a:solidFill>
              </a:rPr>
              <a:t>Une page et trois paragraphes ;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3000" b="1" smtClean="0">
                <a:solidFill>
                  <a:schemeClr val="bg1"/>
                </a:solidFill>
              </a:rPr>
              <a:t>L’adresser au nom de la personne responsable de l’embauche, sinon à </a:t>
            </a:r>
            <a:r>
              <a:rPr lang="fr-CA" sz="3000" b="1" i="1" smtClean="0">
                <a:solidFill>
                  <a:schemeClr val="bg1"/>
                </a:solidFill>
              </a:rPr>
              <a:t>Madame, Monsieur ;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3000" b="1" smtClean="0">
                <a:solidFill>
                  <a:schemeClr val="bg1"/>
                </a:solidFill>
              </a:rPr>
              <a:t>Ne  pas reprendre  tes compétences dans ton CV ;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3000" b="1" smtClean="0">
                <a:solidFill>
                  <a:schemeClr val="bg1"/>
                </a:solidFill>
              </a:rPr>
              <a:t>Lettre et CV en pièces jointes séparées ;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3000" b="1" smtClean="0">
                <a:solidFill>
                  <a:schemeClr val="bg1"/>
                </a:solidFill>
              </a:rPr>
              <a:t>Petit message courriel invitant à consulter les pièces jointes ;</a:t>
            </a:r>
          </a:p>
          <a:p>
            <a:pPr eaLnBrk="1" hangingPunct="1">
              <a:lnSpc>
                <a:spcPct val="90000"/>
              </a:lnSpc>
            </a:pPr>
            <a:endParaRPr lang="fr-CA" sz="3000" b="1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fr-FR" sz="2800" b="1" smtClean="0"/>
              <a:t>RÉSEAUX SOCIAUX ET SON IMAGE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295400"/>
            <a:ext cx="8027987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  <a:defRPr/>
            </a:pPr>
            <a:r>
              <a:rPr lang="fr-CA" altLang="fr-FR" sz="3000" b="1" dirty="0" smtClean="0">
                <a:solidFill>
                  <a:schemeClr val="bg1"/>
                </a:solidFill>
              </a:rPr>
              <a:t>93% des employeurs consultent;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fr-CA" altLang="fr-FR" sz="900" b="1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  <a:defRPr/>
            </a:pPr>
            <a:r>
              <a:rPr lang="fr-CA" altLang="fr-FR" sz="3000" b="1" dirty="0" smtClean="0">
                <a:solidFill>
                  <a:schemeClr val="bg1"/>
                </a:solidFill>
              </a:rPr>
              <a:t>35% rejettent, 18 % considèrent;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  <a:defRPr/>
            </a:pPr>
            <a:endParaRPr lang="fr-CA" altLang="fr-FR" sz="900" b="1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  <a:defRPr/>
            </a:pPr>
            <a:r>
              <a:rPr lang="fr-FR" sz="3000" b="1" dirty="0" smtClean="0">
                <a:solidFill>
                  <a:schemeClr val="bg1"/>
                </a:solidFill>
              </a:rPr>
              <a:t>Nettoyer vos </a:t>
            </a:r>
            <a:r>
              <a:rPr lang="fr-FR" sz="3000" b="1" dirty="0">
                <a:solidFill>
                  <a:schemeClr val="bg1"/>
                </a:solidFill>
              </a:rPr>
              <a:t>informations sur les </a:t>
            </a:r>
            <a:r>
              <a:rPr lang="fr-FR" sz="3000" b="1" dirty="0" smtClean="0">
                <a:solidFill>
                  <a:schemeClr val="bg1"/>
                </a:solidFill>
              </a:rPr>
              <a:t>réseaux </a:t>
            </a:r>
            <a:r>
              <a:rPr lang="fr-FR" sz="3000" b="1" dirty="0">
                <a:solidFill>
                  <a:schemeClr val="bg1"/>
                </a:solidFill>
              </a:rPr>
              <a:t>avant de </a:t>
            </a:r>
            <a:r>
              <a:rPr lang="fr-FR" sz="3000" b="1" dirty="0" smtClean="0">
                <a:solidFill>
                  <a:schemeClr val="bg1"/>
                </a:solidFill>
              </a:rPr>
              <a:t>chercher du travail;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fr-FR" sz="900" b="1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  <a:defRPr/>
            </a:pPr>
            <a:r>
              <a:rPr lang="fr-FR" altLang="fr-FR" sz="3000" b="1" dirty="0" smtClean="0">
                <a:solidFill>
                  <a:schemeClr val="bg1"/>
                </a:solidFill>
              </a:rPr>
              <a:t>Créer un profil </a:t>
            </a:r>
            <a:r>
              <a:rPr lang="fr-FR" altLang="fr-FR" sz="3000" b="1" dirty="0" smtClean="0">
                <a:solidFill>
                  <a:schemeClr val="bg1"/>
                </a:solidFill>
                <a:hlinkClick r:id="rId4"/>
              </a:rPr>
              <a:t>LinkedIn</a:t>
            </a:r>
            <a:r>
              <a:rPr lang="fr-FR" altLang="fr-FR" sz="3000" b="1" dirty="0" smtClean="0">
                <a:solidFill>
                  <a:schemeClr val="bg1"/>
                </a:solidFill>
              </a:rPr>
              <a:t>;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fr-FR" altLang="fr-FR" sz="900" b="1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  <a:defRPr/>
            </a:pPr>
            <a:r>
              <a:rPr lang="fr-CA" sz="3000" b="1" dirty="0">
                <a:solidFill>
                  <a:schemeClr val="bg1"/>
                </a:solidFill>
              </a:rPr>
              <a:t>P</a:t>
            </a:r>
            <a:r>
              <a:rPr lang="fr-CA" sz="3000" b="1" dirty="0" smtClean="0">
                <a:solidFill>
                  <a:schemeClr val="bg1"/>
                </a:solidFill>
              </a:rPr>
              <a:t>aramétrez </a:t>
            </a:r>
            <a:r>
              <a:rPr lang="fr-CA" sz="3000" b="1" dirty="0">
                <a:solidFill>
                  <a:schemeClr val="bg1"/>
                </a:solidFill>
              </a:rPr>
              <a:t>la confidentialité de vos réseaux </a:t>
            </a:r>
            <a:r>
              <a:rPr lang="fr-CA" sz="3000" b="1" dirty="0" smtClean="0">
                <a:solidFill>
                  <a:schemeClr val="bg1"/>
                </a:solidFill>
              </a:rPr>
              <a:t>sociaux;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  <a:defRPr/>
            </a:pPr>
            <a:r>
              <a:rPr lang="fr-CA" altLang="fr-FR" sz="3000" b="1" dirty="0" smtClean="0">
                <a:solidFill>
                  <a:schemeClr val="bg1"/>
                </a:solidFill>
              </a:rPr>
              <a:t>Rédigez vos courriels </a:t>
            </a:r>
            <a:r>
              <a:rPr lang="fr-CA" altLang="fr-FR" sz="3000" b="1" smtClean="0">
                <a:solidFill>
                  <a:schemeClr val="bg1"/>
                </a:solidFill>
              </a:rPr>
              <a:t>avec soins.</a:t>
            </a:r>
            <a:endParaRPr lang="fr-CA" altLang="fr-FR" sz="3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4663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342187" cy="1219200"/>
          </a:xfrm>
        </p:spPr>
        <p:txBody>
          <a:bodyPr/>
          <a:lstStyle/>
          <a:p>
            <a:pPr algn="ctr" eaLnBrk="1" hangingPunct="1"/>
            <a:r>
              <a:rPr lang="fr-CA" altLang="fr-FR" sz="2800" b="1" smtClean="0"/>
              <a:t>EMPLOYEURS POTENTIELS D’INTÉRÊT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295400"/>
            <a:ext cx="7848600" cy="4953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fr-CA" altLang="fr-FR" sz="2400" b="1" smtClean="0">
                <a:solidFill>
                  <a:schemeClr val="bg1"/>
                </a:solidFill>
              </a:rPr>
              <a:t>Répertoire des entreprises connues, région Chaleur</a:t>
            </a:r>
          </a:p>
          <a:p>
            <a:pPr algn="ctr" eaLnBrk="1" hangingPunct="1">
              <a:buFontTx/>
              <a:buNone/>
            </a:pPr>
            <a:r>
              <a:rPr lang="fr-CA" altLang="fr-FR" sz="2400" b="1" smtClean="0">
                <a:solidFill>
                  <a:schemeClr val="bg1"/>
                </a:solidFill>
              </a:rPr>
              <a:t>Combien ?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fr-CA" altLang="fr-FR" sz="2400" b="1" smtClean="0">
                <a:solidFill>
                  <a:schemeClr val="bg1"/>
                </a:solidFill>
              </a:rPr>
              <a:t>Bathurst près de 800 ;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fr-CA" altLang="fr-FR" sz="2400" b="1" smtClean="0">
                <a:solidFill>
                  <a:schemeClr val="bg1"/>
                </a:solidFill>
              </a:rPr>
              <a:t>Beresford près de 200 ;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fr-CA" altLang="fr-FR" sz="2400" b="1" smtClean="0">
                <a:solidFill>
                  <a:schemeClr val="bg1"/>
                </a:solidFill>
              </a:rPr>
              <a:t>Nigadoo près de 30 ;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fr-CA" altLang="fr-FR" sz="2400" b="1" smtClean="0">
                <a:solidFill>
                  <a:schemeClr val="bg1"/>
                </a:solidFill>
              </a:rPr>
              <a:t>Petit-Rocher près de 60 ;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fr-CA" altLang="fr-FR" sz="2400" b="1" smtClean="0">
                <a:solidFill>
                  <a:schemeClr val="bg1"/>
                </a:solidFill>
              </a:rPr>
              <a:t>Pointe-Verte près de 30 ;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fr-CA" altLang="fr-FR" sz="2400" b="1" smtClean="0">
                <a:solidFill>
                  <a:schemeClr val="bg1"/>
                </a:solidFill>
              </a:rPr>
              <a:t>Belledune près de 50 ;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fr-CA" altLang="fr-FR" sz="2400" b="1" smtClean="0">
                <a:solidFill>
                  <a:schemeClr val="bg1"/>
                </a:solidFill>
              </a:rPr>
              <a:t>Ne tient pas compte des organismes, associations et gouvernements et autres villages ;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fr-CA" altLang="fr-FR" sz="2400" b="1" smtClean="0">
                <a:solidFill>
                  <a:schemeClr val="bg1"/>
                </a:solidFill>
              </a:rPr>
              <a:t>Total : près de 1200.</a:t>
            </a:r>
          </a:p>
          <a:p>
            <a:pPr eaLnBrk="1" hangingPunct="1"/>
            <a:endParaRPr lang="fr-CA" altLang="fr-FR" sz="2400" b="1" smtClean="0">
              <a:solidFill>
                <a:schemeClr val="bg1"/>
              </a:solidFill>
            </a:endParaRPr>
          </a:p>
          <a:p>
            <a:pPr eaLnBrk="1" hangingPunct="1"/>
            <a:endParaRPr lang="fr-CA" altLang="fr-FR" sz="3600" b="1" smtClean="0">
              <a:solidFill>
                <a:schemeClr val="bg1"/>
              </a:solidFill>
            </a:endParaRPr>
          </a:p>
          <a:p>
            <a:pPr eaLnBrk="1" hangingPunct="1"/>
            <a:endParaRPr lang="fr-CA" altLang="fr-FR" sz="3600" b="1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fr-CA" altLang="fr-FR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7473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 eaLnBrk="1" hangingPunct="1"/>
            <a:r>
              <a:rPr lang="fr-CA" sz="2800" dirty="0" smtClean="0"/>
              <a:t>EXEMPLES DE POSSIBILITÉS DE TRAVAIL</a:t>
            </a:r>
            <a:br>
              <a:rPr lang="fr-CA" sz="2800" dirty="0" smtClean="0"/>
            </a:br>
            <a:r>
              <a:rPr lang="fr-CA" sz="1400" i="1" dirty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*Le féminin a été omis de cette section afin d’alléger le texte</a:t>
            </a:r>
            <a:endParaRPr lang="fr-CA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2630759"/>
              </p:ext>
            </p:extLst>
          </p:nvPr>
        </p:nvGraphicFramePr>
        <p:xfrm>
          <a:off x="1371600" y="1312504"/>
          <a:ext cx="7086601" cy="495276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283551"/>
                <a:gridCol w="2401525"/>
                <a:gridCol w="2401525"/>
              </a:tblGrid>
              <a:tr h="2442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</a:rPr>
                        <a:t>Travailleur 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  <a:effectLst/>
                        </a:rPr>
                        <a:t>social</a:t>
                      </a:r>
                      <a:endParaRPr lang="fr-C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</a:rPr>
                        <a:t>Avocat</a:t>
                      </a:r>
                      <a:endParaRPr lang="fr-C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</a:rPr>
                        <a:t>Prévention du crime</a:t>
                      </a:r>
                      <a:endParaRPr lang="fr-C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</a:tr>
              <a:tr h="41567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</a:rPr>
                        <a:t>Agent de libération conditionnelle</a:t>
                      </a:r>
                      <a:endParaRPr lang="fr-C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</a:rPr>
                        <a:t>Enseignant</a:t>
                      </a:r>
                      <a:endParaRPr lang="fr-C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</a:rPr>
                        <a:t>Recherchiste en politiques sociales</a:t>
                      </a:r>
                      <a:endParaRPr lang="fr-C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</a:tr>
              <a:tr h="20783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</a:rPr>
                        <a:t>Agent de probation</a:t>
                      </a:r>
                      <a:endParaRPr lang="fr-C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</a:rPr>
                        <a:t>Fonction publique</a:t>
                      </a:r>
                      <a:endParaRPr lang="fr-C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</a:rPr>
                        <a:t>Résolution de conflits</a:t>
                      </a:r>
                      <a:endParaRPr lang="fr-C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</a:tr>
              <a:tr h="41567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>
                          <a:solidFill>
                            <a:schemeClr val="tx1"/>
                          </a:solidFill>
                          <a:effectLst/>
                        </a:rPr>
                        <a:t>Agent de sécurité</a:t>
                      </a:r>
                      <a:endParaRPr lang="fr-CA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</a:rPr>
                        <a:t>Agent des services sociaux</a:t>
                      </a:r>
                      <a:endParaRPr lang="fr-C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</a:rPr>
                        <a:t>Agent d’intervention d’urgence</a:t>
                      </a:r>
                      <a:endParaRPr lang="fr-C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</a:tr>
              <a:tr h="74901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</a:rPr>
                        <a:t>Agent des services correctionnels</a:t>
                      </a:r>
                      <a:endParaRPr lang="fr-CA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</a:rPr>
                        <a:t>Gendarmerie royale canadienne</a:t>
                      </a:r>
                      <a:endParaRPr lang="fr-C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</a:rPr>
                        <a:t>Service aux victimes </a:t>
                      </a:r>
                      <a:endParaRPr lang="fr-C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</a:tr>
              <a:tr h="41567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>
                          <a:solidFill>
                            <a:schemeClr val="tx1"/>
                          </a:solidFill>
                          <a:effectLst/>
                        </a:rPr>
                        <a:t>Concepteur ou analyste de politiques sociales</a:t>
                      </a:r>
                      <a:endParaRPr lang="fr-CA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>
                          <a:solidFill>
                            <a:schemeClr val="tx1"/>
                          </a:solidFill>
                          <a:effectLst/>
                        </a:rPr>
                        <a:t>Agent d’aide</a:t>
                      </a:r>
                      <a:endParaRPr lang="fr-CA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</a:rPr>
                        <a:t>Service communautaire et social</a:t>
                      </a:r>
                      <a:endParaRPr lang="fr-C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</a:tr>
              <a:tr h="46185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>
                          <a:solidFill>
                            <a:schemeClr val="tx1"/>
                          </a:solidFill>
                          <a:effectLst/>
                        </a:rPr>
                        <a:t>Agent des droits de la personne</a:t>
                      </a:r>
                      <a:endParaRPr lang="fr-CA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>
                          <a:solidFill>
                            <a:schemeClr val="tx1"/>
                          </a:solidFill>
                          <a:effectLst/>
                        </a:rPr>
                        <a:t>Lobbyiste des questions autochtones</a:t>
                      </a:r>
                      <a:endParaRPr lang="fr-CA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</a:rPr>
                        <a:t>Conseiller en toxicomanie</a:t>
                      </a:r>
                      <a:endParaRPr lang="fr-C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</a:tr>
              <a:tr h="46185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>
                          <a:solidFill>
                            <a:schemeClr val="tx1"/>
                          </a:solidFill>
                          <a:effectLst/>
                        </a:rPr>
                        <a:t>Conseiller à l’emploi</a:t>
                      </a:r>
                      <a:endParaRPr lang="fr-CA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>
                          <a:solidFill>
                            <a:schemeClr val="tx1"/>
                          </a:solidFill>
                          <a:effectLst/>
                        </a:rPr>
                        <a:t>Conseiller en orientation</a:t>
                      </a:r>
                      <a:endParaRPr lang="fr-CA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</a:rPr>
                        <a:t>Consultant en immigration</a:t>
                      </a:r>
                      <a:endParaRPr lang="fr-C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</a:tr>
              <a:tr h="46185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>
                          <a:solidFill>
                            <a:schemeClr val="tx1"/>
                          </a:solidFill>
                          <a:effectLst/>
                        </a:rPr>
                        <a:t>Agent de réadaptation social</a:t>
                      </a:r>
                      <a:endParaRPr lang="fr-CA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>
                          <a:solidFill>
                            <a:schemeClr val="tx1"/>
                          </a:solidFill>
                          <a:effectLst/>
                        </a:rPr>
                        <a:t>Coordinateur de centre pour femme</a:t>
                      </a:r>
                      <a:endParaRPr lang="fr-CA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</a:rPr>
                        <a:t>Agent des douanes</a:t>
                      </a:r>
                      <a:endParaRPr lang="fr-C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</a:tr>
              <a:tr h="46185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FR" sz="1200" b="1">
                          <a:solidFill>
                            <a:schemeClr val="tx1"/>
                          </a:solidFill>
                          <a:effectLst/>
                        </a:rPr>
                        <a:t>Lobbyiste en politique d’équité</a:t>
                      </a:r>
                      <a:endParaRPr lang="fr-CA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CA" sz="1200" b="1">
                          <a:solidFill>
                            <a:schemeClr val="tx1"/>
                          </a:solidFill>
                          <a:effectLst/>
                        </a:rPr>
                        <a:t>Agent de développement communautaire</a:t>
                      </a:r>
                      <a:endParaRPr lang="fr-CA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CA" sz="1200" b="1" dirty="0">
                          <a:solidFill>
                            <a:schemeClr val="tx1"/>
                          </a:solidFill>
                          <a:effectLst/>
                        </a:rPr>
                        <a:t>Agent de projets</a:t>
                      </a:r>
                      <a:endParaRPr lang="fr-C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</a:tr>
              <a:tr h="62350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CA" sz="1200" b="1">
                          <a:solidFill>
                            <a:schemeClr val="tx1"/>
                          </a:solidFill>
                          <a:effectLst/>
                        </a:rPr>
                        <a:t>Analyste des politiques liées à l’enfance et aux familles</a:t>
                      </a:r>
                      <a:endParaRPr lang="fr-CA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CA" sz="1200" b="1" dirty="0">
                          <a:solidFill>
                            <a:schemeClr val="tx1"/>
                          </a:solidFill>
                          <a:effectLst/>
                        </a:rPr>
                        <a:t>Coordinateur de programmes communautaires</a:t>
                      </a:r>
                      <a:endParaRPr lang="fr-C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Wingdings"/>
                        <a:buChar char=""/>
                        <a:tabLst>
                          <a:tab pos="588645" algn="l"/>
                        </a:tabLst>
                      </a:pPr>
                      <a:r>
                        <a:rPr lang="fr-CA" sz="1200" b="1" dirty="0">
                          <a:solidFill>
                            <a:schemeClr val="tx1"/>
                          </a:solidFill>
                          <a:effectLst/>
                        </a:rPr>
                        <a:t>Gestionnaire de cas</a:t>
                      </a:r>
                      <a:endParaRPr lang="fr-C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72" marR="6777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0249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342187" cy="765175"/>
          </a:xfrm>
        </p:spPr>
        <p:txBody>
          <a:bodyPr/>
          <a:lstStyle/>
          <a:p>
            <a:pPr algn="ctr" eaLnBrk="1" hangingPunct="1"/>
            <a:r>
              <a:rPr lang="fr-CA" altLang="fr-FR" sz="2800" b="1" smtClean="0"/>
              <a:t>EMPLOYEURS POTENTIELS D’INTÉRÊT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765175"/>
            <a:ext cx="7848600" cy="54721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fr-CA" altLang="fr-FR" sz="2000" dirty="0" smtClean="0">
                <a:solidFill>
                  <a:schemeClr val="bg1"/>
                </a:solidFill>
                <a:hlinkClick r:id="rId3"/>
              </a:rPr>
              <a:t>Listes d'employeurs</a:t>
            </a:r>
            <a:endParaRPr lang="fr-CA" altLang="fr-FR" sz="20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r-FR" altLang="fr-FR" sz="8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r-CA" altLang="fr-FR" sz="8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CA" altLang="fr-FR" sz="2000" dirty="0" smtClean="0">
                <a:solidFill>
                  <a:schemeClr val="bg1"/>
                </a:solidFill>
              </a:rPr>
              <a:t>Exemples de répertoires d’employeurs spécialisés</a:t>
            </a:r>
            <a:endParaRPr lang="fr-CA" altLang="fr-FR" sz="2000" b="1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r>
              <a:rPr lang="fr-CA" altLang="fr-FR" sz="2000" dirty="0" smtClean="0">
                <a:solidFill>
                  <a:schemeClr val="bg1"/>
                </a:solidFill>
                <a:hlinkClick r:id="rId5"/>
              </a:rPr>
              <a:t>Travailler.ca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r>
              <a:rPr lang="fr-CA" altLang="fr-FR" sz="2000" dirty="0" err="1" smtClean="0">
                <a:solidFill>
                  <a:schemeClr val="bg1"/>
                </a:solidFill>
                <a:hlinkClick r:id="rId6"/>
              </a:rPr>
              <a:t>My</a:t>
            </a:r>
            <a:r>
              <a:rPr lang="fr-CA" altLang="fr-FR" sz="2000" dirty="0" smtClean="0">
                <a:solidFill>
                  <a:schemeClr val="bg1"/>
                </a:solidFill>
                <a:hlinkClick r:id="rId6"/>
              </a:rPr>
              <a:t> world </a:t>
            </a:r>
            <a:r>
              <a:rPr lang="fr-CA" altLang="fr-FR" sz="2000" dirty="0" err="1" smtClean="0">
                <a:solidFill>
                  <a:schemeClr val="bg1"/>
                </a:solidFill>
                <a:hlinkClick r:id="rId6"/>
              </a:rPr>
              <a:t>abroad</a:t>
            </a:r>
            <a:endParaRPr lang="fr-CA" altLang="fr-FR" sz="2000" dirty="0" smtClean="0">
              <a:solidFill>
                <a:schemeClr val="bg1"/>
              </a:solidFill>
              <a:hlinkClick r:id="rId7"/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r>
              <a:rPr lang="fr-CA" altLang="fr-FR" sz="2000" dirty="0" smtClean="0">
                <a:solidFill>
                  <a:schemeClr val="bg1"/>
                </a:solidFill>
                <a:hlinkClick r:id="rId8"/>
              </a:rPr>
              <a:t>Organisation internationale de la Francophonie</a:t>
            </a:r>
            <a:endParaRPr lang="fr-CA" altLang="fr-FR" sz="20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r>
              <a:rPr lang="fr-CA" altLang="fr-FR" sz="2000" dirty="0" smtClean="0">
                <a:solidFill>
                  <a:schemeClr val="bg1"/>
                </a:solidFill>
                <a:hlinkClick r:id="rId9"/>
              </a:rPr>
              <a:t>Back </a:t>
            </a:r>
            <a:r>
              <a:rPr lang="fr-CA" altLang="fr-FR" sz="2000" dirty="0" err="1" smtClean="0">
                <a:solidFill>
                  <a:schemeClr val="bg1"/>
                </a:solidFill>
                <a:hlinkClick r:id="rId9"/>
              </a:rPr>
              <a:t>Door</a:t>
            </a:r>
            <a:r>
              <a:rPr lang="fr-CA" altLang="fr-FR" sz="2000" dirty="0" smtClean="0">
                <a:solidFill>
                  <a:schemeClr val="bg1"/>
                </a:solidFill>
                <a:hlinkClick r:id="rId9"/>
              </a:rPr>
              <a:t> Jobs</a:t>
            </a:r>
            <a:endParaRPr lang="fr-CA" altLang="fr-FR" sz="20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r>
              <a:rPr lang="fr-CA" altLang="fr-FR" sz="2000" dirty="0" err="1" smtClean="0">
                <a:solidFill>
                  <a:schemeClr val="bg1"/>
                </a:solidFill>
                <a:hlinkClick r:id="rId10"/>
              </a:rPr>
              <a:t>Dave's</a:t>
            </a:r>
            <a:r>
              <a:rPr lang="fr-CA" altLang="fr-FR" sz="2000" dirty="0" smtClean="0">
                <a:solidFill>
                  <a:schemeClr val="bg1"/>
                </a:solidFill>
                <a:hlinkClick r:id="rId10"/>
              </a:rPr>
              <a:t> ESL </a:t>
            </a:r>
            <a:r>
              <a:rPr lang="fr-CA" altLang="fr-FR" sz="2000" dirty="0" err="1" smtClean="0">
                <a:solidFill>
                  <a:schemeClr val="bg1"/>
                </a:solidFill>
                <a:hlinkClick r:id="rId10"/>
              </a:rPr>
              <a:t>Cafe</a:t>
            </a:r>
            <a:endParaRPr lang="fr-CA" altLang="fr-FR" sz="20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r>
              <a:rPr lang="fr-CA" altLang="fr-FR" sz="2000" dirty="0" err="1" smtClean="0">
                <a:solidFill>
                  <a:schemeClr val="bg1"/>
                </a:solidFill>
                <a:hlinkClick r:id="rId11"/>
              </a:rPr>
              <a:t>Careers</a:t>
            </a:r>
            <a:r>
              <a:rPr lang="fr-CA" altLang="fr-FR" sz="2000" dirty="0" smtClean="0">
                <a:solidFill>
                  <a:schemeClr val="bg1"/>
                </a:solidFill>
                <a:hlinkClick r:id="rId11"/>
              </a:rPr>
              <a:t> United</a:t>
            </a:r>
            <a:endParaRPr lang="fr-CA" altLang="fr-FR" sz="20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r>
              <a:rPr lang="fr-CA" altLang="fr-FR" sz="2000" dirty="0" smtClean="0">
                <a:solidFill>
                  <a:schemeClr val="bg1"/>
                </a:solidFill>
                <a:hlinkClick r:id="rId12"/>
              </a:rPr>
              <a:t>Gardien de propriété</a:t>
            </a:r>
            <a:endParaRPr lang="fr-CA" altLang="fr-FR" sz="20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r>
              <a:rPr lang="fr-CA" altLang="fr-FR" sz="2000" dirty="0" smtClean="0">
                <a:solidFill>
                  <a:schemeClr val="bg1"/>
                </a:solidFill>
                <a:hlinkClick r:id="rId13"/>
              </a:rPr>
              <a:t>NOLS - National </a:t>
            </a:r>
            <a:r>
              <a:rPr lang="fr-CA" altLang="fr-FR" sz="2000" dirty="0" err="1" smtClean="0">
                <a:solidFill>
                  <a:schemeClr val="bg1"/>
                </a:solidFill>
                <a:hlinkClick r:id="rId13"/>
              </a:rPr>
              <a:t>Outdoor</a:t>
            </a:r>
            <a:r>
              <a:rPr lang="fr-CA" altLang="fr-FR" sz="2000" dirty="0" smtClean="0">
                <a:solidFill>
                  <a:schemeClr val="bg1"/>
                </a:solidFill>
                <a:hlinkClick r:id="rId13"/>
              </a:rPr>
              <a:t> Leadership </a:t>
            </a:r>
            <a:r>
              <a:rPr lang="fr-CA" altLang="fr-FR" sz="2000" dirty="0" err="1" smtClean="0">
                <a:solidFill>
                  <a:schemeClr val="bg1"/>
                </a:solidFill>
                <a:hlinkClick r:id="rId13"/>
              </a:rPr>
              <a:t>School</a:t>
            </a:r>
            <a:endParaRPr lang="fr-CA" altLang="fr-FR" sz="20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r>
              <a:rPr lang="fr-CA" altLang="fr-FR" sz="2000" dirty="0" err="1" smtClean="0">
                <a:solidFill>
                  <a:schemeClr val="bg1"/>
                </a:solidFill>
                <a:hlinkClick r:id="rId14"/>
              </a:rPr>
              <a:t>Outward</a:t>
            </a:r>
            <a:r>
              <a:rPr lang="fr-CA" altLang="fr-FR" sz="2000" dirty="0" smtClean="0">
                <a:solidFill>
                  <a:schemeClr val="bg1"/>
                </a:solidFill>
                <a:hlinkClick r:id="rId14"/>
              </a:rPr>
              <a:t> </a:t>
            </a:r>
            <a:r>
              <a:rPr lang="fr-CA" altLang="fr-FR" sz="2000" dirty="0" err="1" smtClean="0">
                <a:solidFill>
                  <a:schemeClr val="bg1"/>
                </a:solidFill>
                <a:hlinkClick r:id="rId14"/>
              </a:rPr>
              <a:t>Bound</a:t>
            </a:r>
            <a:r>
              <a:rPr lang="fr-CA" altLang="fr-FR" sz="2000" dirty="0" smtClean="0">
                <a:solidFill>
                  <a:schemeClr val="bg1"/>
                </a:solidFill>
                <a:hlinkClick r:id="rId14"/>
              </a:rPr>
              <a:t> International</a:t>
            </a:r>
            <a:endParaRPr lang="fr-CA" altLang="fr-FR" sz="20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r>
              <a:rPr lang="fr-CA" altLang="fr-FR" sz="2000" dirty="0" smtClean="0">
                <a:solidFill>
                  <a:schemeClr val="bg1"/>
                </a:solidFill>
                <a:hlinkClick r:id="rId15"/>
              </a:rPr>
              <a:t>Nations-Unies</a:t>
            </a:r>
            <a:endParaRPr lang="fr-CA" altLang="fr-FR" sz="20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r>
              <a:rPr lang="fr-CA" altLang="fr-FR" sz="2000" dirty="0" smtClean="0">
                <a:solidFill>
                  <a:schemeClr val="bg1"/>
                </a:solidFill>
                <a:hlinkClick r:id="rId16"/>
              </a:rPr>
              <a:t>Carrières en santé</a:t>
            </a:r>
            <a:endParaRPr lang="fr-CA" altLang="fr-FR" sz="20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r>
              <a:rPr lang="fr-CA" altLang="fr-FR" sz="2000" dirty="0" smtClean="0">
                <a:solidFill>
                  <a:schemeClr val="bg1"/>
                </a:solidFill>
                <a:hlinkClick r:id="rId17"/>
              </a:rPr>
              <a:t>Jeunesse Canada Monde</a:t>
            </a:r>
            <a:endParaRPr lang="fr-CA" altLang="fr-FR" sz="20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r>
              <a:rPr lang="fr-CA" altLang="fr-FR" sz="2000" dirty="0" smtClean="0">
                <a:solidFill>
                  <a:schemeClr val="bg1"/>
                </a:solidFill>
                <a:hlinkClick r:id="rId18"/>
              </a:rPr>
              <a:t>Emplois croisières</a:t>
            </a:r>
            <a:endParaRPr lang="fr-CA" altLang="fr-FR" sz="20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fr-CA" altLang="fr-FR" b="1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fr-CA" altLang="fr-FR" b="1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r-CA" altLang="fr-FR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277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342187" cy="1219200"/>
          </a:xfrm>
        </p:spPr>
        <p:txBody>
          <a:bodyPr/>
          <a:lstStyle/>
          <a:p>
            <a:pPr algn="ctr" eaLnBrk="1" hangingPunct="1"/>
            <a:r>
              <a:rPr lang="fr-CA" sz="2800" b="1" dirty="0" smtClean="0"/>
              <a:t>EMPLOYEURS POTENTIELS D’INTÉRÊT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295400"/>
            <a:ext cx="7848600" cy="4941888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fr-CA" sz="2000" dirty="0" smtClean="0">
              <a:solidFill>
                <a:schemeClr val="bg1"/>
              </a:solidFill>
              <a:hlinkClick r:id="rId3"/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r>
              <a:rPr lang="fr-FR" sz="2000" dirty="0">
                <a:solidFill>
                  <a:schemeClr val="bg1"/>
                </a:solidFill>
              </a:rPr>
              <a:t>Moteur de recherche d’emploi au Canada</a:t>
            </a:r>
            <a:r>
              <a:rPr lang="fr-FR" sz="2000" dirty="0"/>
              <a:t>  </a:t>
            </a:r>
            <a:r>
              <a:rPr lang="fr-CA" sz="2000" dirty="0" smtClean="0">
                <a:solidFill>
                  <a:schemeClr val="bg1"/>
                </a:solidFill>
                <a:hlinkClick r:id="rId3"/>
              </a:rPr>
              <a:t>Option carrière</a:t>
            </a:r>
            <a:endParaRPr lang="fr-CA" sz="2000" dirty="0" smtClean="0">
              <a:solidFill>
                <a:schemeClr val="bg1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fr-CA" sz="2000" dirty="0" smtClean="0">
              <a:solidFill>
                <a:schemeClr val="bg1"/>
              </a:solidFill>
            </a:endParaRPr>
          </a:p>
          <a:p>
            <a:pPr lvl="0" eaLnBrk="1" hangingPunct="1">
              <a:lnSpc>
                <a:spcPct val="80000"/>
              </a:lnSpc>
              <a:buBlip>
                <a:blip r:embed="rId4"/>
              </a:buBlip>
            </a:pPr>
            <a:r>
              <a:rPr lang="fr-FR" sz="2000" dirty="0">
                <a:solidFill>
                  <a:schemeClr val="bg1"/>
                </a:solidFill>
              </a:rPr>
              <a:t>Association canadienne des travailleurs sociaux </a:t>
            </a:r>
            <a:r>
              <a:rPr lang="fr-FR" sz="2000" u="sng" dirty="0">
                <a:hlinkClick r:id="rId5"/>
              </a:rPr>
              <a:t>http://www.casw-acts.ca</a:t>
            </a:r>
            <a:r>
              <a:rPr lang="fr-FR" sz="2000" u="sng" dirty="0" smtClean="0">
                <a:hlinkClick r:id="rId5"/>
              </a:rPr>
              <a:t>/</a:t>
            </a:r>
            <a:endParaRPr lang="fr-FR" sz="2000" u="sng" dirty="0" smtClean="0"/>
          </a:p>
          <a:p>
            <a:pPr marL="0" lvl="0" indent="0" eaLnBrk="1" hangingPunct="1">
              <a:lnSpc>
                <a:spcPct val="80000"/>
              </a:lnSpc>
              <a:buNone/>
            </a:pPr>
            <a:endParaRPr lang="fr-FR" sz="2000" dirty="0" smtClean="0"/>
          </a:p>
          <a:p>
            <a:pPr lvl="0" eaLnBrk="1" hangingPunct="1">
              <a:lnSpc>
                <a:spcPct val="80000"/>
              </a:lnSpc>
              <a:buBlip>
                <a:blip r:embed="rId4"/>
              </a:buBlip>
            </a:pPr>
            <a:r>
              <a:rPr lang="fr-FR" sz="2000" dirty="0">
                <a:solidFill>
                  <a:schemeClr val="bg1"/>
                </a:solidFill>
              </a:rPr>
              <a:t>Association des travailleurs sociaux du Nouveau-Brunswick </a:t>
            </a:r>
            <a:r>
              <a:rPr lang="fr-FR" sz="2000" u="sng" dirty="0">
                <a:hlinkClick r:id="rId6"/>
              </a:rPr>
              <a:t>http://www.nbasw-atsnb.ca</a:t>
            </a:r>
            <a:r>
              <a:rPr lang="fr-FR" sz="2000" u="sng" dirty="0" smtClean="0">
                <a:hlinkClick r:id="rId6"/>
              </a:rPr>
              <a:t>/</a:t>
            </a:r>
            <a:endParaRPr lang="fr-FR" sz="2000" u="sng" dirty="0" smtClean="0"/>
          </a:p>
          <a:p>
            <a:pPr marL="0" lvl="0" indent="0" eaLnBrk="1" hangingPunct="1">
              <a:lnSpc>
                <a:spcPct val="80000"/>
              </a:lnSpc>
              <a:buNone/>
            </a:pPr>
            <a:endParaRPr lang="fr-CA" sz="2000" dirty="0"/>
          </a:p>
          <a:p>
            <a:pPr lvl="0" eaLnBrk="1" hangingPunct="1">
              <a:lnSpc>
                <a:spcPct val="80000"/>
              </a:lnSpc>
              <a:buBlip>
                <a:blip r:embed="rId4"/>
              </a:buBlip>
            </a:pPr>
            <a:r>
              <a:rPr lang="fr-FR" sz="2000" dirty="0">
                <a:solidFill>
                  <a:schemeClr val="bg1"/>
                </a:solidFill>
              </a:rPr>
              <a:t>Association canadienne des programmes de ressource pour la famille </a:t>
            </a:r>
            <a:r>
              <a:rPr lang="fr-FR" sz="2000" u="sng" dirty="0">
                <a:hlinkClick r:id="rId7"/>
              </a:rPr>
              <a:t>http://www.frp.ca</a:t>
            </a:r>
            <a:r>
              <a:rPr lang="fr-FR" sz="2000" u="sng" dirty="0" smtClean="0">
                <a:hlinkClick r:id="rId7"/>
              </a:rPr>
              <a:t>/</a:t>
            </a:r>
            <a:endParaRPr lang="fr-FR" sz="2000" u="sng" dirty="0" smtClean="0"/>
          </a:p>
          <a:p>
            <a:pPr marL="0" lvl="0" indent="0" eaLnBrk="1" hangingPunct="1">
              <a:lnSpc>
                <a:spcPct val="80000"/>
              </a:lnSpc>
              <a:buNone/>
            </a:pPr>
            <a:endParaRPr lang="fr-CA" sz="2000" dirty="0"/>
          </a:p>
          <a:p>
            <a:pPr lvl="0" eaLnBrk="1" hangingPunct="1">
              <a:lnSpc>
                <a:spcPct val="80000"/>
              </a:lnSpc>
              <a:buBlip>
                <a:blip r:embed="rId4"/>
              </a:buBlip>
            </a:pPr>
            <a:r>
              <a:rPr lang="fr-FR" sz="2000" dirty="0">
                <a:solidFill>
                  <a:schemeClr val="bg1"/>
                </a:solidFill>
              </a:rPr>
              <a:t>Ministère </a:t>
            </a:r>
            <a:r>
              <a:rPr lang="fr-FR" sz="2000" dirty="0" smtClean="0">
                <a:solidFill>
                  <a:schemeClr val="bg1"/>
                </a:solidFill>
              </a:rPr>
              <a:t>Développement social NB</a:t>
            </a:r>
          </a:p>
          <a:p>
            <a:pPr marL="0" lvl="0" indent="0" eaLnBrk="1" hangingPunct="1">
              <a:lnSpc>
                <a:spcPct val="80000"/>
              </a:lnSpc>
              <a:buNone/>
            </a:pPr>
            <a:r>
              <a:rPr lang="fr-FR" sz="2000" u="sng" dirty="0" smtClean="0">
                <a:hlinkClick r:id="rId8"/>
              </a:rPr>
              <a:t>http</a:t>
            </a:r>
            <a:r>
              <a:rPr lang="fr-FR" sz="2000" u="sng" dirty="0">
                <a:hlinkClick r:id="rId8"/>
              </a:rPr>
              <a:t>://www2.gnb.ca/content/gnb/fr/ministeres/developpement_social.html</a:t>
            </a:r>
            <a:r>
              <a:rPr lang="fr-FR" sz="2000" dirty="0" smtClean="0">
                <a:hlinkClick r:id="rId8"/>
              </a:rPr>
              <a:t> </a:t>
            </a:r>
            <a:endParaRPr lang="fr-FR" sz="2000" dirty="0" smtClean="0"/>
          </a:p>
          <a:p>
            <a:pPr lvl="0" eaLnBrk="1" hangingPunct="1">
              <a:lnSpc>
                <a:spcPct val="80000"/>
              </a:lnSpc>
              <a:buBlip>
                <a:blip r:embed="rId9"/>
              </a:buBlip>
            </a:pPr>
            <a:r>
              <a:rPr lang="fr-FR" sz="2000" dirty="0" smtClean="0">
                <a:solidFill>
                  <a:schemeClr val="bg1"/>
                </a:solidFill>
              </a:rPr>
              <a:t>Consulte </a:t>
            </a:r>
            <a:r>
              <a:rPr lang="fr-FR" sz="2000" dirty="0">
                <a:solidFill>
                  <a:schemeClr val="bg1"/>
                </a:solidFill>
              </a:rPr>
              <a:t>aussi les ministères et associations des autres provinces et territoires</a:t>
            </a:r>
            <a:endParaRPr lang="fr-CA" sz="20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4"/>
              </a:buBlip>
            </a:pPr>
            <a:endParaRPr lang="fr-CA" sz="20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fr-CA" b="1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fr-CA" b="1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r-CA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sz="2800" b="1" smtClean="0"/>
              <a:t>OBJECTIFS DE CETTE PRÉSENTATION</a:t>
            </a:r>
            <a:endParaRPr lang="fr-CA" sz="2800" b="1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295400"/>
            <a:ext cx="8027987" cy="5013325"/>
          </a:xfrm>
        </p:spPr>
        <p:txBody>
          <a:bodyPr/>
          <a:lstStyle/>
          <a:p>
            <a:pPr lvl="0" eaLnBrk="1" hangingPunct="1">
              <a:buNone/>
            </a:pPr>
            <a:r>
              <a:rPr lang="fr-CA" altLang="fr-FR" sz="2800" b="1" dirty="0">
                <a:solidFill>
                  <a:srgbClr val="FFFFFF"/>
                </a:solidFill>
              </a:rPr>
              <a:t>Suite à cette présentation vous pourrez :</a:t>
            </a:r>
          </a:p>
          <a:p>
            <a:pPr lvl="0" eaLnBrk="1" hangingPunct="1">
              <a:buNone/>
            </a:pPr>
            <a:endParaRPr lang="fr-CA" altLang="fr-FR" sz="800" b="1" dirty="0">
              <a:solidFill>
                <a:srgbClr val="FFFFFF"/>
              </a:solidFill>
            </a:endParaRPr>
          </a:p>
          <a:p>
            <a:pPr lvl="0" eaLnBrk="1" hangingPunct="1">
              <a:buBlip>
                <a:blip r:embed="rId3"/>
              </a:buBlip>
            </a:pPr>
            <a:r>
              <a:rPr lang="fr-CA" altLang="fr-FR" sz="2600" b="1" dirty="0">
                <a:solidFill>
                  <a:srgbClr val="FFFFFF"/>
                </a:solidFill>
              </a:rPr>
              <a:t>Relever les défis liés à la recherche de travail ;</a:t>
            </a:r>
          </a:p>
          <a:p>
            <a:pPr lvl="0" eaLnBrk="1" hangingPunct="1">
              <a:buBlip>
                <a:blip r:embed="rId3"/>
              </a:buBlip>
            </a:pPr>
            <a:r>
              <a:rPr lang="fr-CA" altLang="fr-FR" sz="2600" b="1" dirty="0">
                <a:solidFill>
                  <a:srgbClr val="FFFFFF"/>
                </a:solidFill>
              </a:rPr>
              <a:t>Savoir comment préparer le CV ultime ;</a:t>
            </a:r>
          </a:p>
          <a:p>
            <a:pPr lvl="0" eaLnBrk="1" hangingPunct="1">
              <a:buBlip>
                <a:blip r:embed="rId3"/>
              </a:buBlip>
            </a:pPr>
            <a:r>
              <a:rPr lang="fr-CA" altLang="fr-FR" sz="2600" b="1" dirty="0">
                <a:solidFill>
                  <a:srgbClr val="FFFFFF"/>
                </a:solidFill>
              </a:rPr>
              <a:t>Rédiger une lettre de motivation à impact ;</a:t>
            </a:r>
          </a:p>
          <a:p>
            <a:pPr lvl="0" eaLnBrk="1" hangingPunct="1">
              <a:buBlip>
                <a:blip r:embed="rId3"/>
              </a:buBlip>
            </a:pPr>
            <a:r>
              <a:rPr lang="fr-CA" altLang="fr-FR" sz="2600" b="1" dirty="0">
                <a:solidFill>
                  <a:srgbClr val="FFFFFF"/>
                </a:solidFill>
              </a:rPr>
              <a:t>Soigner son image dans les réseaux sociaux;</a:t>
            </a:r>
          </a:p>
          <a:p>
            <a:pPr lvl="0" eaLnBrk="1" hangingPunct="1">
              <a:buBlip>
                <a:blip r:embed="rId3"/>
              </a:buBlip>
            </a:pPr>
            <a:r>
              <a:rPr lang="fr-CA" altLang="fr-FR" sz="2600" b="1" dirty="0">
                <a:solidFill>
                  <a:srgbClr val="FFFFFF"/>
                </a:solidFill>
              </a:rPr>
              <a:t>Être stratégique en recherche de travail ;</a:t>
            </a:r>
          </a:p>
          <a:p>
            <a:pPr lvl="0" eaLnBrk="1" hangingPunct="1">
              <a:buBlip>
                <a:blip r:embed="rId3"/>
              </a:buBlip>
            </a:pPr>
            <a:r>
              <a:rPr lang="fr-CA" altLang="fr-FR" sz="2600" b="1" dirty="0">
                <a:solidFill>
                  <a:srgbClr val="FFFFFF"/>
                </a:solidFill>
              </a:rPr>
              <a:t>Identifier les pistes d’employeurs potentiels ;</a:t>
            </a:r>
          </a:p>
          <a:p>
            <a:pPr lvl="0" eaLnBrk="1" hangingPunct="1">
              <a:buBlip>
                <a:blip r:embed="rId3"/>
              </a:buBlip>
            </a:pPr>
            <a:r>
              <a:rPr lang="fr-CA" altLang="fr-FR" sz="2600" b="1" dirty="0">
                <a:solidFill>
                  <a:srgbClr val="FFFFFF"/>
                </a:solidFill>
              </a:rPr>
              <a:t>Anticiper les types et questions d’entrevues ;</a:t>
            </a:r>
          </a:p>
          <a:p>
            <a:pPr lvl="0" eaLnBrk="1" hangingPunct="1">
              <a:buBlip>
                <a:blip r:embed="rId3"/>
              </a:buBlip>
            </a:pPr>
            <a:r>
              <a:rPr lang="fr-FR" altLang="fr-FR" sz="2400" b="1" dirty="0">
                <a:solidFill>
                  <a:srgbClr val="FFFFFF"/>
                </a:solidFill>
              </a:rPr>
              <a:t>Retour et rétroaction ;</a:t>
            </a:r>
          </a:p>
          <a:p>
            <a:pPr lvl="0" eaLnBrk="1" hangingPunct="1">
              <a:buBlip>
                <a:blip r:embed="rId3"/>
              </a:buBlip>
            </a:pPr>
            <a:r>
              <a:rPr lang="fr-FR" altLang="fr-FR" sz="2400" b="1" dirty="0">
                <a:solidFill>
                  <a:srgbClr val="FFFFFF"/>
                </a:solidFill>
              </a:rPr>
              <a:t>Accès Web à cette présentation.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0"/>
            <a:ext cx="7086600" cy="1219200"/>
          </a:xfrm>
        </p:spPr>
        <p:txBody>
          <a:bodyPr/>
          <a:lstStyle/>
          <a:p>
            <a:pPr algn="ctr"/>
            <a:r>
              <a:rPr lang="fr-CA" sz="2800" b="1" dirty="0"/>
              <a:t>EMPLOYEURS POTENTIELS </a:t>
            </a:r>
            <a:r>
              <a:rPr lang="fr-CA" sz="2800" b="1" dirty="0" smtClean="0"/>
              <a:t>D’INTÉRÊT (suite)</a:t>
            </a:r>
            <a:endParaRPr lang="fr-CA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1600" y="1340768"/>
            <a:ext cx="8064896" cy="4953000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en-CA" sz="2000" b="1" dirty="0" err="1" smtClean="0">
                <a:solidFill>
                  <a:schemeClr val="bg1"/>
                </a:solidFill>
              </a:rPr>
              <a:t>Organismes</a:t>
            </a:r>
            <a:r>
              <a:rPr lang="en-CA" sz="2000" b="1" dirty="0" smtClean="0">
                <a:solidFill>
                  <a:schemeClr val="bg1"/>
                </a:solidFill>
              </a:rPr>
              <a:t> à but non </a:t>
            </a:r>
            <a:r>
              <a:rPr lang="en-CA" sz="2000" b="1" dirty="0" err="1" smtClean="0">
                <a:solidFill>
                  <a:schemeClr val="bg1"/>
                </a:solidFill>
              </a:rPr>
              <a:t>lucratif</a:t>
            </a:r>
            <a:r>
              <a:rPr lang="en-CA" sz="2000" b="1" dirty="0" smtClean="0">
                <a:solidFill>
                  <a:schemeClr val="bg1"/>
                </a:solidFill>
              </a:rPr>
              <a:t> et travail </a:t>
            </a:r>
            <a:r>
              <a:rPr lang="en-CA" sz="2000" b="1" dirty="0" err="1" smtClean="0">
                <a:solidFill>
                  <a:schemeClr val="bg1"/>
                </a:solidFill>
              </a:rPr>
              <a:t>bénévole</a:t>
            </a:r>
            <a:r>
              <a:rPr lang="en-CA" sz="2000" b="1" dirty="0" smtClean="0">
                <a:solidFill>
                  <a:schemeClr val="bg1"/>
                </a:solidFill>
              </a:rPr>
              <a:t> (</a:t>
            </a:r>
            <a:r>
              <a:rPr lang="en-CA" sz="2000" b="1" dirty="0" err="1" smtClean="0">
                <a:solidFill>
                  <a:schemeClr val="bg1"/>
                </a:solidFill>
              </a:rPr>
              <a:t>emplois</a:t>
            </a:r>
            <a:r>
              <a:rPr lang="en-CA" sz="2000" b="1" dirty="0" smtClean="0">
                <a:solidFill>
                  <a:schemeClr val="bg1"/>
                </a:solidFill>
              </a:rPr>
              <a:t> </a:t>
            </a:r>
            <a:r>
              <a:rPr lang="en-CA" sz="2000" b="1" dirty="0" err="1" smtClean="0">
                <a:solidFill>
                  <a:schemeClr val="bg1"/>
                </a:solidFill>
              </a:rPr>
              <a:t>d'été</a:t>
            </a:r>
            <a:r>
              <a:rPr lang="en-CA" sz="2000" b="1" dirty="0" smtClean="0">
                <a:solidFill>
                  <a:schemeClr val="bg1"/>
                </a:solidFill>
              </a:rPr>
              <a:t> </a:t>
            </a:r>
            <a:r>
              <a:rPr lang="en-CA" sz="2000" b="1" dirty="0" err="1" smtClean="0">
                <a:solidFill>
                  <a:schemeClr val="bg1"/>
                </a:solidFill>
              </a:rPr>
              <a:t>également</a:t>
            </a:r>
            <a:r>
              <a:rPr lang="en-CA" sz="2000" dirty="0" smtClean="0">
                <a:solidFill>
                  <a:schemeClr val="bg1"/>
                </a:solidFill>
              </a:rPr>
              <a:t>) </a:t>
            </a:r>
            <a:r>
              <a:rPr lang="en-CA" sz="2000" u="sng" dirty="0">
                <a:hlinkClick r:id="rId3"/>
              </a:rPr>
              <a:t>http://www.volunteergreatermoncton.com</a:t>
            </a:r>
            <a:endParaRPr lang="fr-CA" sz="2000" dirty="0"/>
          </a:p>
          <a:p>
            <a:pPr marL="0" indent="0">
              <a:buNone/>
            </a:pPr>
            <a:r>
              <a:rPr lang="fr-FR" sz="2000" i="1" dirty="0" smtClean="0">
                <a:solidFill>
                  <a:schemeClr val="bg1"/>
                </a:solidFill>
              </a:rPr>
              <a:t>Présente-toi </a:t>
            </a:r>
            <a:r>
              <a:rPr lang="fr-FR" sz="2000" i="1" dirty="0">
                <a:solidFill>
                  <a:schemeClr val="bg1"/>
                </a:solidFill>
              </a:rPr>
              <a:t>à leurs bureau et demande à consulter le « Répertoire des Ressources humaines », tu sois offrir ton CV aux organismes répertoriés pour du travail rémunéré ou demander à devenir bénévole.</a:t>
            </a:r>
          </a:p>
          <a:p>
            <a:r>
              <a:rPr lang="en-CA" sz="2000" dirty="0"/>
              <a:t> </a:t>
            </a:r>
            <a:endParaRPr lang="fr-CA" sz="2000" dirty="0"/>
          </a:p>
          <a:p>
            <a:pPr>
              <a:buBlip>
                <a:blip r:embed="rId2"/>
              </a:buBlip>
            </a:pPr>
            <a:r>
              <a:rPr lang="en-CA" sz="2000" b="1" dirty="0" err="1">
                <a:solidFill>
                  <a:schemeClr val="bg1"/>
                </a:solidFill>
              </a:rPr>
              <a:t>Répertoire</a:t>
            </a:r>
            <a:r>
              <a:rPr lang="en-CA" sz="2000" b="1" dirty="0">
                <a:solidFill>
                  <a:schemeClr val="bg1"/>
                </a:solidFill>
              </a:rPr>
              <a:t> des </a:t>
            </a:r>
            <a:r>
              <a:rPr lang="en-CA" sz="2000" b="1" dirty="0" err="1">
                <a:solidFill>
                  <a:schemeClr val="bg1"/>
                </a:solidFill>
              </a:rPr>
              <a:t>organismes</a:t>
            </a:r>
            <a:r>
              <a:rPr lang="en-CA" sz="2000" b="1" dirty="0">
                <a:solidFill>
                  <a:schemeClr val="bg1"/>
                </a:solidFill>
              </a:rPr>
              <a:t> à but non </a:t>
            </a:r>
            <a:r>
              <a:rPr lang="en-CA" sz="2000" b="1" dirty="0" err="1">
                <a:solidFill>
                  <a:schemeClr val="bg1"/>
                </a:solidFill>
              </a:rPr>
              <a:t>lucratif</a:t>
            </a:r>
            <a:r>
              <a:rPr lang="en-CA" sz="2000" b="1" dirty="0">
                <a:solidFill>
                  <a:schemeClr val="bg1"/>
                </a:solidFill>
              </a:rPr>
              <a:t>, </a:t>
            </a:r>
            <a:r>
              <a:rPr lang="en-CA" sz="2000" b="1" dirty="0" err="1">
                <a:solidFill>
                  <a:schemeClr val="bg1"/>
                </a:solidFill>
              </a:rPr>
              <a:t>région</a:t>
            </a:r>
            <a:r>
              <a:rPr lang="en-CA" sz="2000" b="1" dirty="0">
                <a:solidFill>
                  <a:schemeClr val="bg1"/>
                </a:solidFill>
              </a:rPr>
              <a:t> NB (</a:t>
            </a:r>
            <a:r>
              <a:rPr lang="en-CA" sz="2000" b="1" dirty="0" err="1">
                <a:solidFill>
                  <a:schemeClr val="bg1"/>
                </a:solidFill>
              </a:rPr>
              <a:t>contacter</a:t>
            </a:r>
            <a:r>
              <a:rPr lang="en-CA" sz="2000" b="1" dirty="0">
                <a:solidFill>
                  <a:schemeClr val="bg1"/>
                </a:solidFill>
              </a:rPr>
              <a:t> les centres de </a:t>
            </a:r>
            <a:r>
              <a:rPr lang="en-CA" sz="2000" b="1" dirty="0" err="1">
                <a:solidFill>
                  <a:schemeClr val="bg1"/>
                </a:solidFill>
              </a:rPr>
              <a:t>bénévolat</a:t>
            </a:r>
            <a:r>
              <a:rPr lang="en-CA" sz="2000" b="1" dirty="0">
                <a:solidFill>
                  <a:schemeClr val="bg1"/>
                </a:solidFill>
              </a:rPr>
              <a:t> et </a:t>
            </a:r>
            <a:r>
              <a:rPr lang="en-CA" sz="2000" b="1" dirty="0" err="1">
                <a:solidFill>
                  <a:schemeClr val="bg1"/>
                </a:solidFill>
              </a:rPr>
              <a:t>Centraide</a:t>
            </a:r>
            <a:r>
              <a:rPr lang="en-CA" sz="2000" b="1" dirty="0">
                <a:solidFill>
                  <a:schemeClr val="bg1"/>
                </a:solidFill>
              </a:rPr>
              <a:t> pour </a:t>
            </a:r>
            <a:r>
              <a:rPr lang="en-CA" sz="2000" b="1" dirty="0" err="1">
                <a:solidFill>
                  <a:schemeClr val="bg1"/>
                </a:solidFill>
              </a:rPr>
              <a:t>obtenir</a:t>
            </a:r>
            <a:r>
              <a:rPr lang="en-CA" sz="2000" b="1" dirty="0">
                <a:solidFill>
                  <a:schemeClr val="bg1"/>
                </a:solidFill>
              </a:rPr>
              <a:t> les </a:t>
            </a:r>
            <a:r>
              <a:rPr lang="en-CA" sz="2000" b="1" dirty="0" err="1">
                <a:solidFill>
                  <a:schemeClr val="bg1"/>
                </a:solidFill>
              </a:rPr>
              <a:t>répertoires</a:t>
            </a:r>
            <a:r>
              <a:rPr lang="en-CA" sz="2000" b="1" dirty="0">
                <a:solidFill>
                  <a:schemeClr val="bg1"/>
                </a:solidFill>
              </a:rPr>
              <a:t> </a:t>
            </a:r>
            <a:r>
              <a:rPr lang="en-CA" sz="2000" b="1" dirty="0" err="1">
                <a:solidFill>
                  <a:schemeClr val="bg1"/>
                </a:solidFill>
              </a:rPr>
              <a:t>d’employeurs</a:t>
            </a:r>
            <a:r>
              <a:rPr lang="en-CA" sz="2000" b="1" dirty="0">
                <a:solidFill>
                  <a:schemeClr val="bg1"/>
                </a:solidFill>
              </a:rPr>
              <a:t> </a:t>
            </a:r>
            <a:r>
              <a:rPr lang="en-CA" sz="2000" b="1" dirty="0" err="1">
                <a:solidFill>
                  <a:schemeClr val="bg1"/>
                </a:solidFill>
              </a:rPr>
              <a:t>potentiels</a:t>
            </a:r>
            <a:r>
              <a:rPr lang="en-CA" sz="2000" b="1" dirty="0">
                <a:solidFill>
                  <a:schemeClr val="bg1"/>
                </a:solidFill>
              </a:rPr>
              <a:t>).</a:t>
            </a:r>
            <a:endParaRPr lang="fr-CA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CA" sz="2000" u="sng" dirty="0" smtClean="0">
                <a:solidFill>
                  <a:schemeClr val="bg1"/>
                </a:solidFill>
                <a:hlinkClick r:id="rId4"/>
              </a:rPr>
              <a:t>http://www2.gnb.ca/content/gnb/fr/ministeres/csi/organismes_communautaires_sans_but_lucratif/benevoles/content/ou_puis_je_trouver_des_possibilites_de_faire_du_benevolat.html</a:t>
            </a:r>
            <a:endParaRPr lang="en-CA" sz="2000" u="sng" dirty="0" smtClean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fr-CA" sz="2000" b="1" dirty="0">
                <a:solidFill>
                  <a:schemeClr val="bg1"/>
                </a:solidFill>
              </a:rPr>
              <a:t>Place aux compétences </a:t>
            </a:r>
            <a:r>
              <a:rPr lang="fr-CA" sz="2000" u="sng" dirty="0">
                <a:hlinkClick r:id="rId5"/>
              </a:rPr>
              <a:t>http://www.pacnb.org/</a:t>
            </a:r>
            <a:endParaRPr lang="fr-CA" sz="2000" dirty="0">
              <a:solidFill>
                <a:schemeClr val="bg1"/>
              </a:solidFill>
            </a:endParaRP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57550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0"/>
            <a:ext cx="7086600" cy="1219200"/>
          </a:xfrm>
        </p:spPr>
        <p:txBody>
          <a:bodyPr/>
          <a:lstStyle/>
          <a:p>
            <a:pPr algn="ctr"/>
            <a:r>
              <a:rPr lang="fr-CA" sz="2800" b="1" dirty="0"/>
              <a:t>EMPLOYEURS POTENTIELS </a:t>
            </a:r>
            <a:r>
              <a:rPr lang="fr-CA" sz="2800" b="1" dirty="0" smtClean="0"/>
              <a:t>D’INTÉRÊT (suite)</a:t>
            </a:r>
            <a:endParaRPr lang="fr-CA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1600" y="1340768"/>
            <a:ext cx="8172400" cy="5184576"/>
          </a:xfrm>
        </p:spPr>
        <p:txBody>
          <a:bodyPr/>
          <a:lstStyle/>
          <a:p>
            <a:pPr marL="0" indent="0" algn="ctr">
              <a:buNone/>
            </a:pPr>
            <a:r>
              <a:rPr lang="fr-FR" sz="2400" b="1" dirty="0">
                <a:solidFill>
                  <a:schemeClr val="bg1"/>
                </a:solidFill>
              </a:rPr>
              <a:t>Sites web d’offres d’emploi</a:t>
            </a:r>
            <a:endParaRPr lang="fr-CA" sz="2400" dirty="0">
              <a:solidFill>
                <a:schemeClr val="bg1"/>
              </a:solidFill>
            </a:endParaRPr>
          </a:p>
          <a:p>
            <a:pPr lvl="0">
              <a:buBlip>
                <a:blip r:embed="rId2"/>
              </a:buBlip>
            </a:pPr>
            <a:r>
              <a:rPr lang="fr-FR" sz="2400" u="sng" dirty="0">
                <a:hlinkClick r:id="rId3"/>
              </a:rPr>
              <a:t>http://www.emploissociaux.com/fr/</a:t>
            </a:r>
            <a:endParaRPr lang="fr-CA" sz="2400" dirty="0"/>
          </a:p>
          <a:p>
            <a:pPr lvl="0">
              <a:buBlip>
                <a:blip r:embed="rId2"/>
              </a:buBlip>
            </a:pPr>
            <a:r>
              <a:rPr lang="fr-FR" sz="2400" u="sng" dirty="0">
                <a:hlinkClick r:id="rId4"/>
              </a:rPr>
              <a:t>https://</a:t>
            </a:r>
            <a:r>
              <a:rPr lang="fr-FR" sz="2400" u="sng" dirty="0" smtClean="0">
                <a:hlinkClick r:id="rId4"/>
              </a:rPr>
              <a:t>www.swatcanada.ca/jobs.php</a:t>
            </a:r>
            <a:endParaRPr lang="fr-FR" sz="2400" u="sng" dirty="0" smtClean="0"/>
          </a:p>
          <a:p>
            <a:pPr marL="0" lvl="0" indent="0">
              <a:buNone/>
            </a:pPr>
            <a:endParaRPr lang="fr-FR" sz="800" u="sng" dirty="0" smtClean="0"/>
          </a:p>
          <a:p>
            <a:pPr marL="0" indent="0" algn="ctr">
              <a:buNone/>
            </a:pPr>
            <a:r>
              <a:rPr lang="fr-FR" sz="2400" b="1" dirty="0" smtClean="0">
                <a:solidFill>
                  <a:schemeClr val="bg1"/>
                </a:solidFill>
              </a:rPr>
              <a:t>Secteurs connexes au </a:t>
            </a:r>
            <a:r>
              <a:rPr lang="fr-FR" sz="2400" b="1" dirty="0">
                <a:solidFill>
                  <a:schemeClr val="bg1"/>
                </a:solidFill>
              </a:rPr>
              <a:t>travail social, région </a:t>
            </a:r>
            <a:r>
              <a:rPr lang="fr-FR" sz="2400" b="1" dirty="0" smtClean="0">
                <a:solidFill>
                  <a:schemeClr val="bg1"/>
                </a:solidFill>
              </a:rPr>
              <a:t>N.-B.</a:t>
            </a:r>
            <a:endParaRPr lang="fr-CA" sz="2400" dirty="0">
              <a:solidFill>
                <a:schemeClr val="bg1"/>
              </a:solidFill>
            </a:endParaRPr>
          </a:p>
          <a:p>
            <a:pPr lvl="0">
              <a:buBlip>
                <a:blip r:embed="rId2"/>
              </a:buBlip>
            </a:pPr>
            <a:r>
              <a:rPr lang="fr-CA" sz="2400" dirty="0">
                <a:solidFill>
                  <a:schemeClr val="bg1"/>
                </a:solidFill>
              </a:rPr>
              <a:t>Interventions auprès des jeunes à risque </a:t>
            </a:r>
            <a:r>
              <a:rPr lang="fr-CA" sz="2400" u="sng" dirty="0">
                <a:hlinkClick r:id="rId5"/>
              </a:rPr>
              <a:t>http://www.monctoncommunityresidences.com/fr/carrieres/</a:t>
            </a:r>
            <a:endParaRPr lang="fr-CA" sz="2400" dirty="0"/>
          </a:p>
          <a:p>
            <a:pPr lvl="0">
              <a:buBlip>
                <a:blip r:embed="rId2"/>
              </a:buBlip>
            </a:pPr>
            <a:r>
              <a:rPr lang="fr-CA" sz="2400" dirty="0">
                <a:solidFill>
                  <a:schemeClr val="bg1"/>
                </a:solidFill>
              </a:rPr>
              <a:t>Centre communautaire </a:t>
            </a:r>
            <a:r>
              <a:rPr lang="fr-CA" sz="2400" dirty="0" smtClean="0">
                <a:solidFill>
                  <a:schemeClr val="bg1"/>
                </a:solidFill>
              </a:rPr>
              <a:t>Association </a:t>
            </a:r>
            <a:r>
              <a:rPr lang="fr-CA" sz="2400" dirty="0">
                <a:solidFill>
                  <a:schemeClr val="bg1"/>
                </a:solidFill>
              </a:rPr>
              <a:t>multiculturelle du grand Moncton </a:t>
            </a:r>
            <a:r>
              <a:rPr lang="fr-CA" sz="2400" u="sng" dirty="0">
                <a:hlinkClick r:id="rId6"/>
              </a:rPr>
              <a:t>http://www.magma-amgm.org/site/index.php?lang=fr</a:t>
            </a:r>
            <a:endParaRPr lang="fr-CA" sz="2400" dirty="0"/>
          </a:p>
          <a:p>
            <a:pPr lvl="0">
              <a:buBlip>
                <a:blip r:embed="rId2"/>
              </a:buBlip>
            </a:pPr>
            <a:r>
              <a:rPr lang="fr-CA" sz="2400" dirty="0">
                <a:solidFill>
                  <a:schemeClr val="bg1"/>
                </a:solidFill>
              </a:rPr>
              <a:t>Centre d’accueil et d’accompagnement francophone des immigrants du sud-est du Nouveau-Brunswick </a:t>
            </a:r>
            <a:r>
              <a:rPr lang="fr-CA" sz="2400" u="sng" dirty="0">
                <a:hlinkClick r:id="rId7"/>
              </a:rPr>
              <a:t>http://www.cafi-nb.org/</a:t>
            </a:r>
            <a:endParaRPr lang="fr-CA" sz="2400" dirty="0"/>
          </a:p>
          <a:p>
            <a:pPr marL="0" lvl="0" indent="0">
              <a:buNone/>
            </a:pPr>
            <a:endParaRPr lang="fr-CA" sz="2400" dirty="0"/>
          </a:p>
          <a:p>
            <a:pPr>
              <a:buBlip>
                <a:blip r:embed="rId2"/>
              </a:buBlip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6014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8172400" cy="576064"/>
          </a:xfrm>
        </p:spPr>
        <p:txBody>
          <a:bodyPr/>
          <a:lstStyle/>
          <a:p>
            <a:r>
              <a:rPr lang="fr-CA" sz="2800" b="1" dirty="0"/>
              <a:t>EMPLOYEURS </a:t>
            </a:r>
            <a:r>
              <a:rPr lang="fr-CA" sz="2800" b="1" dirty="0" smtClean="0"/>
              <a:t>POTENTIELS D’INTÉRÊT (suite</a:t>
            </a:r>
            <a:r>
              <a:rPr lang="fr-CA" sz="2800" b="1" dirty="0"/>
              <a:t>)</a:t>
            </a:r>
            <a:r>
              <a:rPr lang="fr-CA" sz="2800" dirty="0"/>
              <a:t/>
            </a:r>
            <a:br>
              <a:rPr lang="fr-CA" sz="2800" dirty="0"/>
            </a:br>
            <a:endParaRPr lang="fr-CA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1600" y="836712"/>
            <a:ext cx="8064896" cy="5688632"/>
          </a:xfrm>
        </p:spPr>
        <p:txBody>
          <a:bodyPr/>
          <a:lstStyle/>
          <a:p>
            <a:pPr marL="0" indent="0" algn="ctr">
              <a:buNone/>
            </a:pPr>
            <a:r>
              <a:rPr lang="fr-FR" sz="2400" b="1" dirty="0">
                <a:solidFill>
                  <a:schemeClr val="bg1"/>
                </a:solidFill>
              </a:rPr>
              <a:t>Secteurs connexes au travail social, région N.-B</a:t>
            </a:r>
            <a:r>
              <a:rPr lang="fr-FR" sz="2400" b="1" dirty="0" smtClean="0">
                <a:solidFill>
                  <a:schemeClr val="bg1"/>
                </a:solidFill>
              </a:rPr>
              <a:t>.</a:t>
            </a:r>
            <a:endParaRPr lang="fr-CA" sz="2400" dirty="0" smtClean="0"/>
          </a:p>
          <a:p>
            <a:pPr>
              <a:buBlip>
                <a:blip r:embed="rId2"/>
              </a:buBlip>
            </a:pPr>
            <a:r>
              <a:rPr lang="fr-CA" sz="2400" dirty="0">
                <a:solidFill>
                  <a:schemeClr val="bg1"/>
                </a:solidFill>
              </a:rPr>
              <a:t>Fédération des jeunes francophones du </a:t>
            </a:r>
            <a:r>
              <a:rPr lang="fr-FR" sz="2400" dirty="0">
                <a:solidFill>
                  <a:schemeClr val="bg1"/>
                </a:solidFill>
              </a:rPr>
              <a:t>N.-</a:t>
            </a:r>
            <a:r>
              <a:rPr lang="fr-FR" sz="2400" dirty="0" smtClean="0">
                <a:solidFill>
                  <a:schemeClr val="bg1"/>
                </a:solidFill>
              </a:rPr>
              <a:t>B.</a:t>
            </a:r>
            <a:r>
              <a:rPr lang="fr-CA" sz="2400" dirty="0" smtClean="0"/>
              <a:t> </a:t>
            </a:r>
            <a:r>
              <a:rPr lang="fr-CA" sz="2400" u="sng" dirty="0" smtClean="0">
                <a:hlinkClick r:id="rId3"/>
              </a:rPr>
              <a:t>http</a:t>
            </a:r>
            <a:r>
              <a:rPr lang="fr-CA" sz="2400" u="sng" dirty="0">
                <a:hlinkClick r:id="rId3"/>
              </a:rPr>
              <a:t>://</a:t>
            </a:r>
            <a:r>
              <a:rPr lang="fr-CA" sz="2400" u="sng" dirty="0" smtClean="0">
                <a:hlinkClick r:id="rId3"/>
              </a:rPr>
              <a:t>www.fjfnb.nb.ca/</a:t>
            </a:r>
            <a:endParaRPr lang="fr-CA" sz="2400" dirty="0"/>
          </a:p>
          <a:p>
            <a:pPr>
              <a:buBlip>
                <a:blip r:embed="rId2"/>
              </a:buBlip>
            </a:pPr>
            <a:r>
              <a:rPr lang="fr-CA" sz="2400" dirty="0" smtClean="0">
                <a:solidFill>
                  <a:schemeClr val="bg1"/>
                </a:solidFill>
              </a:rPr>
              <a:t>Centre </a:t>
            </a:r>
            <a:r>
              <a:rPr lang="fr-CA" sz="2400" dirty="0">
                <a:solidFill>
                  <a:schemeClr val="bg1"/>
                </a:solidFill>
              </a:rPr>
              <a:t>National en vie-carrière </a:t>
            </a:r>
            <a:r>
              <a:rPr lang="fr-CA" sz="2400" u="sng" dirty="0">
                <a:hlinkClick r:id="rId4"/>
              </a:rPr>
              <a:t>http://</a:t>
            </a:r>
            <a:r>
              <a:rPr lang="fr-CA" sz="2400" u="sng" dirty="0" smtClean="0">
                <a:hlinkClick r:id="rId4"/>
              </a:rPr>
              <a:t>www.lifework.ca/lifework/accueil.html</a:t>
            </a:r>
            <a:endParaRPr lang="fr-CA" sz="2400" dirty="0" smtClean="0"/>
          </a:p>
          <a:p>
            <a:pPr>
              <a:buBlip>
                <a:blip r:embed="rId2"/>
              </a:buBlip>
            </a:pPr>
            <a:r>
              <a:rPr lang="fr-CA" sz="2400" dirty="0" smtClean="0">
                <a:solidFill>
                  <a:schemeClr val="bg1"/>
                </a:solidFill>
              </a:rPr>
              <a:t>Formation </a:t>
            </a:r>
            <a:r>
              <a:rPr lang="fr-CA" sz="2400" dirty="0">
                <a:solidFill>
                  <a:schemeClr val="bg1"/>
                </a:solidFill>
              </a:rPr>
              <a:t>aux détenus dans les pénitenciers fédéraux comme Dorchester </a:t>
            </a:r>
            <a:r>
              <a:rPr lang="fr-CA" sz="2400" u="sng" dirty="0">
                <a:hlinkClick r:id="rId5"/>
              </a:rPr>
              <a:t>http://www.csc-scc.gc.ca/careers/003001-1000-fra.shtml</a:t>
            </a:r>
            <a:r>
              <a:rPr lang="fr-CA" sz="2400" dirty="0"/>
              <a:t> et </a:t>
            </a:r>
            <a:r>
              <a:rPr lang="fr-CA" sz="2400" u="sng" dirty="0">
                <a:hlinkClick r:id="rId6"/>
              </a:rPr>
              <a:t>http://www.csc-scc.gc.ca/corcan/002005-1000-fra.shtml</a:t>
            </a:r>
            <a:endParaRPr lang="fr-CA" sz="2400" dirty="0"/>
          </a:p>
          <a:p>
            <a:pPr marL="360000">
              <a:spcBef>
                <a:spcPts val="0"/>
              </a:spcBef>
              <a:buBlip>
                <a:blip r:embed="rId2"/>
              </a:buBlip>
            </a:pPr>
            <a:r>
              <a:rPr lang="fr-CA" sz="2400" dirty="0" smtClean="0">
                <a:solidFill>
                  <a:schemeClr val="bg1"/>
                </a:solidFill>
              </a:rPr>
              <a:t>Centres </a:t>
            </a:r>
            <a:r>
              <a:rPr lang="fr-CA" sz="2400" dirty="0">
                <a:solidFill>
                  <a:schemeClr val="bg1"/>
                </a:solidFill>
              </a:rPr>
              <a:t>culturels et communautaires </a:t>
            </a:r>
            <a:r>
              <a:rPr lang="fr-CA" sz="2400" u="sng" dirty="0">
                <a:hlinkClick r:id="rId7"/>
              </a:rPr>
              <a:t>http://www.ywcamoncton.com/fr</a:t>
            </a:r>
            <a:r>
              <a:rPr lang="fr-CA" sz="2400" u="sng" dirty="0" smtClean="0">
                <a:hlinkClick r:id="rId7"/>
              </a:rPr>
              <a:t>/</a:t>
            </a:r>
            <a:r>
              <a:rPr lang="fr-CA" sz="2400" dirty="0" smtClean="0"/>
              <a:t> </a:t>
            </a:r>
            <a:r>
              <a:rPr lang="fr-CA" sz="2400" u="sng" dirty="0">
                <a:hlinkClick r:id="rId8"/>
              </a:rPr>
              <a:t>http://www.centreculturelaberdeen.ca</a:t>
            </a:r>
            <a:r>
              <a:rPr lang="fr-CA" sz="2400" u="sng" dirty="0" smtClean="0">
                <a:hlinkClick r:id="rId8"/>
              </a:rPr>
              <a:t>/</a:t>
            </a:r>
            <a:r>
              <a:rPr lang="fr-CA" sz="2400" dirty="0" smtClean="0"/>
              <a:t> </a:t>
            </a:r>
            <a:r>
              <a:rPr lang="fr-CA" sz="2400" u="sng" dirty="0">
                <a:hlinkClick r:id="rId9"/>
              </a:rPr>
              <a:t>http://artsnb.ca/site/fr/ressources</a:t>
            </a:r>
            <a:r>
              <a:rPr lang="fr-CA" sz="2400" u="sng" dirty="0" smtClean="0">
                <a:hlinkClick r:id="rId9"/>
              </a:rPr>
              <a:t>/</a:t>
            </a:r>
            <a:endParaRPr lang="fr-CA" sz="2400" u="sng" dirty="0" smtClean="0"/>
          </a:p>
          <a:p>
            <a:pPr marL="0" indent="0">
              <a:buNone/>
            </a:pPr>
            <a:endParaRPr lang="fr-CA" sz="2400" u="sng" dirty="0" smtClean="0"/>
          </a:p>
          <a:p>
            <a:pPr marL="0" indent="0">
              <a:buNone/>
            </a:pPr>
            <a:endParaRPr lang="fr-FR" sz="2400" u="sng" dirty="0"/>
          </a:p>
          <a:p>
            <a:pPr>
              <a:buBlip>
                <a:blip r:embed="rId2"/>
              </a:buBlip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56412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1" y="116631"/>
            <a:ext cx="8172400" cy="576065"/>
          </a:xfrm>
        </p:spPr>
        <p:txBody>
          <a:bodyPr/>
          <a:lstStyle/>
          <a:p>
            <a:pPr eaLnBrk="1" hangingPunct="1"/>
            <a:r>
              <a:rPr lang="fr-CA" altLang="fr-FR" sz="2800" b="1" dirty="0" smtClean="0"/>
              <a:t>EMPLOYEURS POTENTIELS D’INTÉRÊT (suite)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765175"/>
            <a:ext cx="7848600" cy="547211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fr-CA" altLang="fr-FR" b="1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fr-CA" altLang="fr-FR" b="1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r-CA" altLang="fr-FR" sz="2800" dirty="0" smtClean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43608" y="908720"/>
            <a:ext cx="81003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r-CA" dirty="0" smtClean="0">
                <a:solidFill>
                  <a:schemeClr val="bg1"/>
                </a:solidFill>
                <a:latin typeface="Arial"/>
                <a:ea typeface="Calibri"/>
              </a:rPr>
              <a:t>Consultez </a:t>
            </a:r>
            <a:r>
              <a:rPr lang="fr-CA" dirty="0">
                <a:solidFill>
                  <a:schemeClr val="bg1"/>
                </a:solidFill>
                <a:latin typeface="Arial"/>
                <a:ea typeface="Calibri"/>
              </a:rPr>
              <a:t>les répertoires spécialisés </a:t>
            </a:r>
            <a:r>
              <a:rPr lang="fr-CA" dirty="0" smtClean="0">
                <a:solidFill>
                  <a:schemeClr val="bg1"/>
                </a:solidFill>
                <a:latin typeface="Arial"/>
                <a:ea typeface="Calibri"/>
              </a:rPr>
              <a:t>telles </a:t>
            </a:r>
            <a:r>
              <a:rPr lang="fr-CA" dirty="0">
                <a:solidFill>
                  <a:schemeClr val="bg1"/>
                </a:solidFill>
                <a:latin typeface="Arial"/>
                <a:ea typeface="Calibri"/>
              </a:rPr>
              <a:t>les associations et sociétés nationales, provinciales ou même </a:t>
            </a:r>
            <a:r>
              <a:rPr lang="fr-CA" dirty="0" smtClean="0">
                <a:solidFill>
                  <a:schemeClr val="bg1"/>
                </a:solidFill>
                <a:latin typeface="Arial"/>
                <a:ea typeface="Calibri"/>
              </a:rPr>
              <a:t>internationales dans les domaines suivants en </a:t>
            </a:r>
            <a:r>
              <a:rPr lang="fr-CA" dirty="0">
                <a:solidFill>
                  <a:schemeClr val="bg1"/>
                </a:solidFill>
                <a:latin typeface="Arial"/>
                <a:ea typeface="Calibri"/>
              </a:rPr>
              <a:t>lien avec les clientèles et les enjeux sociaux ou les services qui vous </a:t>
            </a:r>
            <a:r>
              <a:rPr lang="fr-CA" dirty="0" smtClean="0">
                <a:solidFill>
                  <a:schemeClr val="bg1"/>
                </a:solidFill>
                <a:latin typeface="Arial"/>
                <a:ea typeface="Calibri"/>
              </a:rPr>
              <a:t>intéresse:</a:t>
            </a:r>
          </a:p>
          <a:p>
            <a:pPr algn="l"/>
            <a:endParaRPr lang="fr-CA" dirty="0" smtClean="0">
              <a:solidFill>
                <a:schemeClr val="bg1"/>
              </a:solidFill>
              <a:latin typeface="Arial"/>
              <a:ea typeface="Calibri"/>
            </a:endParaRPr>
          </a:p>
          <a:p>
            <a:pPr algn="l"/>
            <a:r>
              <a:rPr lang="fr-CA" dirty="0" smtClean="0">
                <a:solidFill>
                  <a:schemeClr val="bg1"/>
                </a:solidFill>
                <a:latin typeface="Arial"/>
                <a:ea typeface="Calibri"/>
              </a:rPr>
              <a:t>Famille, </a:t>
            </a:r>
            <a:r>
              <a:rPr lang="fr-CA" dirty="0">
                <a:solidFill>
                  <a:schemeClr val="bg1"/>
                </a:solidFill>
                <a:latin typeface="Arial"/>
                <a:ea typeface="Calibri"/>
              </a:rPr>
              <a:t>enfance, jeunesse, aînés-es, personnes à risque, immigration, communautés, sans-abris, foyers de soins, alimentation, logement, gestion des ressources humaines, matérielles et financières, recherche, analyse et politiques, développement humain, intervention, intégration sociale, </a:t>
            </a:r>
            <a:r>
              <a:rPr lang="fr-CA" dirty="0" smtClean="0">
                <a:solidFill>
                  <a:schemeClr val="bg1"/>
                </a:solidFill>
                <a:latin typeface="Arial"/>
                <a:ea typeface="Calibri"/>
              </a:rPr>
              <a:t>counseling</a:t>
            </a:r>
            <a:r>
              <a:rPr lang="fr-CA" dirty="0">
                <a:solidFill>
                  <a:schemeClr val="bg1"/>
                </a:solidFill>
                <a:latin typeface="Arial"/>
                <a:ea typeface="Calibri"/>
              </a:rPr>
              <a:t>, justice sociale</a:t>
            </a:r>
            <a:r>
              <a:rPr lang="fr-CA" dirty="0" smtClean="0">
                <a:solidFill>
                  <a:schemeClr val="bg1"/>
                </a:solidFill>
                <a:latin typeface="Arial"/>
                <a:ea typeface="Calibri"/>
              </a:rPr>
              <a:t>, </a:t>
            </a:r>
            <a:r>
              <a:rPr lang="fr-CA" dirty="0">
                <a:solidFill>
                  <a:schemeClr val="bg1"/>
                </a:solidFill>
                <a:latin typeface="Arial"/>
                <a:ea typeface="Calibri"/>
              </a:rPr>
              <a:t>etc</a:t>
            </a:r>
            <a:r>
              <a:rPr lang="fr-CA" dirty="0" smtClean="0">
                <a:solidFill>
                  <a:schemeClr val="bg1"/>
                </a:solidFill>
                <a:latin typeface="Arial"/>
                <a:ea typeface="Calibri"/>
              </a:rPr>
              <a:t>..</a:t>
            </a:r>
          </a:p>
          <a:p>
            <a:pPr algn="l"/>
            <a:endParaRPr lang="fr-CA" dirty="0" smtClean="0">
              <a:solidFill>
                <a:schemeClr val="bg1"/>
              </a:solidFill>
              <a:latin typeface="Arial"/>
              <a:ea typeface="Calibri"/>
            </a:endParaRPr>
          </a:p>
          <a:p>
            <a:pPr algn="l"/>
            <a:r>
              <a:rPr lang="fr-FR" dirty="0" smtClean="0">
                <a:solidFill>
                  <a:schemeClr val="bg1"/>
                </a:solidFill>
                <a:latin typeface="Arial"/>
                <a:ea typeface="Calibri"/>
              </a:rPr>
              <a:t>On </a:t>
            </a:r>
            <a:r>
              <a:rPr lang="fr-FR" dirty="0">
                <a:solidFill>
                  <a:schemeClr val="bg1"/>
                </a:solidFill>
                <a:latin typeface="Arial"/>
                <a:ea typeface="Calibri"/>
              </a:rPr>
              <a:t>y affiche parfois des offres d’emplois et des listes d’employeurs potentiels qui </a:t>
            </a:r>
            <a:r>
              <a:rPr lang="fr-FR" dirty="0" smtClean="0">
                <a:solidFill>
                  <a:schemeClr val="bg1"/>
                </a:solidFill>
                <a:latin typeface="Arial"/>
                <a:ea typeface="Calibri"/>
              </a:rPr>
              <a:t>y sont membre</a:t>
            </a:r>
            <a:endParaRPr lang="fr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9134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sz="2800" b="1" dirty="0" smtClean="0"/>
              <a:t>RECHERCHE PRÉALABLE SUR L’EMPLOYEUR</a:t>
            </a:r>
            <a:endParaRPr lang="fr-CA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5616" y="1295400"/>
            <a:ext cx="7992888" cy="4953000"/>
          </a:xfrm>
        </p:spPr>
        <p:txBody>
          <a:bodyPr/>
          <a:lstStyle/>
          <a:p>
            <a:pPr marL="0" indent="0">
              <a:buNone/>
            </a:pPr>
            <a:r>
              <a:rPr lang="fr-CA" sz="2400" dirty="0" smtClean="0">
                <a:solidFill>
                  <a:schemeClr val="bg1"/>
                </a:solidFill>
              </a:rPr>
              <a:t>Recueillir des informations à partir du site web de l’organisation, sinon, effectuer une rencontre d’information (consulter document «processus SRT»):</a:t>
            </a:r>
          </a:p>
          <a:p>
            <a:pPr marL="0" indent="0">
              <a:buNone/>
            </a:pPr>
            <a:endParaRPr lang="fr-CA" sz="2400" dirty="0" smtClean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fr-CA" sz="2400" dirty="0" smtClean="0">
                <a:solidFill>
                  <a:schemeClr val="bg1"/>
                </a:solidFill>
              </a:rPr>
              <a:t>Tâches et exigence du poste;</a:t>
            </a:r>
          </a:p>
          <a:p>
            <a:pPr>
              <a:buBlip>
                <a:blip r:embed="rId2"/>
              </a:buBlip>
            </a:pPr>
            <a:r>
              <a:rPr lang="fr-CA" sz="2400" dirty="0">
                <a:solidFill>
                  <a:schemeClr val="bg1"/>
                </a:solidFill>
              </a:rPr>
              <a:t>L</a:t>
            </a:r>
            <a:r>
              <a:rPr lang="fr-CA" sz="2400" dirty="0" smtClean="0">
                <a:solidFill>
                  <a:schemeClr val="bg1"/>
                </a:solidFill>
              </a:rPr>
              <a:t>’équipe </a:t>
            </a:r>
            <a:r>
              <a:rPr lang="fr-CA" sz="2400" dirty="0">
                <a:solidFill>
                  <a:schemeClr val="bg1"/>
                </a:solidFill>
              </a:rPr>
              <a:t>de </a:t>
            </a:r>
            <a:r>
              <a:rPr lang="fr-CA" sz="2400" dirty="0" smtClean="0">
                <a:solidFill>
                  <a:schemeClr val="bg1"/>
                </a:solidFill>
              </a:rPr>
              <a:t>travail;</a:t>
            </a:r>
          </a:p>
          <a:p>
            <a:pPr>
              <a:buBlip>
                <a:blip r:embed="rId2"/>
              </a:buBlip>
            </a:pPr>
            <a:r>
              <a:rPr lang="fr-CA" sz="2400" dirty="0">
                <a:solidFill>
                  <a:schemeClr val="bg1"/>
                </a:solidFill>
              </a:rPr>
              <a:t>L</a:t>
            </a:r>
            <a:r>
              <a:rPr lang="fr-CA" sz="2400" dirty="0" smtClean="0">
                <a:solidFill>
                  <a:schemeClr val="bg1"/>
                </a:solidFill>
              </a:rPr>
              <a:t>’accès </a:t>
            </a:r>
            <a:r>
              <a:rPr lang="fr-CA" sz="2400" dirty="0">
                <a:solidFill>
                  <a:schemeClr val="bg1"/>
                </a:solidFill>
              </a:rPr>
              <a:t>aux </a:t>
            </a:r>
            <a:r>
              <a:rPr lang="fr-CA" sz="2400" dirty="0" smtClean="0">
                <a:solidFill>
                  <a:schemeClr val="bg1"/>
                </a:solidFill>
              </a:rPr>
              <a:t>ressources;</a:t>
            </a:r>
          </a:p>
          <a:p>
            <a:pPr>
              <a:buBlip>
                <a:blip r:embed="rId2"/>
              </a:buBlip>
            </a:pPr>
            <a:r>
              <a:rPr lang="fr-CA" sz="2400" dirty="0">
                <a:solidFill>
                  <a:schemeClr val="bg1"/>
                </a:solidFill>
              </a:rPr>
              <a:t>L</a:t>
            </a:r>
            <a:r>
              <a:rPr lang="fr-CA" sz="2400" dirty="0" smtClean="0">
                <a:solidFill>
                  <a:schemeClr val="bg1"/>
                </a:solidFill>
              </a:rPr>
              <a:t>a </a:t>
            </a:r>
            <a:r>
              <a:rPr lang="fr-CA" sz="2400" dirty="0">
                <a:solidFill>
                  <a:schemeClr val="bg1"/>
                </a:solidFill>
              </a:rPr>
              <a:t>vision, la mission-mandat, les valeurs, la </a:t>
            </a:r>
            <a:r>
              <a:rPr lang="fr-CA" sz="2400" dirty="0" smtClean="0">
                <a:solidFill>
                  <a:schemeClr val="bg1"/>
                </a:solidFill>
              </a:rPr>
              <a:t>culture;</a:t>
            </a:r>
          </a:p>
          <a:p>
            <a:pPr>
              <a:buBlip>
                <a:blip r:embed="rId2"/>
              </a:buBlip>
            </a:pPr>
            <a:r>
              <a:rPr lang="fr-CA" sz="2400" dirty="0">
                <a:solidFill>
                  <a:schemeClr val="bg1"/>
                </a:solidFill>
              </a:rPr>
              <a:t>L</a:t>
            </a:r>
            <a:r>
              <a:rPr lang="fr-CA" sz="2400" dirty="0" smtClean="0">
                <a:solidFill>
                  <a:schemeClr val="bg1"/>
                </a:solidFill>
              </a:rPr>
              <a:t>es </a:t>
            </a:r>
            <a:r>
              <a:rPr lang="fr-CA" sz="2400" dirty="0">
                <a:solidFill>
                  <a:schemeClr val="bg1"/>
                </a:solidFill>
              </a:rPr>
              <a:t>objectifs stratégiques, les clients, les </a:t>
            </a:r>
            <a:r>
              <a:rPr lang="fr-CA" sz="2400" dirty="0" smtClean="0">
                <a:solidFill>
                  <a:schemeClr val="bg1"/>
                </a:solidFill>
              </a:rPr>
              <a:t>produits;</a:t>
            </a:r>
          </a:p>
          <a:p>
            <a:pPr>
              <a:buBlip>
                <a:blip r:embed="rId2"/>
              </a:buBlip>
            </a:pPr>
            <a:r>
              <a:rPr lang="fr-CA" sz="2400" dirty="0" smtClean="0">
                <a:solidFill>
                  <a:schemeClr val="bg1"/>
                </a:solidFill>
              </a:rPr>
              <a:t>les services offerts, l’équipement</a:t>
            </a:r>
            <a:r>
              <a:rPr lang="fr-CA" sz="2400" dirty="0">
                <a:solidFill>
                  <a:schemeClr val="bg1"/>
                </a:solidFill>
              </a:rPr>
              <a:t>, les marchés, les enjeux ;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7865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8027987" cy="1219200"/>
          </a:xfrm>
        </p:spPr>
        <p:txBody>
          <a:bodyPr/>
          <a:lstStyle/>
          <a:p>
            <a:pPr algn="ctr" eaLnBrk="1" hangingPunct="1"/>
            <a:r>
              <a:rPr lang="fr-FR" sz="2400" b="1" smtClean="0"/>
              <a:t>STRATÉGIES DE PRÉPARATION À L’ENTREVUE</a:t>
            </a:r>
            <a:endParaRPr lang="fr-CA" sz="2400" b="1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295400"/>
            <a:ext cx="7772400" cy="4953000"/>
          </a:xfrm>
        </p:spPr>
        <p:txBody>
          <a:bodyPr/>
          <a:lstStyle/>
          <a:p>
            <a:pPr lvl="1" eaLnBrk="1" hangingPunct="1">
              <a:buFontTx/>
              <a:buBlip>
                <a:blip r:embed="rId3"/>
              </a:buBlip>
            </a:pPr>
            <a:endParaRPr lang="fr-CA" sz="360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fr-CA" smtClean="0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1071563" y="1192213"/>
            <a:ext cx="8072437" cy="686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lvl="1" algn="l">
              <a:buFontTx/>
              <a:buBlip>
                <a:blip r:embed="rId3"/>
              </a:buBlip>
              <a:defRPr/>
            </a:pPr>
            <a:r>
              <a:rPr lang="fr-CA" sz="3200" b="1" dirty="0">
                <a:solidFill>
                  <a:schemeClr val="bg1"/>
                </a:solidFill>
                <a:latin typeface="Arial" pitchFamily="34" charset="0"/>
              </a:rPr>
              <a:t>But de l’</a:t>
            </a:r>
            <a:r>
              <a:rPr lang="fr-CA" sz="3200" b="1" dirty="0" err="1">
                <a:solidFill>
                  <a:schemeClr val="bg1"/>
                </a:solidFill>
                <a:latin typeface="Arial" pitchFamily="34" charset="0"/>
              </a:rPr>
              <a:t>interviewé-e</a:t>
            </a:r>
            <a:r>
              <a:rPr lang="fr-CA" sz="3200" b="1" dirty="0">
                <a:solidFill>
                  <a:schemeClr val="bg1"/>
                </a:solidFill>
                <a:latin typeface="Arial" pitchFamily="34" charset="0"/>
              </a:rPr>
              <a:t> : </a:t>
            </a:r>
            <a:r>
              <a:rPr lang="fr-CA" sz="2800" b="1" i="1" dirty="0">
                <a:solidFill>
                  <a:schemeClr val="bg1"/>
                </a:solidFill>
                <a:latin typeface="Arial" pitchFamily="34" charset="0"/>
              </a:rPr>
              <a:t>Convaincre pour être embaucher.</a:t>
            </a:r>
          </a:p>
          <a:p>
            <a:pPr marL="0" lvl="1" algn="l">
              <a:buFontTx/>
              <a:buBlip>
                <a:blip r:embed="rId4"/>
              </a:buBlip>
              <a:defRPr/>
            </a:pPr>
            <a:r>
              <a:rPr lang="fr-CA" sz="3200" b="1" dirty="0">
                <a:solidFill>
                  <a:schemeClr val="bg1"/>
                </a:solidFill>
                <a:latin typeface="Arial" pitchFamily="34" charset="0"/>
              </a:rPr>
              <a:t>Cinq facteurs de conviction :</a:t>
            </a:r>
          </a:p>
          <a:p>
            <a:pPr marL="457200" lvl="2" algn="l">
              <a:buFont typeface="Arial" pitchFamily="34" charset="0"/>
              <a:buChar char="•"/>
              <a:defRPr/>
            </a:pPr>
            <a:r>
              <a:rPr lang="fr-CA" sz="2800" b="1" i="1" dirty="0">
                <a:solidFill>
                  <a:schemeClr val="bg1"/>
                </a:solidFill>
                <a:latin typeface="Arial" pitchFamily="34" charset="0"/>
              </a:rPr>
              <a:t>Faire rêver son futur employeur et co-équipiers ;</a:t>
            </a:r>
          </a:p>
          <a:p>
            <a:pPr marL="457200" lvl="2" algn="l">
              <a:buFont typeface="Arial" pitchFamily="34" charset="0"/>
              <a:buChar char="•"/>
              <a:defRPr/>
            </a:pPr>
            <a:r>
              <a:rPr lang="fr-CA" sz="2800" b="1" i="1" dirty="0">
                <a:solidFill>
                  <a:schemeClr val="bg1"/>
                </a:solidFill>
                <a:latin typeface="Arial" pitchFamily="34" charset="0"/>
              </a:rPr>
              <a:t>Être rentable rapidement ;</a:t>
            </a:r>
          </a:p>
          <a:p>
            <a:pPr marL="457200" lvl="2" algn="l">
              <a:buFont typeface="Arial" pitchFamily="34" charset="0"/>
              <a:buChar char="•"/>
              <a:defRPr/>
            </a:pPr>
            <a:r>
              <a:rPr lang="fr-CA" sz="2800" b="1" i="1" dirty="0">
                <a:solidFill>
                  <a:schemeClr val="bg1"/>
                </a:solidFill>
                <a:latin typeface="Arial" pitchFamily="34" charset="0"/>
              </a:rPr>
              <a:t>Rassurer sur ses capacités d’adaptation et d’intégration ;</a:t>
            </a:r>
          </a:p>
          <a:p>
            <a:pPr marL="457200" lvl="2" algn="l">
              <a:buFont typeface="Arial" pitchFamily="34" charset="0"/>
              <a:buChar char="•"/>
              <a:defRPr/>
            </a:pPr>
            <a:r>
              <a:rPr lang="fr-CA" sz="2800" b="1" i="1" dirty="0">
                <a:solidFill>
                  <a:schemeClr val="bg1"/>
                </a:solidFill>
                <a:latin typeface="Arial" pitchFamily="34" charset="0"/>
              </a:rPr>
              <a:t>Valoriser l’image de l’organisation, du service ;</a:t>
            </a:r>
          </a:p>
          <a:p>
            <a:pPr marL="457200" lvl="2" algn="l">
              <a:buFont typeface="Arial" pitchFamily="34" charset="0"/>
              <a:buChar char="•"/>
              <a:defRPr/>
            </a:pPr>
            <a:r>
              <a:rPr lang="fr-CA" sz="2800" b="1" i="1" dirty="0">
                <a:solidFill>
                  <a:schemeClr val="bg1"/>
                </a:solidFill>
                <a:latin typeface="Arial" pitchFamily="34" charset="0"/>
              </a:rPr>
              <a:t>Être cohérent et légitime face aux défis de l’emploi</a:t>
            </a:r>
          </a:p>
          <a:p>
            <a:pPr algn="l">
              <a:buFontTx/>
              <a:buBlip>
                <a:blip r:embed="rId3"/>
              </a:buBlip>
              <a:defRPr/>
            </a:pPr>
            <a:endParaRPr lang="fr-CA" sz="3200" b="1" dirty="0">
              <a:solidFill>
                <a:schemeClr val="bg1"/>
              </a:solidFill>
              <a:latin typeface="Arial" pitchFamily="34" charset="0"/>
            </a:endParaRPr>
          </a:p>
          <a:p>
            <a:pPr marL="514350" indent="-514350" algn="l">
              <a:defRPr/>
            </a:pPr>
            <a:endParaRPr lang="fr-CA" sz="3200" b="1" dirty="0">
              <a:solidFill>
                <a:schemeClr val="bg1"/>
              </a:solidFill>
              <a:latin typeface="Arial" pitchFamily="34" charset="0"/>
            </a:endParaRPr>
          </a:p>
          <a:p>
            <a:pPr algn="l">
              <a:defRPr/>
            </a:pPr>
            <a:endParaRPr lang="fr-CA" sz="3200" b="1" i="1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8027987" cy="1219200"/>
          </a:xfrm>
        </p:spPr>
        <p:txBody>
          <a:bodyPr/>
          <a:lstStyle/>
          <a:p>
            <a:pPr algn="ctr" eaLnBrk="1" hangingPunct="1"/>
            <a:r>
              <a:rPr lang="fr-FR" sz="2400" b="1" dirty="0" smtClean="0"/>
              <a:t>STRATÉGIES DE PRÉPARATION À L’ENTREVUE</a:t>
            </a:r>
            <a:endParaRPr lang="fr-CA" sz="2400" b="1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295400"/>
            <a:ext cx="7772400" cy="4953000"/>
          </a:xfrm>
        </p:spPr>
        <p:txBody>
          <a:bodyPr/>
          <a:lstStyle/>
          <a:p>
            <a:pPr lvl="1" eaLnBrk="1" hangingPunct="1">
              <a:buFontTx/>
              <a:buBlip>
                <a:blip r:embed="rId3"/>
              </a:buBlip>
            </a:pPr>
            <a:endParaRPr lang="fr-CA" sz="360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fr-CA" smtClean="0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1071563" y="1192213"/>
            <a:ext cx="8072437" cy="649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Tx/>
              <a:buBlip>
                <a:blip r:embed="rId4"/>
              </a:buBlip>
              <a:defRPr/>
            </a:pPr>
            <a:r>
              <a:rPr lang="fr-CA" sz="3200" b="1" dirty="0">
                <a:solidFill>
                  <a:schemeClr val="bg1"/>
                </a:solidFill>
                <a:latin typeface="Arial" pitchFamily="34" charset="0"/>
              </a:rPr>
              <a:t>But de l'intervieweur- employeur:</a:t>
            </a:r>
          </a:p>
          <a:p>
            <a:pPr algn="l">
              <a:defRPr/>
            </a:pPr>
            <a:endParaRPr lang="fr-CA" sz="3200" b="1" dirty="0">
              <a:solidFill>
                <a:schemeClr val="bg1"/>
              </a:solidFill>
              <a:latin typeface="Arial" pitchFamily="34" charset="0"/>
            </a:endParaRPr>
          </a:p>
          <a:p>
            <a:pPr lvl="1" algn="l">
              <a:buFont typeface="Arial" pitchFamily="34" charset="0"/>
              <a:buChar char="•"/>
              <a:defRPr/>
            </a:pPr>
            <a:r>
              <a:rPr lang="fr-CA" sz="3200" b="1" dirty="0">
                <a:solidFill>
                  <a:schemeClr val="bg1"/>
                </a:solidFill>
                <a:latin typeface="Arial" pitchFamily="34" charset="0"/>
              </a:rPr>
              <a:t>Offrir une projection réaliste du travail (PRT) ;</a:t>
            </a:r>
          </a:p>
          <a:p>
            <a:pPr lvl="1" algn="l">
              <a:buFont typeface="Arial" pitchFamily="34" charset="0"/>
              <a:buChar char="•"/>
              <a:defRPr/>
            </a:pPr>
            <a:r>
              <a:rPr lang="fr-CA" sz="3200" b="1" dirty="0">
                <a:solidFill>
                  <a:schemeClr val="bg1"/>
                </a:solidFill>
                <a:latin typeface="Arial" pitchFamily="34" charset="0"/>
              </a:rPr>
              <a:t> Évaluer l’habileté à communiquer de façon claire et concise ;</a:t>
            </a:r>
          </a:p>
          <a:p>
            <a:pPr lvl="1" algn="l">
              <a:buFont typeface="Arial" pitchFamily="34" charset="0"/>
              <a:buChar char="•"/>
              <a:defRPr/>
            </a:pPr>
            <a:r>
              <a:rPr lang="fr-CA" sz="3200" b="1" dirty="0">
                <a:solidFill>
                  <a:schemeClr val="bg1"/>
                </a:solidFill>
                <a:latin typeface="Arial" pitchFamily="34" charset="0"/>
              </a:rPr>
              <a:t>Déterminer la capacité d’entrer en relation, de correspondre à la culture organisationnelle existante.</a:t>
            </a:r>
          </a:p>
          <a:p>
            <a:pPr lvl="1" algn="l">
              <a:buFont typeface="Arial" pitchFamily="34" charset="0"/>
              <a:buChar char="•"/>
              <a:defRPr/>
            </a:pPr>
            <a:r>
              <a:rPr lang="fr-CA" sz="3200" b="1" dirty="0">
                <a:solidFill>
                  <a:schemeClr val="bg1"/>
                </a:solidFill>
                <a:latin typeface="Arial" pitchFamily="34" charset="0"/>
                <a:hlinkClick r:id="rId5"/>
              </a:rPr>
              <a:t>Stratégie d'entrevue</a:t>
            </a:r>
            <a:endParaRPr lang="fr-CA" sz="3200" b="1" dirty="0">
              <a:solidFill>
                <a:schemeClr val="bg1"/>
              </a:solidFill>
              <a:latin typeface="Arial" pitchFamily="34" charset="0"/>
            </a:endParaRPr>
          </a:p>
          <a:p>
            <a:pPr lvl="1" algn="l">
              <a:buFont typeface="Wingdings" pitchFamily="2" charset="2"/>
              <a:buChar char="Ø"/>
              <a:defRPr/>
            </a:pPr>
            <a:endParaRPr lang="fr-CA" sz="3200" b="1" dirty="0">
              <a:solidFill>
                <a:schemeClr val="bg1"/>
              </a:solidFill>
              <a:latin typeface="Arial" pitchFamily="34" charset="0"/>
            </a:endParaRPr>
          </a:p>
          <a:p>
            <a:pPr marL="514350" indent="-514350" algn="l">
              <a:buFont typeface="+mj-lt"/>
              <a:buAutoNum type="arabicPeriod"/>
              <a:defRPr/>
            </a:pPr>
            <a:endParaRPr lang="fr-CA" sz="3200" b="1" dirty="0">
              <a:solidFill>
                <a:schemeClr val="bg1"/>
              </a:solidFill>
              <a:latin typeface="Arial" pitchFamily="34" charset="0"/>
            </a:endParaRPr>
          </a:p>
          <a:p>
            <a:pPr algn="l">
              <a:defRPr/>
            </a:pPr>
            <a:endParaRPr lang="fr-CA" sz="3200" b="1" i="1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re 1"/>
          <p:cNvSpPr>
            <a:spLocks noGrp="1"/>
          </p:cNvSpPr>
          <p:nvPr>
            <p:ph type="title"/>
          </p:nvPr>
        </p:nvSpPr>
        <p:spPr>
          <a:xfrm>
            <a:off x="1143000" y="0"/>
            <a:ext cx="7315200" cy="1219200"/>
          </a:xfrm>
        </p:spPr>
        <p:txBody>
          <a:bodyPr/>
          <a:lstStyle/>
          <a:p>
            <a:pPr eaLnBrk="1" hangingPunct="1"/>
            <a:r>
              <a:rPr lang="fr-FR" sz="2400" b="1" smtClean="0"/>
              <a:t>STRATÉGIES DE PRÉPARATION À L’ENTREVUE</a:t>
            </a:r>
            <a:endParaRPr lang="fr-CA" sz="240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28688" y="1285875"/>
            <a:ext cx="8215312" cy="49625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fr-CA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Types d’entrevues</a:t>
            </a:r>
            <a:r>
              <a:rPr lang="fr-CA" dirty="0" smtClean="0">
                <a:solidFill>
                  <a:schemeClr val="bg1"/>
                </a:solidFill>
              </a:rPr>
              <a:t> 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fr-CA" b="1" dirty="0" smtClean="0">
                <a:solidFill>
                  <a:schemeClr val="bg1"/>
                </a:solidFill>
              </a:rPr>
              <a:t>Structurée et non structurée ;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fr-CA" b="1" dirty="0" smtClean="0">
                <a:solidFill>
                  <a:schemeClr val="bg1"/>
                </a:solidFill>
              </a:rPr>
              <a:t>Repas, impromptue ;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fr-CA" b="1" dirty="0" smtClean="0">
                <a:solidFill>
                  <a:schemeClr val="bg1"/>
                </a:solidFill>
              </a:rPr>
              <a:t>Devant comité, de groupe ;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fr-CA" b="1" dirty="0" smtClean="0">
                <a:solidFill>
                  <a:schemeClr val="bg1"/>
                </a:solidFill>
              </a:rPr>
              <a:t>Mise à l'épreuve, de simulation ;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fr-CA" b="1" dirty="0" smtClean="0">
                <a:solidFill>
                  <a:schemeClr val="bg1"/>
                </a:solidFill>
              </a:rPr>
              <a:t>Écrite, téléphonique, par ordinateur ;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fr-CA" b="1" dirty="0" smtClean="0">
                <a:solidFill>
                  <a:schemeClr val="bg1"/>
                </a:solidFill>
              </a:rPr>
              <a:t>Stressante.</a:t>
            </a:r>
          </a:p>
          <a:p>
            <a:pPr eaLnBrk="1" hangingPunct="1">
              <a:defRPr/>
            </a:pPr>
            <a:endParaRPr lang="fr-CA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8027987" cy="1219200"/>
          </a:xfrm>
        </p:spPr>
        <p:txBody>
          <a:bodyPr/>
          <a:lstStyle/>
          <a:p>
            <a:pPr algn="ctr" eaLnBrk="1" hangingPunct="1"/>
            <a:r>
              <a:rPr lang="fr-FR" sz="2400" b="1" smtClean="0"/>
              <a:t>STRATÉGIES DE PRÉPARATION À L’ENTREVUE</a:t>
            </a:r>
            <a:endParaRPr lang="fr-CA" sz="2400" b="1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Blip>
                <a:blip r:embed="rId3"/>
              </a:buBlip>
            </a:pPr>
            <a:endParaRPr lang="fr-CA" sz="3600" smtClean="0">
              <a:solidFill>
                <a:schemeClr val="bg1"/>
              </a:solidFill>
            </a:endParaRPr>
          </a:p>
          <a:p>
            <a:pPr eaLnBrk="1" hangingPunct="1"/>
            <a:endParaRPr lang="fr-CA" smtClean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116013" y="1052513"/>
            <a:ext cx="8027987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fr-CA" sz="3200" b="1">
                <a:solidFill>
                  <a:schemeClr val="bg1"/>
                </a:solidFill>
                <a:latin typeface="Arial" pitchFamily="34" charset="0"/>
              </a:rPr>
              <a:t>Composantes d’une entrevue</a:t>
            </a:r>
          </a:p>
          <a:p>
            <a:pPr algn="l"/>
            <a:endParaRPr lang="fr-CA" sz="3200" b="1">
              <a:solidFill>
                <a:schemeClr val="bg1"/>
              </a:solidFill>
              <a:latin typeface="Arial" pitchFamily="34" charset="0"/>
            </a:endParaRPr>
          </a:p>
          <a:p>
            <a:pPr algn="l">
              <a:buFontTx/>
              <a:buBlip>
                <a:blip r:embed="rId3"/>
              </a:buBlip>
            </a:pPr>
            <a:r>
              <a:rPr lang="fr-CA" sz="3200" b="1">
                <a:solidFill>
                  <a:schemeClr val="bg1"/>
                </a:solidFill>
                <a:latin typeface="Arial" pitchFamily="34" charset="0"/>
              </a:rPr>
              <a:t>Intro., développement et conclusion.</a:t>
            </a:r>
          </a:p>
          <a:p>
            <a:pPr algn="l">
              <a:buFontTx/>
              <a:buBlip>
                <a:blip r:embed="rId3"/>
              </a:buBlip>
            </a:pPr>
            <a:endParaRPr lang="fr-CA" sz="3200" b="1">
              <a:solidFill>
                <a:schemeClr val="bg1"/>
              </a:solidFill>
              <a:latin typeface="Arial" pitchFamily="34" charset="0"/>
            </a:endParaRPr>
          </a:p>
          <a:p>
            <a:pPr algn="l"/>
            <a:r>
              <a:rPr lang="fr-CA" sz="3200" b="1">
                <a:solidFill>
                  <a:schemeClr val="bg1"/>
                </a:solidFill>
                <a:latin typeface="Arial" pitchFamily="34" charset="0"/>
              </a:rPr>
              <a:t>Que faire…</a:t>
            </a:r>
          </a:p>
          <a:p>
            <a:pPr algn="l">
              <a:buFontTx/>
              <a:buBlip>
                <a:blip r:embed="rId3"/>
              </a:buBlip>
            </a:pPr>
            <a:r>
              <a:rPr lang="fr-CA" sz="3200" b="1">
                <a:solidFill>
                  <a:schemeClr val="bg1"/>
                </a:solidFill>
                <a:latin typeface="Arial" pitchFamily="34" charset="0"/>
              </a:rPr>
              <a:t>Avant, à l'arrivée, pendant l'entrevue ;</a:t>
            </a:r>
          </a:p>
          <a:p>
            <a:pPr algn="l">
              <a:buFontTx/>
              <a:buBlip>
                <a:blip r:embed="rId3"/>
              </a:buBlip>
            </a:pPr>
            <a:r>
              <a:rPr lang="fr-CA" sz="3200" b="1">
                <a:solidFill>
                  <a:schemeClr val="bg1"/>
                </a:solidFill>
                <a:latin typeface="Arial" pitchFamily="34" charset="0"/>
              </a:rPr>
              <a:t>En terminant l'entrevue ;</a:t>
            </a:r>
          </a:p>
          <a:p>
            <a:pPr algn="l">
              <a:buFontTx/>
              <a:buBlip>
                <a:blip r:embed="rId3"/>
              </a:buBlip>
            </a:pPr>
            <a:r>
              <a:rPr lang="fr-CA" sz="3200" b="1">
                <a:solidFill>
                  <a:schemeClr val="bg1"/>
                </a:solidFill>
                <a:latin typeface="Arial" pitchFamily="34" charset="0"/>
              </a:rPr>
              <a:t>Après l’entrevue.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8027987" cy="1219200"/>
          </a:xfrm>
        </p:spPr>
        <p:txBody>
          <a:bodyPr/>
          <a:lstStyle/>
          <a:p>
            <a:pPr algn="ctr" eaLnBrk="1" hangingPunct="1"/>
            <a:r>
              <a:rPr lang="fr-FR" sz="2400" b="1" smtClean="0"/>
              <a:t>STRATÉGIES DE PRÉPARATION À L’ENTREVUE</a:t>
            </a:r>
            <a:endParaRPr lang="fr-CA" sz="2400" b="1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Blip>
                <a:blip r:embed="rId3"/>
              </a:buBlip>
            </a:pPr>
            <a:endParaRPr lang="fr-CA" sz="3600" smtClean="0">
              <a:solidFill>
                <a:schemeClr val="bg1"/>
              </a:solidFill>
            </a:endParaRPr>
          </a:p>
          <a:p>
            <a:pPr eaLnBrk="1" hangingPunct="1"/>
            <a:endParaRPr lang="fr-CA" smtClean="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116013" y="1052513"/>
            <a:ext cx="8027987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Blip>
                <a:blip r:embed="rId3"/>
              </a:buBlip>
            </a:pPr>
            <a:r>
              <a:rPr lang="fr-CA" sz="3200" b="1">
                <a:solidFill>
                  <a:schemeClr val="bg1"/>
                </a:solidFill>
                <a:latin typeface="Arial" pitchFamily="34" charset="0"/>
              </a:rPr>
              <a:t>90% des questions peuvent être anticipées ;</a:t>
            </a:r>
          </a:p>
          <a:p>
            <a:pPr algn="l"/>
            <a:endParaRPr lang="fr-CA" sz="3200" b="1">
              <a:solidFill>
                <a:schemeClr val="bg1"/>
              </a:solidFill>
              <a:latin typeface="Arial" pitchFamily="34" charset="0"/>
            </a:endParaRPr>
          </a:p>
          <a:p>
            <a:pPr algn="l">
              <a:buFontTx/>
              <a:buBlip>
                <a:blip r:embed="rId3"/>
              </a:buBlip>
            </a:pPr>
            <a:r>
              <a:rPr lang="fr-CA" sz="3200" b="1">
                <a:solidFill>
                  <a:schemeClr val="bg1"/>
                </a:solidFill>
                <a:latin typeface="Arial" pitchFamily="34" charset="0"/>
              </a:rPr>
              <a:t>Questions communes posées aux entrevues ;</a:t>
            </a:r>
            <a:endParaRPr lang="fr-CA" sz="3200" b="1" i="1">
              <a:solidFill>
                <a:srgbClr val="336699"/>
              </a:solidFill>
              <a:latin typeface="Arial" pitchFamily="34" charset="0"/>
            </a:endParaRPr>
          </a:p>
          <a:p>
            <a:pPr algn="l"/>
            <a:endParaRPr lang="fr-CA" sz="3200" b="1">
              <a:solidFill>
                <a:schemeClr val="bg1"/>
              </a:solidFill>
              <a:latin typeface="Arial" pitchFamily="34" charset="0"/>
            </a:endParaRPr>
          </a:p>
          <a:p>
            <a:pPr algn="l">
              <a:buFontTx/>
              <a:buBlip>
                <a:blip r:embed="rId3"/>
              </a:buBlip>
            </a:pPr>
            <a:r>
              <a:rPr lang="fr-CA" sz="3200" b="1">
                <a:solidFill>
                  <a:schemeClr val="bg1"/>
                </a:solidFill>
                <a:latin typeface="Arial" pitchFamily="34" charset="0"/>
              </a:rPr>
              <a:t>Mise en situation et études de cas :</a:t>
            </a:r>
          </a:p>
          <a:p>
            <a:pPr algn="l">
              <a:buFont typeface="Wingdings" pitchFamily="2" charset="2"/>
              <a:buChar char="Ø"/>
            </a:pPr>
            <a:r>
              <a:rPr lang="fr-CA" sz="3200" b="1">
                <a:solidFill>
                  <a:schemeClr val="bg1"/>
                </a:solidFill>
                <a:latin typeface="Arial" pitchFamily="34" charset="0"/>
              </a:rPr>
              <a:t>Identifier le problème ;</a:t>
            </a:r>
          </a:p>
          <a:p>
            <a:pPr algn="l">
              <a:buFont typeface="Wingdings" pitchFamily="2" charset="2"/>
              <a:buChar char="Ø"/>
            </a:pPr>
            <a:r>
              <a:rPr lang="fr-CA" sz="3200" b="1">
                <a:solidFill>
                  <a:schemeClr val="bg1"/>
                </a:solidFill>
                <a:latin typeface="Arial" pitchFamily="34" charset="0"/>
              </a:rPr>
              <a:t>Analyser le contexte ;</a:t>
            </a:r>
          </a:p>
          <a:p>
            <a:pPr algn="l">
              <a:buFont typeface="Wingdings" pitchFamily="2" charset="2"/>
              <a:buChar char="Ø"/>
            </a:pPr>
            <a:r>
              <a:rPr lang="fr-CA" sz="3200" b="1">
                <a:solidFill>
                  <a:schemeClr val="bg1"/>
                </a:solidFill>
                <a:latin typeface="Arial" pitchFamily="34" charset="0"/>
              </a:rPr>
              <a:t>Définir des options de solution ;</a:t>
            </a:r>
          </a:p>
          <a:p>
            <a:pPr algn="l">
              <a:buFont typeface="Wingdings" pitchFamily="2" charset="2"/>
              <a:buChar char="Ø"/>
            </a:pPr>
            <a:r>
              <a:rPr lang="fr-CA" sz="3200" b="1">
                <a:solidFill>
                  <a:schemeClr val="bg1"/>
                </a:solidFill>
                <a:latin typeface="Arial" pitchFamily="34" charset="0"/>
              </a:rPr>
              <a:t>Choisir la meilleure solution.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188913"/>
            <a:ext cx="7848600" cy="1219200"/>
          </a:xfrm>
        </p:spPr>
        <p:txBody>
          <a:bodyPr/>
          <a:lstStyle/>
          <a:p>
            <a:pPr algn="ctr" eaLnBrk="1" hangingPunct="1"/>
            <a:r>
              <a:rPr lang="fr-FR" sz="2400" b="1" dirty="0" smtClean="0"/>
              <a:t>DÉFIS EN RECHERCHE DE TRAVAIL</a:t>
            </a:r>
            <a:r>
              <a:rPr lang="fr-FR" sz="3200" dirty="0" smtClean="0">
                <a:solidFill>
                  <a:schemeClr val="bg1"/>
                </a:solidFill>
              </a:rPr>
              <a:t/>
            </a:r>
            <a:br>
              <a:rPr lang="fr-FR" sz="3200" dirty="0" smtClean="0">
                <a:solidFill>
                  <a:schemeClr val="bg1"/>
                </a:solidFill>
              </a:rPr>
            </a:br>
            <a:endParaRPr lang="fr-CA" sz="3200" dirty="0" smtClean="0">
              <a:solidFill>
                <a:schemeClr val="bg1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836712"/>
            <a:ext cx="7776864" cy="5832647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fr-CA" sz="3600" b="1" i="1" u="sng" dirty="0" smtClean="0">
                <a:solidFill>
                  <a:schemeClr val="bg1"/>
                </a:solidFill>
              </a:rPr>
              <a:t>TROIS DÉFIS</a:t>
            </a:r>
          </a:p>
          <a:p>
            <a:pPr marL="609600" indent="-609600" eaLnBrk="1" hangingPunct="1">
              <a:buFontTx/>
              <a:buNone/>
            </a:pPr>
            <a:endParaRPr lang="fr-CA" sz="800" b="1" i="1" u="sng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buNone/>
            </a:pPr>
            <a:r>
              <a:rPr lang="fr-CA" sz="2400" b="1" i="1" dirty="0" smtClean="0">
                <a:solidFill>
                  <a:schemeClr val="bg1"/>
                </a:solidFill>
              </a:rPr>
              <a:t>Défi 1</a:t>
            </a:r>
          </a:p>
          <a:p>
            <a:pPr marL="1009650" lvl="1" indent="-609600" eaLnBrk="1" hangingPunct="1">
              <a:buNone/>
            </a:pPr>
            <a:r>
              <a:rPr lang="fr-CA" altLang="fr-FR" sz="2000" b="1" i="1" dirty="0" smtClean="0">
                <a:solidFill>
                  <a:schemeClr val="bg1"/>
                </a:solidFill>
              </a:rPr>
              <a:t>Précisez </a:t>
            </a:r>
            <a:r>
              <a:rPr lang="fr-CA" altLang="fr-FR" sz="2000" b="1" i="1" dirty="0">
                <a:solidFill>
                  <a:schemeClr val="bg1"/>
                </a:solidFill>
              </a:rPr>
              <a:t>votre recherche mais…</a:t>
            </a:r>
            <a:r>
              <a:rPr lang="fr-CA" altLang="fr-FR" sz="2000" b="1" i="1" u="sng" dirty="0">
                <a:solidFill>
                  <a:schemeClr val="bg1"/>
                </a:solidFill>
              </a:rPr>
              <a:t>peut-être </a:t>
            </a:r>
            <a:r>
              <a:rPr lang="fr-CA" altLang="fr-FR" sz="2000" b="1" i="1" u="sng" dirty="0" smtClean="0">
                <a:solidFill>
                  <a:schemeClr val="bg1"/>
                </a:solidFill>
              </a:rPr>
              <a:t>pas pour  </a:t>
            </a:r>
            <a:r>
              <a:rPr lang="fr-CA" altLang="fr-FR" sz="2000" b="1" i="1" u="sng" dirty="0">
                <a:solidFill>
                  <a:schemeClr val="bg1"/>
                </a:solidFill>
              </a:rPr>
              <a:t>la vie, plutôt pour un avenir rapproché?</a:t>
            </a:r>
          </a:p>
          <a:p>
            <a:pPr marL="609600" indent="-609600" eaLnBrk="1" hangingPunct="1">
              <a:buFontTx/>
              <a:buNone/>
            </a:pPr>
            <a:endParaRPr lang="fr-CA" sz="800" b="1" i="1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buFontTx/>
              <a:buBlip>
                <a:blip r:embed="rId2"/>
              </a:buBlip>
            </a:pPr>
            <a:r>
              <a:rPr lang="fr-CA" sz="2000" b="1" dirty="0" smtClean="0">
                <a:solidFill>
                  <a:schemeClr val="bg1"/>
                </a:solidFill>
              </a:rPr>
              <a:t>Clarifier votre objectif de travail ;</a:t>
            </a:r>
          </a:p>
          <a:p>
            <a:pPr marL="609600" indent="-609600" eaLnBrk="1" hangingPunct="1">
              <a:buFontTx/>
              <a:buBlip>
                <a:blip r:embed="rId2"/>
              </a:buBlip>
            </a:pPr>
            <a:r>
              <a:rPr lang="fr-CA" sz="2000" b="1" dirty="0" smtClean="0">
                <a:solidFill>
                  <a:schemeClr val="bg1"/>
                </a:solidFill>
              </a:rPr>
              <a:t>Cibler un secteur d’activité ;</a:t>
            </a:r>
          </a:p>
          <a:p>
            <a:pPr marL="609600" indent="-609600" eaLnBrk="1" hangingPunct="1">
              <a:buFontTx/>
              <a:buBlip>
                <a:blip r:embed="rId2"/>
              </a:buBlip>
            </a:pPr>
            <a:r>
              <a:rPr lang="fr-CA" sz="2000" b="1" dirty="0" smtClean="0">
                <a:solidFill>
                  <a:schemeClr val="bg1"/>
                </a:solidFill>
              </a:rPr>
              <a:t>Préciser un lieu géographique ;</a:t>
            </a:r>
          </a:p>
          <a:p>
            <a:pPr marL="609600" indent="-609600" eaLnBrk="1" hangingPunct="1">
              <a:buFontTx/>
              <a:buBlip>
                <a:blip r:embed="rId2"/>
              </a:buBlip>
            </a:pPr>
            <a:r>
              <a:rPr lang="fr-CA" sz="2000" b="1" dirty="0" smtClean="0">
                <a:solidFill>
                  <a:schemeClr val="bg1"/>
                </a:solidFill>
              </a:rPr>
              <a:t>Déterminer votre champ d’intérêt.</a:t>
            </a:r>
          </a:p>
          <a:p>
            <a:pPr marL="609600" indent="-609600" eaLnBrk="1" hangingPunct="1">
              <a:buFontTx/>
              <a:buNone/>
            </a:pPr>
            <a:endParaRPr lang="fr-CA" sz="800" b="1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fr-CA" sz="2000" b="1" dirty="0" smtClean="0">
                <a:solidFill>
                  <a:schemeClr val="bg1"/>
                </a:solidFill>
              </a:rPr>
              <a:t>Exemple: </a:t>
            </a:r>
          </a:p>
          <a:p>
            <a:pPr marL="609600" indent="-609600" eaLnBrk="1" hangingPunct="1">
              <a:buFontTx/>
              <a:buBlip>
                <a:blip r:embed="rId2"/>
              </a:buBlip>
            </a:pPr>
            <a:r>
              <a:rPr lang="fr-CA" sz="2000" b="1" dirty="0" smtClean="0">
                <a:solidFill>
                  <a:schemeClr val="bg1"/>
                </a:solidFill>
              </a:rPr>
              <a:t>Travailleuse-</a:t>
            </a:r>
            <a:r>
              <a:rPr lang="fr-CA" sz="2000" b="1" dirty="0" err="1" smtClean="0">
                <a:solidFill>
                  <a:schemeClr val="bg1"/>
                </a:solidFill>
              </a:rPr>
              <a:t>eur</a:t>
            </a:r>
            <a:r>
              <a:rPr lang="fr-CA" sz="2000" b="1" dirty="0" smtClean="0">
                <a:solidFill>
                  <a:schemeClr val="bg1"/>
                </a:solidFill>
              </a:rPr>
              <a:t> social; </a:t>
            </a:r>
          </a:p>
          <a:p>
            <a:pPr marL="609600" indent="-609600" eaLnBrk="1" hangingPunct="1">
              <a:buFontTx/>
              <a:buBlip>
                <a:blip r:embed="rId2"/>
              </a:buBlip>
            </a:pPr>
            <a:r>
              <a:rPr lang="fr-CA" sz="2000" b="1" dirty="0" smtClean="0">
                <a:solidFill>
                  <a:schemeClr val="bg1"/>
                </a:solidFill>
              </a:rPr>
              <a:t>Secteur sans but lucratif / gouvernemental;</a:t>
            </a:r>
          </a:p>
          <a:p>
            <a:pPr marL="609600" indent="-609600" eaLnBrk="1" hangingPunct="1">
              <a:buFontTx/>
              <a:buBlip>
                <a:blip r:embed="rId2"/>
              </a:buBlip>
            </a:pPr>
            <a:r>
              <a:rPr lang="fr-CA" sz="2000" b="1" dirty="0" smtClean="0">
                <a:solidFill>
                  <a:schemeClr val="bg1"/>
                </a:solidFill>
              </a:rPr>
              <a:t>Région Moncton ;</a:t>
            </a:r>
          </a:p>
          <a:p>
            <a:pPr marL="609600" indent="-609600" eaLnBrk="1" hangingPunct="1">
              <a:buFontTx/>
              <a:buBlip>
                <a:blip r:embed="rId2"/>
              </a:buBlip>
            </a:pPr>
            <a:r>
              <a:rPr lang="fr-CA" sz="2000" b="1" dirty="0" smtClean="0">
                <a:solidFill>
                  <a:schemeClr val="bg1"/>
                </a:solidFill>
              </a:rPr>
              <a:t>Auprès des personnes aînées.</a:t>
            </a:r>
          </a:p>
          <a:p>
            <a:pPr marL="609600" indent="-609600" algn="ctr" eaLnBrk="1" hangingPunct="1">
              <a:buNone/>
            </a:pPr>
            <a:r>
              <a:rPr lang="fr-CA" sz="2000" b="1" dirty="0">
                <a:solidFill>
                  <a:schemeClr val="bg1"/>
                </a:solidFill>
                <a:hlinkClick r:id="rId3"/>
              </a:rPr>
              <a:t>http://</a:t>
            </a:r>
            <a:r>
              <a:rPr lang="fr-CA" sz="2000" b="1" dirty="0" smtClean="0">
                <a:solidFill>
                  <a:schemeClr val="bg1"/>
                </a:solidFill>
                <a:hlinkClick r:id="rId3"/>
              </a:rPr>
              <a:t>roadtripnation.com/explore/interests</a:t>
            </a:r>
            <a:endParaRPr lang="fr-CA" sz="2000" b="1" dirty="0" smtClean="0">
              <a:solidFill>
                <a:schemeClr val="bg1"/>
              </a:solidFill>
            </a:endParaRPr>
          </a:p>
          <a:p>
            <a:pPr marL="609600" indent="-609600" algn="ctr" eaLnBrk="1" hangingPunct="1">
              <a:buNone/>
            </a:pPr>
            <a:endParaRPr lang="fr-CA" sz="20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188913"/>
            <a:ext cx="8027987" cy="2736850"/>
          </a:xfrm>
        </p:spPr>
        <p:txBody>
          <a:bodyPr/>
          <a:lstStyle/>
          <a:p>
            <a:pPr algn="ctr" eaLnBrk="1" hangingPunct="1"/>
            <a:r>
              <a:rPr lang="fr-FR" sz="2000" b="1" smtClean="0"/>
              <a:t>STRATÉGIES DE PRÉPARATION À L’ENTREVUE</a:t>
            </a:r>
            <a:r>
              <a:rPr lang="fr-FR" sz="3200" smtClean="0">
                <a:solidFill>
                  <a:schemeClr val="bg1"/>
                </a:solidFill>
              </a:rPr>
              <a:t> </a:t>
            </a:r>
            <a:br>
              <a:rPr lang="fr-FR" sz="3200" smtClean="0">
                <a:solidFill>
                  <a:schemeClr val="bg1"/>
                </a:solidFill>
              </a:rPr>
            </a:br>
            <a:r>
              <a:rPr lang="fr-FR" sz="1400" smtClean="0">
                <a:solidFill>
                  <a:schemeClr val="bg1"/>
                </a:solidFill>
              </a:rPr>
              <a:t/>
            </a:r>
            <a:br>
              <a:rPr lang="fr-FR" sz="1400" smtClean="0">
                <a:solidFill>
                  <a:schemeClr val="bg1"/>
                </a:solidFill>
              </a:rPr>
            </a:br>
            <a:r>
              <a:rPr lang="fr-FR" sz="3200" b="1" smtClean="0">
                <a:solidFill>
                  <a:schemeClr val="bg1"/>
                </a:solidFill>
              </a:rPr>
              <a:t>L’entrevue béhavioriste</a:t>
            </a:r>
            <a:r>
              <a:rPr lang="fr-FR" sz="3200" smtClean="0">
                <a:solidFill>
                  <a:schemeClr val="bg1"/>
                </a:solidFill>
              </a:rPr>
              <a:t> </a:t>
            </a:r>
            <a:br>
              <a:rPr lang="fr-FR" sz="3200" smtClean="0">
                <a:solidFill>
                  <a:schemeClr val="bg1"/>
                </a:solidFill>
              </a:rPr>
            </a:br>
            <a:r>
              <a:rPr lang="fr-FR" sz="3200" smtClean="0">
                <a:solidFill>
                  <a:schemeClr val="bg1"/>
                </a:solidFill>
              </a:rPr>
              <a:t>Le c</a:t>
            </a:r>
            <a:r>
              <a:rPr lang="fr-CA" sz="3200" smtClean="0">
                <a:solidFill>
                  <a:schemeClr val="bg1"/>
                </a:solidFill>
              </a:rPr>
              <a:t>omportement passé est le meilleur prédicteur de comportements futurs. </a:t>
            </a:r>
            <a:br>
              <a:rPr lang="fr-CA" sz="3200" smtClean="0">
                <a:solidFill>
                  <a:schemeClr val="bg1"/>
                </a:solidFill>
              </a:rPr>
            </a:br>
            <a:r>
              <a:rPr lang="fr-CA" sz="3200" smtClean="0">
                <a:solidFill>
                  <a:schemeClr val="bg1"/>
                </a:solidFill>
              </a:rPr>
              <a:t/>
            </a:r>
            <a:br>
              <a:rPr lang="fr-CA" sz="3200" smtClean="0">
                <a:solidFill>
                  <a:schemeClr val="bg1"/>
                </a:solidFill>
              </a:rPr>
            </a:br>
            <a:r>
              <a:rPr lang="fr-CA" sz="3200" b="1" smtClean="0">
                <a:solidFill>
                  <a:schemeClr val="bg1"/>
                </a:solidFill>
              </a:rPr>
              <a:t>Les sondes: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15616" y="3140075"/>
            <a:ext cx="4032447" cy="39608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fr-CA" sz="2000" b="1" dirty="0" smtClean="0">
                <a:solidFill>
                  <a:schemeClr val="bg1"/>
                </a:solidFill>
              </a:rPr>
              <a:t>Confiance en soi;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fr-CA" sz="2000" b="1" dirty="0" smtClean="0">
                <a:solidFill>
                  <a:schemeClr val="bg1"/>
                </a:solidFill>
              </a:rPr>
              <a:t>Leadership;</a:t>
            </a:r>
            <a:endParaRPr lang="en-US" sz="2000" b="1" dirty="0" smtClean="0">
              <a:solidFill>
                <a:schemeClr val="bg1"/>
              </a:solidFill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fr-CA" sz="2000" b="1" dirty="0" smtClean="0">
                <a:solidFill>
                  <a:schemeClr val="bg1"/>
                </a:solidFill>
              </a:rPr>
              <a:t>Aptitude de gestion et d’organisation ;</a:t>
            </a:r>
            <a:endParaRPr lang="en-US" sz="2000" b="1" dirty="0" smtClean="0">
              <a:solidFill>
                <a:schemeClr val="bg1"/>
              </a:solidFill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fr-CA" sz="2000" b="1" dirty="0" smtClean="0">
                <a:solidFill>
                  <a:schemeClr val="bg1"/>
                </a:solidFill>
              </a:rPr>
              <a:t>Engagement à accomplir les tâches;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fr-CA" sz="2000" b="1" dirty="0" smtClean="0">
                <a:solidFill>
                  <a:schemeClr val="bg1"/>
                </a:solidFill>
              </a:rPr>
              <a:t>Créativité;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fr-CA" sz="2000" b="1" dirty="0" smtClean="0">
                <a:solidFill>
                  <a:schemeClr val="bg1"/>
                </a:solidFill>
              </a:rPr>
              <a:t>Aptitude au travail d'équipe;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fr-CA" sz="2000" b="1" dirty="0" smtClean="0">
                <a:solidFill>
                  <a:schemeClr val="bg1"/>
                </a:solidFill>
              </a:rPr>
              <a:t>Connaissance techniques;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220072" y="3141663"/>
            <a:ext cx="3744416" cy="3527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fr-CA" sz="1800" b="1" dirty="0" smtClean="0">
                <a:solidFill>
                  <a:schemeClr val="bg1"/>
                </a:solidFill>
              </a:rPr>
              <a:t>Tolérance à l’ambiguïté, au changement;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fr-CA" sz="1800" b="1" dirty="0" smtClean="0">
                <a:solidFill>
                  <a:schemeClr val="bg1"/>
                </a:solidFill>
              </a:rPr>
              <a:t>Aptitude à communiquer, relations interpersonnelles;</a:t>
            </a:r>
            <a:endParaRPr lang="en-US" sz="1800" b="1" dirty="0" smtClean="0">
              <a:solidFill>
                <a:schemeClr val="bg1"/>
              </a:solidFill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fr-CA" sz="1800" b="1" dirty="0" smtClean="0">
                <a:solidFill>
                  <a:schemeClr val="bg1"/>
                </a:solidFill>
              </a:rPr>
              <a:t>Prise de décisions;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fr-CA" sz="1800" b="1" dirty="0" smtClean="0">
                <a:solidFill>
                  <a:schemeClr val="bg1"/>
                </a:solidFill>
              </a:rPr>
              <a:t>Résolution de problèmes et gestion de conflit;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fr-CA" sz="1800" b="1" dirty="0" smtClean="0">
                <a:solidFill>
                  <a:schemeClr val="bg1"/>
                </a:solidFill>
              </a:rPr>
              <a:t>Connaissance de l’employeur;  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fr-CA" sz="1800" b="1" dirty="0" smtClean="0">
                <a:solidFill>
                  <a:schemeClr val="bg1"/>
                </a:solidFill>
              </a:rPr>
              <a:t>Qualités essentielles pour ce domaine;</a:t>
            </a:r>
          </a:p>
          <a:p>
            <a:pPr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fr-CA" sz="1800" b="1" dirty="0" smtClean="0">
                <a:solidFill>
                  <a:schemeClr val="bg1"/>
                </a:solidFill>
              </a:rPr>
              <a:t>Motivation à faire carrière dans ce domaine.</a:t>
            </a:r>
            <a:endParaRPr lang="fr-CA" sz="1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8027987" cy="1219200"/>
          </a:xfrm>
        </p:spPr>
        <p:txBody>
          <a:bodyPr/>
          <a:lstStyle/>
          <a:p>
            <a:pPr algn="ctr" eaLnBrk="1" hangingPunct="1"/>
            <a:r>
              <a:rPr lang="fr-FR" sz="2400" b="1" smtClean="0"/>
              <a:t>STRATÉGIES DE PRÉPARATION À L’ENTREVUE</a:t>
            </a:r>
            <a:endParaRPr lang="fr-CA" sz="2400" b="1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Blip>
                <a:blip r:embed="rId3"/>
              </a:buBlip>
            </a:pPr>
            <a:endParaRPr lang="fr-CA" sz="3600" smtClean="0">
              <a:solidFill>
                <a:schemeClr val="bg1"/>
              </a:solidFill>
            </a:endParaRPr>
          </a:p>
          <a:p>
            <a:pPr eaLnBrk="1" hangingPunct="1"/>
            <a:endParaRPr lang="fr-CA" smtClean="0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116013" y="981075"/>
            <a:ext cx="8027987" cy="545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latin typeface="Arial" pitchFamily="34" charset="0"/>
              </a:rPr>
              <a:t>Anticiper les questions-sondes</a:t>
            </a:r>
          </a:p>
          <a:p>
            <a:endParaRPr lang="fr-CA" sz="3200">
              <a:solidFill>
                <a:schemeClr val="bg1"/>
              </a:solidFill>
              <a:latin typeface="Arial" pitchFamily="34" charset="0"/>
            </a:endParaRPr>
          </a:p>
          <a:p>
            <a:pPr algn="l">
              <a:buFontTx/>
              <a:buBlip>
                <a:blip r:embed="rId3"/>
              </a:buBlip>
            </a:pPr>
            <a:r>
              <a:rPr lang="fr-CA" sz="3200" b="1">
                <a:solidFill>
                  <a:schemeClr val="bg1"/>
                </a:solidFill>
                <a:latin typeface="Arial" pitchFamily="34" charset="0"/>
              </a:rPr>
              <a:t>Réponses d’une durée de 1 à 2 minutes ;</a:t>
            </a:r>
          </a:p>
          <a:p>
            <a:pPr algn="l">
              <a:buFontTx/>
              <a:buBlip>
                <a:blip r:embed="rId3"/>
              </a:buBlip>
            </a:pPr>
            <a:endParaRPr lang="fr-CA" sz="3200" b="1">
              <a:solidFill>
                <a:schemeClr val="bg1"/>
              </a:solidFill>
              <a:latin typeface="Arial" pitchFamily="34" charset="0"/>
            </a:endParaRPr>
          </a:p>
          <a:p>
            <a:pPr algn="l">
              <a:buFontTx/>
              <a:buBlip>
                <a:blip r:embed="rId3"/>
              </a:buBlip>
            </a:pPr>
            <a:r>
              <a:rPr lang="fr-CA" sz="3200" b="1">
                <a:solidFill>
                  <a:schemeClr val="bg1"/>
                </a:solidFill>
                <a:latin typeface="Arial" pitchFamily="34" charset="0"/>
              </a:rPr>
              <a:t>Les réponses comportent trois points :</a:t>
            </a:r>
          </a:p>
          <a:p>
            <a:pPr algn="l"/>
            <a:r>
              <a:rPr lang="fr-CA" sz="3200" b="1">
                <a:solidFill>
                  <a:schemeClr val="bg1"/>
                </a:solidFill>
                <a:latin typeface="Arial" pitchFamily="34" charset="0"/>
              </a:rPr>
              <a:t>1. la situation et-ou le contexte ;</a:t>
            </a:r>
          </a:p>
          <a:p>
            <a:pPr algn="l"/>
            <a:r>
              <a:rPr lang="fr-CA" sz="3200" b="1">
                <a:solidFill>
                  <a:schemeClr val="bg1"/>
                </a:solidFill>
                <a:latin typeface="Arial" pitchFamily="34" charset="0"/>
              </a:rPr>
              <a:t>2. l'action ;</a:t>
            </a:r>
          </a:p>
          <a:p>
            <a:pPr algn="l"/>
            <a:r>
              <a:rPr lang="fr-CA" sz="3200" b="1">
                <a:solidFill>
                  <a:schemeClr val="bg1"/>
                </a:solidFill>
                <a:latin typeface="Arial" pitchFamily="34" charset="0"/>
              </a:rPr>
              <a:t>3. le résultat.</a:t>
            </a:r>
          </a:p>
          <a:p>
            <a:pPr algn="l">
              <a:buFontTx/>
              <a:buBlip>
                <a:blip r:embed="rId3"/>
              </a:buBlip>
            </a:pPr>
            <a:endParaRPr lang="fr-CA" sz="3200" b="1">
              <a:solidFill>
                <a:schemeClr val="bg1"/>
              </a:solidFill>
              <a:latin typeface="Arial" pitchFamily="34" charset="0"/>
            </a:endParaRPr>
          </a:p>
          <a:p>
            <a:pPr algn="l">
              <a:buFontTx/>
              <a:buBlip>
                <a:blip r:embed="rId3"/>
              </a:buBlip>
            </a:pPr>
            <a:r>
              <a:rPr lang="fr-CA" sz="3200" b="1">
                <a:solidFill>
                  <a:schemeClr val="bg1"/>
                </a:solidFill>
                <a:latin typeface="Arial" pitchFamily="34" charset="0"/>
              </a:rPr>
              <a:t>Définir un exemple spécifique + et - 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8027987" cy="1219200"/>
          </a:xfrm>
        </p:spPr>
        <p:txBody>
          <a:bodyPr/>
          <a:lstStyle/>
          <a:p>
            <a:pPr algn="ctr" eaLnBrk="1" hangingPunct="1"/>
            <a:r>
              <a:rPr lang="fr-FR" sz="2400" b="1" smtClean="0"/>
              <a:t>STRATÉGIES DE PRÉPARATION À L’ENTREVUE</a:t>
            </a:r>
            <a:endParaRPr lang="fr-CA" sz="2400" b="1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Blip>
                <a:blip r:embed="rId3"/>
              </a:buBlip>
            </a:pPr>
            <a:endParaRPr lang="fr-CA" sz="3600" smtClean="0">
              <a:solidFill>
                <a:schemeClr val="bg1"/>
              </a:solidFill>
            </a:endParaRPr>
          </a:p>
          <a:p>
            <a:pPr eaLnBrk="1" hangingPunct="1"/>
            <a:endParaRPr lang="fr-CA" smtClean="0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116013" y="981075"/>
            <a:ext cx="8027987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CA" sz="3200" b="1" dirty="0">
              <a:solidFill>
                <a:schemeClr val="bg1"/>
              </a:solidFill>
              <a:latin typeface="Arial" pitchFamily="34" charset="0"/>
            </a:endParaRPr>
          </a:p>
          <a:p>
            <a:endParaRPr lang="fr-CA" sz="3200" b="1" dirty="0">
              <a:solidFill>
                <a:schemeClr val="bg1"/>
              </a:solidFill>
              <a:latin typeface="Arial" pitchFamily="34" charset="0"/>
            </a:endParaRPr>
          </a:p>
          <a:p>
            <a:r>
              <a:rPr lang="fr-CA" sz="3200" b="1" dirty="0">
                <a:solidFill>
                  <a:schemeClr val="bg1"/>
                </a:solidFill>
                <a:latin typeface="Arial" pitchFamily="34" charset="0"/>
                <a:hlinkClick r:id="rId4" action="ppaction://hlinkfile"/>
              </a:rPr>
              <a:t>Modèle </a:t>
            </a:r>
            <a:r>
              <a:rPr lang="fr-CA" sz="3200" b="1" dirty="0">
                <a:solidFill>
                  <a:schemeClr val="bg1"/>
                </a:solidFill>
                <a:latin typeface="Arial" pitchFamily="34" charset="0"/>
              </a:rPr>
              <a:t>d’un questionnaire et d’une grille d’entrevue à partir d’une description de poste.</a:t>
            </a:r>
          </a:p>
          <a:p>
            <a:endParaRPr lang="fr-CA" sz="3200" b="1" dirty="0">
              <a:solidFill>
                <a:schemeClr val="bg1"/>
              </a:solidFill>
              <a:latin typeface="Arial" pitchFamily="34" charset="0"/>
            </a:endParaRPr>
          </a:p>
          <a:p>
            <a:endParaRPr lang="fr-CA" sz="3200" b="1" dirty="0">
              <a:solidFill>
                <a:schemeClr val="bg1"/>
              </a:solidFill>
              <a:latin typeface="Arial" pitchFamily="34" charset="0"/>
            </a:endParaRPr>
          </a:p>
          <a:p>
            <a:r>
              <a:rPr lang="fr-CA" sz="3200" b="1" dirty="0">
                <a:solidFill>
                  <a:schemeClr val="bg1"/>
                </a:solidFill>
                <a:latin typeface="Arial" pitchFamily="34" charset="0"/>
              </a:rPr>
              <a:t>Activité  : Anticiper les questions à partir d’une description de poste.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8027987" cy="1219200"/>
          </a:xfrm>
        </p:spPr>
        <p:txBody>
          <a:bodyPr/>
          <a:lstStyle/>
          <a:p>
            <a:pPr algn="ctr" eaLnBrk="1" hangingPunct="1"/>
            <a:r>
              <a:rPr lang="fr-FR" sz="2400" b="1" smtClean="0"/>
              <a:t>STRATÉGIES DE PRÉPARATION À L’ENTREVUE</a:t>
            </a:r>
            <a:endParaRPr lang="fr-CA" sz="2400" b="1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981075"/>
            <a:ext cx="7086600" cy="5267325"/>
          </a:xfrm>
        </p:spPr>
        <p:txBody>
          <a:bodyPr/>
          <a:lstStyle/>
          <a:p>
            <a:pPr lvl="1" eaLnBrk="1" hangingPunct="1">
              <a:buFontTx/>
              <a:buBlip>
                <a:blip r:embed="rId3"/>
              </a:buBlip>
            </a:pPr>
            <a:endParaRPr lang="fr-CA" sz="3600" dirty="0" smtClean="0">
              <a:solidFill>
                <a:schemeClr val="bg1"/>
              </a:solidFill>
            </a:endParaRPr>
          </a:p>
          <a:p>
            <a:pPr eaLnBrk="1" hangingPunct="1"/>
            <a:endParaRPr lang="fr-CA" dirty="0" smtClean="0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116013" y="981075"/>
            <a:ext cx="8027987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Blip>
                <a:blip r:embed="rId3"/>
              </a:buBlip>
            </a:pPr>
            <a:r>
              <a:rPr lang="fr-CA" altLang="fr-FR" sz="3200" b="1" dirty="0">
                <a:solidFill>
                  <a:schemeClr val="bg1"/>
                </a:solidFill>
                <a:latin typeface="+mn-lt"/>
              </a:rPr>
              <a:t>Effectuer une recherche téléphonique ou web à propos de l’organisation et comment le poste s’y insère ;</a:t>
            </a:r>
          </a:p>
          <a:p>
            <a:pPr algn="l"/>
            <a:endParaRPr lang="fr-CA" altLang="fr-FR" sz="1000" b="1" dirty="0">
              <a:solidFill>
                <a:schemeClr val="bg1"/>
              </a:solidFill>
              <a:latin typeface="+mn-lt"/>
            </a:endParaRPr>
          </a:p>
          <a:p>
            <a:pPr algn="l">
              <a:buBlip>
                <a:blip r:embed="rId3"/>
              </a:buBlip>
            </a:pPr>
            <a:r>
              <a:rPr lang="fr-CA" altLang="fr-FR" sz="3200" b="1" dirty="0">
                <a:solidFill>
                  <a:schemeClr val="bg1"/>
                </a:solidFill>
                <a:latin typeface="+mn-lt"/>
              </a:rPr>
              <a:t>Faire une rencontre d’information avec quelqu’un qui fait ce travail ;</a:t>
            </a:r>
          </a:p>
          <a:p>
            <a:pPr algn="l"/>
            <a:endParaRPr lang="fr-CA" altLang="fr-FR" sz="1000" b="1" dirty="0">
              <a:solidFill>
                <a:schemeClr val="bg1"/>
              </a:solidFill>
              <a:latin typeface="+mn-lt"/>
            </a:endParaRPr>
          </a:p>
          <a:p>
            <a:pPr algn="l">
              <a:buBlip>
                <a:blip r:embed="rId3"/>
              </a:buBlip>
            </a:pPr>
            <a:r>
              <a:rPr lang="fr-CA" altLang="fr-FR" sz="3200" b="1" dirty="0">
                <a:solidFill>
                  <a:schemeClr val="bg1"/>
                </a:solidFill>
                <a:latin typeface="+mn-lt"/>
              </a:rPr>
              <a:t>Obtenir la description du poste et les exigences requises et les convertir en questions d’entrevue;</a:t>
            </a:r>
          </a:p>
          <a:p>
            <a:pPr algn="l"/>
            <a:endParaRPr lang="fr-CA" altLang="fr-FR" sz="1000" b="1" dirty="0">
              <a:solidFill>
                <a:schemeClr val="bg1"/>
              </a:solidFill>
              <a:latin typeface="+mn-lt"/>
            </a:endParaRPr>
          </a:p>
          <a:p>
            <a:pPr algn="l">
              <a:buBlip>
                <a:blip r:embed="rId3"/>
              </a:buBlip>
            </a:pPr>
            <a:r>
              <a:rPr lang="fr-CA" altLang="fr-FR" sz="3200" b="1" dirty="0">
                <a:solidFill>
                  <a:schemeClr val="bg1"/>
                </a:solidFill>
                <a:latin typeface="+mn-lt"/>
              </a:rPr>
              <a:t>Préparer un réseau de concept.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8027987" cy="1219200"/>
          </a:xfrm>
        </p:spPr>
        <p:txBody>
          <a:bodyPr/>
          <a:lstStyle/>
          <a:p>
            <a:pPr algn="ctr" eaLnBrk="1" hangingPunct="1"/>
            <a:r>
              <a:rPr lang="fr-FR" sz="2400" b="1" smtClean="0"/>
              <a:t>STRATÉGIES DE PRÉPARATION À L’ENTREVUE</a:t>
            </a:r>
            <a:endParaRPr lang="fr-CA" sz="2400" b="1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 eaLnBrk="1" hangingPunct="1">
              <a:buFontTx/>
              <a:buBlip>
                <a:blip r:embed="rId4"/>
              </a:buBlip>
            </a:pPr>
            <a:endParaRPr lang="fr-CA" sz="3200" smtClean="0">
              <a:solidFill>
                <a:schemeClr val="bg1"/>
              </a:solidFill>
            </a:endParaRPr>
          </a:p>
          <a:p>
            <a:pPr eaLnBrk="1" hangingPunct="1"/>
            <a:endParaRPr lang="fr-CA" sz="2800" smtClean="0"/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276600" y="1125538"/>
          <a:ext cx="5867400" cy="410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Graphique" r:id="rId5" imgW="4753051" imgH="2352751" progId="MSGraph.Chart.8">
                  <p:embed/>
                </p:oleObj>
              </mc:Choice>
              <mc:Fallback>
                <p:oleObj name="Graphique" r:id="rId5" imgW="4753051" imgH="2352751" progId="MSGraph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125538"/>
                        <a:ext cx="5867400" cy="4103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1042988" y="1341438"/>
            <a:ext cx="3997325" cy="478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A" sz="2800" b="1">
                <a:solidFill>
                  <a:schemeClr val="bg1"/>
                </a:solidFill>
                <a:latin typeface="Arial" pitchFamily="34" charset="0"/>
              </a:rPr>
              <a:t>Première impression</a:t>
            </a:r>
          </a:p>
          <a:p>
            <a:r>
              <a:rPr lang="fr-CA" sz="2800" b="1">
                <a:solidFill>
                  <a:schemeClr val="bg1"/>
                </a:solidFill>
                <a:latin typeface="Arial" pitchFamily="34" charset="0"/>
              </a:rPr>
              <a:t>Ton de la voix</a:t>
            </a:r>
          </a:p>
          <a:p>
            <a:r>
              <a:rPr lang="fr-CA" sz="2800" b="1">
                <a:solidFill>
                  <a:schemeClr val="bg1"/>
                </a:solidFill>
                <a:latin typeface="Arial" pitchFamily="34" charset="0"/>
              </a:rPr>
              <a:t>Posture</a:t>
            </a:r>
          </a:p>
          <a:p>
            <a:r>
              <a:rPr lang="fr-CA" sz="2800" b="1">
                <a:solidFill>
                  <a:schemeClr val="bg1"/>
                </a:solidFill>
                <a:latin typeface="Arial" pitchFamily="34" charset="0"/>
              </a:rPr>
              <a:t>Yeux</a:t>
            </a:r>
          </a:p>
          <a:p>
            <a:r>
              <a:rPr lang="fr-CA" sz="2800" b="1">
                <a:solidFill>
                  <a:schemeClr val="bg1"/>
                </a:solidFill>
                <a:latin typeface="Arial" pitchFamily="34" charset="0"/>
              </a:rPr>
              <a:t>Tête</a:t>
            </a:r>
          </a:p>
          <a:p>
            <a:r>
              <a:rPr lang="fr-CA" sz="2800" b="1">
                <a:solidFill>
                  <a:schemeClr val="bg1"/>
                </a:solidFill>
                <a:latin typeface="Arial" pitchFamily="34" charset="0"/>
              </a:rPr>
              <a:t>Mains</a:t>
            </a:r>
          </a:p>
          <a:p>
            <a:r>
              <a:rPr lang="fr-CA" sz="2800" b="1">
                <a:solidFill>
                  <a:schemeClr val="bg1"/>
                </a:solidFill>
                <a:latin typeface="Arial" pitchFamily="34" charset="0"/>
              </a:rPr>
              <a:t>Bras</a:t>
            </a:r>
          </a:p>
          <a:p>
            <a:r>
              <a:rPr lang="fr-CA" sz="2800" b="1">
                <a:solidFill>
                  <a:schemeClr val="bg1"/>
                </a:solidFill>
                <a:latin typeface="Arial" pitchFamily="34" charset="0"/>
              </a:rPr>
              <a:t>Poignée de main</a:t>
            </a:r>
          </a:p>
          <a:p>
            <a:r>
              <a:rPr lang="fr-CA" sz="2800" b="1">
                <a:solidFill>
                  <a:schemeClr val="bg1"/>
                </a:solidFill>
                <a:latin typeface="Arial" pitchFamily="34" charset="0"/>
              </a:rPr>
              <a:t>Apparence</a:t>
            </a:r>
          </a:p>
          <a:p>
            <a:r>
              <a:rPr lang="fr-CA" sz="2800" b="1">
                <a:solidFill>
                  <a:schemeClr val="bg1"/>
                </a:solidFill>
                <a:latin typeface="Arial" pitchFamily="34" charset="0"/>
              </a:rPr>
              <a:t>Hygiène</a:t>
            </a:r>
          </a:p>
          <a:p>
            <a:r>
              <a:rPr lang="fr-CA" sz="2800" b="1">
                <a:solidFill>
                  <a:schemeClr val="bg1"/>
                </a:solidFill>
                <a:latin typeface="Arial" pitchFamily="34" charset="0"/>
              </a:rPr>
              <a:t>Tenu vestimentaire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8027987" cy="1219200"/>
          </a:xfrm>
        </p:spPr>
        <p:txBody>
          <a:bodyPr/>
          <a:lstStyle/>
          <a:p>
            <a:pPr algn="ctr" eaLnBrk="1" hangingPunct="1"/>
            <a:r>
              <a:rPr lang="fr-FR" sz="2400" b="1" smtClean="0"/>
              <a:t>STRATÉGIES DE PRÉPARATION À L’ENTREVUE</a:t>
            </a:r>
            <a:endParaRPr lang="fr-CA" sz="2400" b="1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295400"/>
            <a:ext cx="8101012" cy="4953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r-CA" sz="2800" b="1" smtClean="0">
                <a:solidFill>
                  <a:schemeClr val="bg1"/>
                </a:solidFill>
              </a:rPr>
              <a:t>Évaluer une offre d'emploi et négocier une entente de travail.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CA" sz="2800" b="1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800" b="1" smtClean="0">
                <a:solidFill>
                  <a:schemeClr val="bg1"/>
                </a:solidFill>
              </a:rPr>
              <a:t>Nous négocions à tous les jours :</a:t>
            </a:r>
          </a:p>
          <a:p>
            <a:pPr eaLnBrk="1" hangingPunct="1">
              <a:lnSpc>
                <a:spcPct val="90000"/>
              </a:lnSpc>
            </a:pPr>
            <a:endParaRPr lang="fr-CA" sz="2800" b="1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fr-CA" sz="2800" b="1" smtClean="0">
                <a:solidFill>
                  <a:schemeClr val="bg1"/>
                </a:solidFill>
              </a:rPr>
              <a:t>S</a:t>
            </a:r>
            <a:r>
              <a:rPr lang="fr-CA" sz="2800" b="1" smtClean="0">
                <a:solidFill>
                  <a:schemeClr val="bg1"/>
                </a:solidFill>
                <a:sym typeface="Wingdings" pitchFamily="2" charset="2"/>
              </a:rPr>
              <a:t>ortie avec des ami-es 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fr-CA" sz="2800" b="1" smtClean="0">
                <a:solidFill>
                  <a:schemeClr val="bg1"/>
                </a:solidFill>
                <a:sym typeface="Wingdings" pitchFamily="2" charset="2"/>
              </a:rPr>
              <a:t>Une allocation financière 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fr-CA" sz="2800" b="1" smtClean="0">
                <a:solidFill>
                  <a:schemeClr val="bg1"/>
                </a:solidFill>
                <a:sym typeface="Wingdings" pitchFamily="2" charset="2"/>
              </a:rPr>
              <a:t>Obtenir les clés de l’auto 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fr-CA" sz="2800" b="1" smtClean="0">
                <a:solidFill>
                  <a:schemeClr val="bg1"/>
                </a:solidFill>
                <a:sym typeface="Wingdings" pitchFamily="2" charset="2"/>
              </a:rPr>
              <a:t>Le choix de restaurant, de film à voir 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fr-CA" sz="2800" b="1" smtClean="0">
                <a:solidFill>
                  <a:schemeClr val="bg1"/>
                </a:solidFill>
                <a:sym typeface="Wingdings" pitchFamily="2" charset="2"/>
              </a:rPr>
              <a:t>La distribution des tâches d’un projet.</a:t>
            </a:r>
          </a:p>
          <a:p>
            <a:pPr eaLnBrk="1" hangingPunct="1">
              <a:lnSpc>
                <a:spcPct val="90000"/>
              </a:lnSpc>
            </a:pPr>
            <a:endParaRPr lang="fr-CA" sz="2800" b="1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8027987" cy="1219200"/>
          </a:xfrm>
        </p:spPr>
        <p:txBody>
          <a:bodyPr/>
          <a:lstStyle/>
          <a:p>
            <a:pPr algn="ctr" eaLnBrk="1" hangingPunct="1"/>
            <a:r>
              <a:rPr lang="fr-FR" sz="2000" b="1" smtClean="0"/>
              <a:t>STRATÉGIES DE PRÉPARATION À L’ENTREVUE </a:t>
            </a:r>
            <a:br>
              <a:rPr lang="fr-FR" sz="2000" b="1" smtClean="0"/>
            </a:br>
            <a:r>
              <a:rPr lang="fr-FR" sz="2000" b="1" smtClean="0"/>
              <a:t/>
            </a:r>
            <a:br>
              <a:rPr lang="fr-FR" sz="2000" b="1" smtClean="0"/>
            </a:br>
            <a:r>
              <a:rPr lang="fr-CA" sz="2000" b="1" smtClean="0">
                <a:solidFill>
                  <a:schemeClr val="bg1"/>
                </a:solidFill>
              </a:rPr>
              <a:t>CERTAINS ÉLÉMENTS À NÉGOCIER OU À TENIR COMPTE: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1600" y="1295400"/>
            <a:ext cx="3467100" cy="42211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000" b="1" smtClean="0">
                <a:solidFill>
                  <a:schemeClr val="bg1"/>
                </a:solidFill>
              </a:rPr>
              <a:t>Rémunération, assurance-emploi, retenue d'impôt dépenses de voyages ;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000" b="1" smtClean="0">
                <a:solidFill>
                  <a:schemeClr val="bg1"/>
                </a:solidFill>
              </a:rPr>
              <a:t>Avantages sociaux, assurances variées, vacances ;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000" b="1" smtClean="0">
                <a:solidFill>
                  <a:schemeClr val="bg1"/>
                </a:solidFill>
              </a:rPr>
              <a:t>Occasions d’apprentissage, de formation, possibilités d'avancement ;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000" b="1" smtClean="0">
                <a:solidFill>
                  <a:schemeClr val="bg1"/>
                </a:solidFill>
              </a:rPr>
              <a:t>Heures flexibles, formes de travail ;</a:t>
            </a:r>
          </a:p>
          <a:p>
            <a:pPr eaLnBrk="1" hangingPunct="1">
              <a:lnSpc>
                <a:spcPct val="90000"/>
              </a:lnSpc>
            </a:pPr>
            <a:endParaRPr lang="fr-CA" sz="2000" b="1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endParaRPr lang="fr-CA" sz="2000" b="1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endParaRPr lang="fr-CA" sz="2000" b="1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fr-CA" sz="2000" b="1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fr-CA" sz="2000" b="1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endParaRPr lang="fr-CA" sz="2000" smtClean="0">
              <a:solidFill>
                <a:schemeClr val="bg1"/>
              </a:solidFill>
            </a:endParaRP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91100" y="1295400"/>
            <a:ext cx="3467100" cy="40052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000" b="1" smtClean="0">
                <a:solidFill>
                  <a:schemeClr val="bg1"/>
                </a:solidFill>
              </a:rPr>
              <a:t>Primes, partage des profits, rabais sur produits et services ;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000" b="1" smtClean="0">
                <a:solidFill>
                  <a:schemeClr val="bg1"/>
                </a:solidFill>
              </a:rPr>
              <a:t>Déplacements, lieu géographique, auto ;</a:t>
            </a:r>
            <a:endParaRPr lang="en-US" sz="2000" b="1" smtClean="0">
              <a:solidFill>
                <a:schemeClr val="bg1"/>
              </a:solidFill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000" b="1" smtClean="0">
                <a:solidFill>
                  <a:schemeClr val="bg1"/>
                </a:solidFill>
              </a:rPr>
              <a:t>Mode de paiement à l'heure, à la journée, à la semaine, au mois, à l'année, par projet, par unité ;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000" b="1" smtClean="0">
                <a:solidFill>
                  <a:schemeClr val="bg1"/>
                </a:solidFill>
              </a:rPr>
              <a:t>Etc..</a:t>
            </a:r>
          </a:p>
          <a:p>
            <a:pPr eaLnBrk="1" hangingPunct="1">
              <a:lnSpc>
                <a:spcPct val="90000"/>
              </a:lnSpc>
            </a:pPr>
            <a:endParaRPr lang="fr-CA" sz="2000" smtClean="0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1116013" y="5589588"/>
            <a:ext cx="8027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A" sz="2000" b="1">
                <a:solidFill>
                  <a:schemeClr val="bg1"/>
                </a:solidFill>
                <a:latin typeface="Arial" pitchFamily="34" charset="0"/>
              </a:rPr>
              <a:t>FORMULAIRE D’ÉVALUATION D’UNE OFFRE DE TRAVAIL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re 1"/>
          <p:cNvSpPr>
            <a:spLocks noGrp="1"/>
          </p:cNvSpPr>
          <p:nvPr>
            <p:ph type="title"/>
          </p:nvPr>
        </p:nvSpPr>
        <p:spPr>
          <a:xfrm>
            <a:off x="1331913" y="0"/>
            <a:ext cx="7086600" cy="1219200"/>
          </a:xfrm>
        </p:spPr>
        <p:txBody>
          <a:bodyPr/>
          <a:lstStyle/>
          <a:p>
            <a:pPr algn="ctr"/>
            <a:r>
              <a:rPr lang="fr-CA" b="1" smtClean="0"/>
              <a:t>En conclusion</a:t>
            </a:r>
          </a:p>
        </p:txBody>
      </p:sp>
      <p:sp>
        <p:nvSpPr>
          <p:cNvPr id="36867" name="Espace réservé du contenu 2"/>
          <p:cNvSpPr>
            <a:spLocks noGrp="1"/>
          </p:cNvSpPr>
          <p:nvPr>
            <p:ph sz="half" idx="1"/>
          </p:nvPr>
        </p:nvSpPr>
        <p:spPr>
          <a:xfrm>
            <a:off x="1371600" y="1295400"/>
            <a:ext cx="7448550" cy="49530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Envisage le </a:t>
            </a:r>
            <a:r>
              <a:rPr lang="en-US" b="1" dirty="0" err="1" smtClean="0">
                <a:solidFill>
                  <a:schemeClr val="bg1"/>
                </a:solidFill>
              </a:rPr>
              <a:t>futur</a:t>
            </a:r>
            <a:r>
              <a:rPr lang="en-US" b="1" dirty="0" smtClean="0">
                <a:solidFill>
                  <a:schemeClr val="bg1"/>
                </a:solidFill>
              </a:rPr>
              <a:t> le plus </a:t>
            </a:r>
            <a:r>
              <a:rPr lang="en-US" b="1" dirty="0" err="1" smtClean="0">
                <a:solidFill>
                  <a:schemeClr val="bg1"/>
                </a:solidFill>
              </a:rPr>
              <a:t>clairement</a:t>
            </a:r>
            <a:r>
              <a:rPr lang="en-US" b="1" dirty="0" smtClean="0">
                <a:solidFill>
                  <a:schemeClr val="bg1"/>
                </a:solidFill>
              </a:rPr>
              <a:t> et le plus </a:t>
            </a:r>
            <a:r>
              <a:rPr lang="en-US" b="1" dirty="0" err="1" smtClean="0">
                <a:solidFill>
                  <a:schemeClr val="bg1"/>
                </a:solidFill>
              </a:rPr>
              <a:t>raisonablement</a:t>
            </a:r>
            <a:r>
              <a:rPr lang="en-US" b="1" dirty="0" smtClean="0">
                <a:solidFill>
                  <a:schemeClr val="bg1"/>
                </a:solidFill>
              </a:rPr>
              <a:t> possible;</a:t>
            </a:r>
            <a:endParaRPr lang="fr-CA" b="1" dirty="0" smtClean="0">
              <a:solidFill>
                <a:schemeClr val="bg1"/>
              </a:solidFill>
            </a:endParaRPr>
          </a:p>
          <a:p>
            <a:r>
              <a:rPr lang="en-US" b="1" dirty="0" err="1" smtClean="0">
                <a:solidFill>
                  <a:schemeClr val="bg1"/>
                </a:solidFill>
              </a:rPr>
              <a:t>Demeure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optimiste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envers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tes</a:t>
            </a:r>
            <a:r>
              <a:rPr lang="en-US" b="1" dirty="0" smtClean="0">
                <a:solidFill>
                  <a:schemeClr val="bg1"/>
                </a:solidFill>
              </a:rPr>
              <a:t> chances de </a:t>
            </a:r>
            <a:r>
              <a:rPr lang="en-US" b="1" dirty="0" err="1" smtClean="0">
                <a:solidFill>
                  <a:schemeClr val="bg1"/>
                </a:solidFill>
              </a:rPr>
              <a:t>succès</a:t>
            </a:r>
            <a:r>
              <a:rPr lang="en-US" b="1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Il </a:t>
            </a:r>
            <a:r>
              <a:rPr lang="en-US" b="1" dirty="0" err="1" smtClean="0">
                <a:solidFill>
                  <a:schemeClr val="bg1"/>
                </a:solidFill>
              </a:rPr>
              <a:t>n’y</a:t>
            </a:r>
            <a:r>
              <a:rPr lang="en-US" b="1" dirty="0" smtClean="0">
                <a:solidFill>
                  <a:schemeClr val="bg1"/>
                </a:solidFill>
              </a:rPr>
              <a:t> a pas </a:t>
            </a:r>
            <a:r>
              <a:rPr lang="en-US" b="1" dirty="0" err="1" smtClean="0">
                <a:solidFill>
                  <a:schemeClr val="bg1"/>
                </a:solidFill>
              </a:rPr>
              <a:t>d’étapes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prescrites</a:t>
            </a:r>
            <a:r>
              <a:rPr lang="en-US" b="1" dirty="0" smtClean="0">
                <a:solidFill>
                  <a:schemeClr val="bg1"/>
                </a:solidFill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</a:rPr>
              <a:t>ni</a:t>
            </a:r>
            <a:r>
              <a:rPr lang="en-US" b="1" dirty="0" smtClean="0">
                <a:solidFill>
                  <a:schemeClr val="bg1"/>
                </a:solidFill>
              </a:rPr>
              <a:t> de </a:t>
            </a:r>
            <a:r>
              <a:rPr lang="en-US" b="1" dirty="0" err="1" smtClean="0">
                <a:solidFill>
                  <a:schemeClr val="bg1"/>
                </a:solidFill>
              </a:rPr>
              <a:t>processus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pratiques</a:t>
            </a:r>
            <a:r>
              <a:rPr lang="en-US" b="1" dirty="0" smtClean="0">
                <a:solidFill>
                  <a:schemeClr val="bg1"/>
                </a:solidFill>
              </a:rPr>
              <a:t>;</a:t>
            </a:r>
            <a:endParaRPr lang="fr-CA" b="1" dirty="0" smtClean="0">
              <a:solidFill>
                <a:schemeClr val="bg1"/>
              </a:solidFill>
            </a:endParaRPr>
          </a:p>
          <a:p>
            <a:r>
              <a:rPr lang="en-US" b="1" dirty="0" err="1" smtClean="0">
                <a:solidFill>
                  <a:schemeClr val="bg1"/>
                </a:solidFill>
              </a:rPr>
              <a:t>Permet</a:t>
            </a:r>
            <a:r>
              <a:rPr lang="en-US" b="1" dirty="0" smtClean="0">
                <a:solidFill>
                  <a:schemeClr val="bg1"/>
                </a:solidFill>
              </a:rPr>
              <a:t> la </a:t>
            </a:r>
            <a:r>
              <a:rPr lang="en-US" b="1" dirty="0" err="1" smtClean="0">
                <a:solidFill>
                  <a:schemeClr val="bg1"/>
                </a:solidFill>
              </a:rPr>
              <a:t>croissance</a:t>
            </a:r>
            <a:r>
              <a:rPr lang="en-US" b="1" dirty="0" smtClean="0">
                <a:solidFill>
                  <a:schemeClr val="bg1"/>
                </a:solidFill>
              </a:rPr>
              <a:t> de ta vision et de </a:t>
            </a:r>
            <a:r>
              <a:rPr lang="en-US" b="1" dirty="0" err="1" smtClean="0">
                <a:solidFill>
                  <a:schemeClr val="bg1"/>
                </a:solidFill>
              </a:rPr>
              <a:t>tes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rêves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dans</a:t>
            </a:r>
            <a:r>
              <a:rPr lang="en-US" b="1" dirty="0" smtClean="0">
                <a:solidFill>
                  <a:schemeClr val="bg1"/>
                </a:solidFill>
              </a:rPr>
              <a:t> ton </a:t>
            </a:r>
            <a:r>
              <a:rPr lang="en-US" b="1" dirty="0" err="1" smtClean="0">
                <a:solidFill>
                  <a:schemeClr val="bg1"/>
                </a:solidFill>
              </a:rPr>
              <a:t>scénario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futur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privilégié</a:t>
            </a:r>
            <a:r>
              <a:rPr lang="en-US" b="1" dirty="0" smtClean="0">
                <a:solidFill>
                  <a:schemeClr val="bg1"/>
                </a:solidFill>
              </a:rPr>
              <a:t>;</a:t>
            </a:r>
          </a:p>
          <a:p>
            <a:r>
              <a:rPr lang="fr-CA" b="1" dirty="0" smtClean="0">
                <a:solidFill>
                  <a:schemeClr val="bg1"/>
                </a:solidFill>
              </a:rPr>
              <a:t>Ouvre toi aux possibilités.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CA" b="1" smtClean="0"/>
              <a:t>RETOUR ET RÉTROACTION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295400"/>
            <a:ext cx="8027987" cy="4953000"/>
          </a:xfrm>
        </p:spPr>
        <p:txBody>
          <a:bodyPr/>
          <a:lstStyle/>
          <a:p>
            <a:pPr marL="609600" indent="-609600" eaLnBrk="1" hangingPunct="1">
              <a:buFontTx/>
              <a:buBlip>
                <a:blip r:embed="rId3"/>
              </a:buBlip>
            </a:pPr>
            <a:r>
              <a:rPr lang="fr-CA" b="1" smtClean="0">
                <a:solidFill>
                  <a:schemeClr val="bg1"/>
                </a:solidFill>
              </a:rPr>
              <a:t>Ce que j’ai aimé de cette rencontre, ce qui a été profitable…</a:t>
            </a:r>
          </a:p>
          <a:p>
            <a:pPr marL="609600" indent="-609600" eaLnBrk="1" hangingPunct="1">
              <a:buFontTx/>
              <a:buBlip>
                <a:blip r:embed="rId3"/>
              </a:buBlip>
            </a:pPr>
            <a:endParaRPr lang="fr-CA" b="1" smtClean="0">
              <a:solidFill>
                <a:schemeClr val="bg1"/>
              </a:solidFill>
            </a:endParaRPr>
          </a:p>
          <a:p>
            <a:pPr marL="609600" indent="-609600" eaLnBrk="1" hangingPunct="1">
              <a:buFontTx/>
              <a:buBlip>
                <a:blip r:embed="rId3"/>
              </a:buBlip>
            </a:pPr>
            <a:r>
              <a:rPr lang="fr-CA" b="1" smtClean="0">
                <a:solidFill>
                  <a:schemeClr val="bg1"/>
                </a:solidFill>
              </a:rPr>
              <a:t>Si c’était à refaire, ce qui pourrait être fait différemment…</a:t>
            </a:r>
          </a:p>
          <a:p>
            <a:pPr marL="609600" indent="-609600" eaLnBrk="1" hangingPunct="1">
              <a:buFontTx/>
              <a:buNone/>
            </a:pPr>
            <a:endParaRPr lang="fr-CA" b="1" smtClean="0">
              <a:solidFill>
                <a:schemeClr val="bg1"/>
              </a:solidFill>
            </a:endParaRPr>
          </a:p>
          <a:p>
            <a:pPr marL="609600" indent="-609600" eaLnBrk="1" hangingPunct="1">
              <a:buFontTx/>
              <a:buBlip>
                <a:blip r:embed="rId3"/>
              </a:buBlip>
            </a:pPr>
            <a:r>
              <a:rPr lang="fr-CA" b="1" smtClean="0">
                <a:solidFill>
                  <a:schemeClr val="bg1"/>
                </a:solidFill>
              </a:rPr>
              <a:t>Une autre chose que j’aimerais dire par rapport à cette rencontre…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692150"/>
            <a:ext cx="7632700" cy="1219200"/>
          </a:xfrm>
        </p:spPr>
        <p:txBody>
          <a:bodyPr/>
          <a:lstStyle/>
          <a:p>
            <a:pPr algn="ctr" eaLnBrk="1" hangingPunct="1"/>
            <a:r>
              <a:rPr lang="fr-CA" sz="3200" b="1" dirty="0" smtClean="0"/>
              <a:t>RETOUR ET RÉTROACTION</a:t>
            </a:r>
            <a:br>
              <a:rPr lang="fr-CA" sz="3200" b="1" dirty="0" smtClean="0"/>
            </a:br>
            <a:r>
              <a:rPr lang="fr-CA" sz="3200" b="1" dirty="0" smtClean="0"/>
              <a:t/>
            </a:r>
            <a:br>
              <a:rPr lang="fr-CA" sz="3200" b="1" dirty="0" smtClean="0"/>
            </a:br>
            <a:r>
              <a:rPr lang="fr-CA" sz="2400" b="1" dirty="0" smtClean="0">
                <a:solidFill>
                  <a:schemeClr val="bg1"/>
                </a:solidFill>
              </a:rPr>
              <a:t>Je repars avec un sentiment / une impression… (Sentez-vous à l’aise de choisir plus d’un élément)</a:t>
            </a:r>
            <a:br>
              <a:rPr lang="fr-CA" sz="2400" b="1" dirty="0" smtClean="0">
                <a:solidFill>
                  <a:schemeClr val="bg1"/>
                </a:solidFill>
              </a:rPr>
            </a:br>
            <a:endParaRPr lang="fr-CA" sz="2400" b="1" dirty="0" smtClean="0">
              <a:solidFill>
                <a:schemeClr val="bg1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16013" y="1905000"/>
            <a:ext cx="36830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fr-CA" sz="2400" b="1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400" b="1" dirty="0" smtClean="0">
                <a:solidFill>
                  <a:schemeClr val="bg1"/>
                </a:solidFill>
              </a:rPr>
              <a:t>D’espoir ;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400" b="1" dirty="0" smtClean="0">
                <a:solidFill>
                  <a:schemeClr val="bg1"/>
                </a:solidFill>
              </a:rPr>
              <a:t>D’encouragement ; De désespoir ;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400" b="1" dirty="0" smtClean="0">
                <a:solidFill>
                  <a:schemeClr val="bg1"/>
                </a:solidFill>
              </a:rPr>
              <a:t>D’excitation ;</a:t>
            </a:r>
            <a:endParaRPr lang="fr-CA" sz="2400" b="1" dirty="0" smtClean="0">
              <a:solidFill>
                <a:schemeClr val="bg1"/>
              </a:solidFill>
              <a:sym typeface="Monotype Sorts"/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400" b="1" dirty="0" smtClean="0">
                <a:solidFill>
                  <a:schemeClr val="bg1"/>
                </a:solidFill>
              </a:rPr>
              <a:t>De déception ;	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400" b="1" dirty="0" smtClean="0">
                <a:solidFill>
                  <a:schemeClr val="bg1"/>
                </a:solidFill>
              </a:rPr>
              <a:t>D’envahissement ;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400" b="1" dirty="0" smtClean="0">
                <a:solidFill>
                  <a:schemeClr val="bg1"/>
                </a:solidFill>
              </a:rPr>
              <a:t>De tristesse ;	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400" b="1" dirty="0" smtClean="0">
                <a:solidFill>
                  <a:schemeClr val="bg1"/>
                </a:solidFill>
              </a:rPr>
              <a:t>D’emballement ;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400" b="1" dirty="0" smtClean="0">
                <a:solidFill>
                  <a:schemeClr val="bg1"/>
                </a:solidFill>
              </a:rPr>
              <a:t>De détachement ;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400" b="1" dirty="0" smtClean="0">
                <a:solidFill>
                  <a:schemeClr val="bg1"/>
                </a:solidFill>
              </a:rPr>
              <a:t>D’optimisme ;</a:t>
            </a:r>
            <a:endParaRPr lang="fr-CA" sz="2400" b="1" dirty="0" smtClean="0">
              <a:solidFill>
                <a:schemeClr val="bg1"/>
              </a:solidFill>
              <a:sym typeface="Monotype Sorts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CA" sz="3200" b="1" dirty="0" smtClean="0">
                <a:solidFill>
                  <a:schemeClr val="bg1"/>
                </a:solidFill>
              </a:rPr>
              <a:t>	</a:t>
            </a:r>
            <a:endParaRPr lang="fr-CA" sz="2400" b="1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CA" sz="3200" b="1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fr-CA" sz="3200" dirty="0" smtClean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1905000"/>
            <a:ext cx="34671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fr-CA" sz="2000" b="1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400" b="1" dirty="0" smtClean="0">
                <a:solidFill>
                  <a:schemeClr val="bg1"/>
                </a:solidFill>
              </a:rPr>
              <a:t>D’être connecté;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400" b="1" dirty="0" smtClean="0">
                <a:solidFill>
                  <a:schemeClr val="bg1"/>
                </a:solidFill>
              </a:rPr>
              <a:t>De colère ;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400" b="1" dirty="0" smtClean="0">
                <a:solidFill>
                  <a:schemeClr val="bg1"/>
                </a:solidFill>
              </a:rPr>
              <a:t>D’énergie ;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400" b="1" dirty="0" smtClean="0">
                <a:solidFill>
                  <a:schemeClr val="bg1"/>
                </a:solidFill>
              </a:rPr>
              <a:t>De fatigue ;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400" b="1" dirty="0" smtClean="0">
                <a:solidFill>
                  <a:schemeClr val="bg1"/>
                </a:solidFill>
              </a:rPr>
              <a:t>D’avoir progressé ;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400" b="1" dirty="0" smtClean="0">
                <a:solidFill>
                  <a:schemeClr val="bg1"/>
                </a:solidFill>
              </a:rPr>
              <a:t>De pessimisme ;</a:t>
            </a:r>
            <a:endParaRPr lang="fr-CA" sz="2400" b="1" dirty="0" smtClean="0">
              <a:solidFill>
                <a:schemeClr val="bg1"/>
              </a:solidFill>
              <a:sym typeface="Monotype Sorts"/>
            </a:endParaRP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400" b="1" dirty="0" smtClean="0">
                <a:solidFill>
                  <a:schemeClr val="bg1"/>
                </a:solidFill>
              </a:rPr>
              <a:t>De bien-être ;	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400" b="1" dirty="0" smtClean="0">
                <a:solidFill>
                  <a:schemeClr val="bg1"/>
                </a:solidFill>
              </a:rPr>
              <a:t>D’indifférence ;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400" b="1" dirty="0" smtClean="0">
                <a:solidFill>
                  <a:schemeClr val="bg1"/>
                </a:solidFill>
              </a:rPr>
              <a:t>D’engagement ;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2400" b="1" dirty="0" smtClean="0">
                <a:solidFill>
                  <a:schemeClr val="bg1"/>
                </a:solidFill>
              </a:rPr>
              <a:t>Autre.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848600" cy="1219200"/>
          </a:xfrm>
        </p:spPr>
        <p:txBody>
          <a:bodyPr/>
          <a:lstStyle/>
          <a:p>
            <a:pPr algn="ctr" eaLnBrk="1" hangingPunct="1"/>
            <a:r>
              <a:rPr lang="fr-FR" sz="2400" b="1" smtClean="0"/>
              <a:t>DÉFIS EN RECHERCHE DE TRAVAIL</a:t>
            </a:r>
            <a:endParaRPr lang="fr-CA" sz="2400" b="1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295400"/>
            <a:ext cx="8027987" cy="4953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fr-CA" sz="3600" b="1" i="1" smtClean="0">
                <a:solidFill>
                  <a:schemeClr val="bg1"/>
                </a:solidFill>
              </a:rPr>
              <a:t>Défi 2</a:t>
            </a:r>
            <a:endParaRPr lang="fr-CA" sz="36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3600" smtClean="0">
                <a:solidFill>
                  <a:schemeClr val="bg1"/>
                </a:solidFill>
              </a:rPr>
              <a:t>Derrière le rideau du processus d’embauche ;</a:t>
            </a:r>
          </a:p>
          <a:p>
            <a:pPr marL="609600" indent="-609600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3600" smtClean="0">
                <a:solidFill>
                  <a:schemeClr val="bg1"/>
                </a:solidFill>
              </a:rPr>
              <a:t>Comment l’employeur identifie et sélectionne initialement les candidat-es ;</a:t>
            </a:r>
          </a:p>
          <a:p>
            <a:pPr marL="609600" indent="-609600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3600" smtClean="0">
                <a:solidFill>
                  <a:schemeClr val="bg1"/>
                </a:solidFill>
              </a:rPr>
              <a:t>Le 80-20.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fr-CA" b="1" i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fr-CA" b="1" i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CA" b="1" smtClean="0"/>
              <a:t>CONCLUSION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295400"/>
            <a:ext cx="8101012" cy="4953000"/>
          </a:xfrm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fr-CA" sz="4000" dirty="0" smtClean="0">
                <a:solidFill>
                  <a:schemeClr val="bg1"/>
                </a:solidFill>
              </a:rPr>
              <a:t>Accès aux autres outils, ressources et techniques</a:t>
            </a:r>
          </a:p>
          <a:p>
            <a:pPr eaLnBrk="1" hangingPunct="1">
              <a:buFontTx/>
              <a:buNone/>
            </a:pPr>
            <a:r>
              <a:rPr lang="fr-CA" sz="2600" dirty="0" smtClean="0">
                <a:solidFill>
                  <a:schemeClr val="bg1"/>
                </a:solidFill>
                <a:hlinkClick r:id="rId4"/>
              </a:rPr>
              <a:t>www.umoncton.ca/umcm-saee/Recherche_travail</a:t>
            </a:r>
            <a:endParaRPr lang="fr-CA" sz="2600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fr-CA" sz="26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r>
              <a:rPr lang="fr-CA" sz="2600" smtClean="0">
                <a:solidFill>
                  <a:schemeClr val="bg1"/>
                </a:solidFill>
                <a:hlinkClick r:id="rId5"/>
              </a:rPr>
              <a:t>Téléchargez </a:t>
            </a:r>
            <a:r>
              <a:rPr lang="fr-CA" sz="2600" dirty="0" smtClean="0">
                <a:solidFill>
                  <a:schemeClr val="bg1"/>
                </a:solidFill>
                <a:hlinkClick r:id="rId5"/>
              </a:rPr>
              <a:t>cette présentation</a:t>
            </a:r>
            <a:endParaRPr lang="fr-CA" sz="2600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fr-CA" sz="4000" dirty="0" smtClean="0">
              <a:solidFill>
                <a:schemeClr val="bg1"/>
              </a:solidFill>
            </a:endParaRPr>
          </a:p>
          <a:p>
            <a:pPr algn="ctr" eaLnBrk="1" hangingPunct="1">
              <a:buFontTx/>
              <a:buNone/>
            </a:pPr>
            <a:r>
              <a:rPr lang="fr-CA" sz="4000" dirty="0" smtClean="0">
                <a:solidFill>
                  <a:schemeClr val="bg1"/>
                </a:solidFill>
              </a:rPr>
              <a:t>Merci de votre intérêt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848600" cy="1219200"/>
          </a:xfrm>
        </p:spPr>
        <p:txBody>
          <a:bodyPr/>
          <a:lstStyle/>
          <a:p>
            <a:pPr algn="ctr" eaLnBrk="1" hangingPunct="1"/>
            <a:r>
              <a:rPr lang="fr-FR" sz="2400" b="1" smtClean="0"/>
              <a:t>DÉFIS EN RECHERCHE DE TRAVAIL</a:t>
            </a:r>
            <a:endParaRPr lang="fr-CA" sz="2400" b="1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fr-CA" sz="3600" b="1" i="1" smtClean="0">
                <a:solidFill>
                  <a:schemeClr val="bg1"/>
                </a:solidFill>
              </a:rPr>
              <a:t>Défi 3</a:t>
            </a:r>
            <a:endParaRPr lang="fr-CA" sz="36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4000" smtClean="0">
                <a:solidFill>
                  <a:schemeClr val="bg1"/>
                </a:solidFill>
              </a:rPr>
              <a:t>L’approche téléphonique et en personne…vous êtes entrevue ;</a:t>
            </a:r>
          </a:p>
          <a:p>
            <a:pPr marL="609600" indent="-609600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fr-CA" sz="4000" smtClean="0">
                <a:solidFill>
                  <a:schemeClr val="bg1"/>
                </a:solidFill>
              </a:rPr>
              <a:t>Se chercher une «job» ou contribuer à une organisation ?</a:t>
            </a:r>
            <a:endParaRPr lang="fr-CA" sz="2800" b="1" i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fr-CA" sz="2800" b="1" i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altLang="fr-FR" b="1" smtClean="0"/>
              <a:t>Six principes</a:t>
            </a:r>
            <a:br>
              <a:rPr lang="fr-CA" altLang="fr-FR" b="1" smtClean="0"/>
            </a:br>
            <a:r>
              <a:rPr lang="fr-CA" altLang="fr-FR" b="1" smtClean="0"/>
              <a:t>en développement de carrière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2988" y="1295400"/>
            <a:ext cx="7993062" cy="49530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</a:pPr>
            <a:endParaRPr lang="fr-CA" altLang="fr-FR" dirty="0" smtClean="0">
              <a:solidFill>
                <a:srgbClr val="FFFFFF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fr-CA" altLang="fr-FR" sz="2800" b="1" dirty="0" smtClean="0">
                <a:solidFill>
                  <a:srgbClr val="FFFFFF"/>
                </a:solidFill>
              </a:rPr>
              <a:t>Suis ton cœur;</a:t>
            </a:r>
          </a:p>
          <a:p>
            <a:pPr eaLnBrk="1" hangingPunct="1">
              <a:buFontTx/>
              <a:buAutoNum type="arabicPeriod"/>
            </a:pPr>
            <a:r>
              <a:rPr lang="fr-CA" altLang="fr-FR" sz="2800" b="1" dirty="0" smtClean="0">
                <a:solidFill>
                  <a:srgbClr val="FFFFFF"/>
                </a:solidFill>
              </a:rPr>
              <a:t>Le changement est constant;</a:t>
            </a:r>
          </a:p>
          <a:p>
            <a:pPr eaLnBrk="1" hangingPunct="1">
              <a:buFontTx/>
              <a:buAutoNum type="arabicPeriod"/>
            </a:pPr>
            <a:r>
              <a:rPr lang="fr-CA" altLang="fr-FR" sz="2800" b="1" dirty="0" smtClean="0">
                <a:solidFill>
                  <a:srgbClr val="FFFFFF"/>
                </a:solidFill>
              </a:rPr>
              <a:t>L’apprentissage est un processus continu;</a:t>
            </a:r>
          </a:p>
          <a:p>
            <a:pPr eaLnBrk="1" hangingPunct="1">
              <a:buFontTx/>
              <a:buAutoNum type="arabicPeriod"/>
            </a:pPr>
            <a:r>
              <a:rPr lang="fr-CA" altLang="fr-FR" sz="2800" b="1" dirty="0" smtClean="0">
                <a:solidFill>
                  <a:srgbClr val="FFFFFF"/>
                </a:solidFill>
              </a:rPr>
              <a:t> Identifie tes alliées et alliés;</a:t>
            </a:r>
          </a:p>
          <a:p>
            <a:pPr eaLnBrk="1" hangingPunct="1">
              <a:buFontTx/>
              <a:buAutoNum type="arabicPeriod"/>
            </a:pPr>
            <a:r>
              <a:rPr lang="fr-CA" altLang="fr-FR" sz="2800" b="1" dirty="0" smtClean="0">
                <a:solidFill>
                  <a:srgbClr val="FFFFFF"/>
                </a:solidFill>
              </a:rPr>
              <a:t>Le voyage est plus important que la destination;</a:t>
            </a:r>
          </a:p>
          <a:p>
            <a:pPr eaLnBrk="1" hangingPunct="1">
              <a:buFontTx/>
              <a:buAutoNum type="arabicPeriod"/>
            </a:pPr>
            <a:r>
              <a:rPr lang="fr-CA" altLang="fr-FR" sz="2800" b="1" dirty="0" smtClean="0">
                <a:solidFill>
                  <a:srgbClr val="FFFFFF"/>
                </a:solidFill>
              </a:rPr>
              <a:t>Fais toi confiance.</a:t>
            </a:r>
          </a:p>
          <a:p>
            <a:pPr>
              <a:buFontTx/>
              <a:buNone/>
            </a:pPr>
            <a:endParaRPr lang="fr-CA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2306757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CA" b="1" dirty="0" smtClean="0"/>
              <a:t>Le réseautage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fr-CA" smtClean="0">
                <a:solidFill>
                  <a:schemeClr val="bg1"/>
                </a:solidFill>
              </a:rPr>
              <a:t>	L’objectif est de te constituer et entretenir un réseau d’employeurs qui savent :</a:t>
            </a:r>
          </a:p>
          <a:p>
            <a:pPr eaLnBrk="1" hangingPunct="1">
              <a:buFontTx/>
              <a:buNone/>
            </a:pPr>
            <a:endParaRPr lang="fr-CA" smtClean="0">
              <a:solidFill>
                <a:schemeClr val="bg1"/>
              </a:solidFill>
            </a:endParaRPr>
          </a:p>
          <a:p>
            <a:pPr eaLnBrk="1" hangingPunct="1"/>
            <a:r>
              <a:rPr lang="fr-CA" smtClean="0">
                <a:solidFill>
                  <a:schemeClr val="bg1"/>
                </a:solidFill>
              </a:rPr>
              <a:t>qui tu es</a:t>
            </a:r>
          </a:p>
          <a:p>
            <a:pPr eaLnBrk="1" hangingPunct="1"/>
            <a:r>
              <a:rPr lang="fr-CA" smtClean="0">
                <a:solidFill>
                  <a:schemeClr val="bg1"/>
                </a:solidFill>
              </a:rPr>
              <a:t>ce que tu recherches</a:t>
            </a:r>
          </a:p>
          <a:p>
            <a:pPr eaLnBrk="1" hangingPunct="1"/>
            <a:r>
              <a:rPr lang="fr-CA" smtClean="0">
                <a:solidFill>
                  <a:schemeClr val="bg1"/>
                </a:solidFill>
              </a:rPr>
              <a:t>ce que tu peux faire ou ce que tu as à offrir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CA" b="1" dirty="0" smtClean="0"/>
              <a:t>Le réseautage (suite)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295400"/>
            <a:ext cx="7521575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fr-CA" sz="2800" b="1" smtClean="0">
                <a:solidFill>
                  <a:schemeClr val="bg1"/>
                </a:solidFill>
              </a:rPr>
              <a:t>Prépare un sommaire de cinq caractéristiques de ce que tu as à offrir afin de te présenter en 30 secondes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CA" sz="28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fr-CA" sz="2800" smtClean="0">
                <a:solidFill>
                  <a:schemeClr val="bg1"/>
                </a:solidFill>
              </a:rPr>
              <a:t>Ton statut, ex. à la recherche de travail, employé-e, finissant-e, étudiant-e en 2ième année, etc.;</a:t>
            </a:r>
          </a:p>
          <a:p>
            <a:pPr eaLnBrk="1" hangingPunct="1">
              <a:lnSpc>
                <a:spcPct val="90000"/>
              </a:lnSpc>
            </a:pPr>
            <a:r>
              <a:rPr lang="fr-CA" sz="2800" smtClean="0">
                <a:solidFill>
                  <a:schemeClr val="bg1"/>
                </a:solidFill>
              </a:rPr>
              <a:t>Ta formation, ton éducation et tes intérêts ;</a:t>
            </a:r>
          </a:p>
          <a:p>
            <a:pPr eaLnBrk="1" hangingPunct="1">
              <a:lnSpc>
                <a:spcPct val="90000"/>
              </a:lnSpc>
            </a:pPr>
            <a:r>
              <a:rPr lang="fr-CA" sz="2800" smtClean="0">
                <a:solidFill>
                  <a:schemeClr val="bg1"/>
                </a:solidFill>
              </a:rPr>
              <a:t>Le travail recherché et le contexte, soit temps plein, temps partiel, stage, etc..;</a:t>
            </a:r>
          </a:p>
          <a:p>
            <a:pPr eaLnBrk="1" hangingPunct="1">
              <a:lnSpc>
                <a:spcPct val="90000"/>
              </a:lnSpc>
            </a:pPr>
            <a:r>
              <a:rPr lang="fr-CA" sz="2800" smtClean="0">
                <a:solidFill>
                  <a:schemeClr val="bg1"/>
                </a:solidFill>
              </a:rPr>
              <a:t>Ton expérience et tes compétences.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sz="2800" b="1" dirty="0" smtClean="0"/>
              <a:t>COMPÉTENCES ACQUISES EN T. S</a:t>
            </a:r>
            <a:r>
              <a:rPr lang="fr-CA" sz="2800" dirty="0" smtClean="0"/>
              <a:t>.</a:t>
            </a:r>
            <a:endParaRPr lang="fr-CA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608" y="980728"/>
            <a:ext cx="7920880" cy="5877272"/>
          </a:xfrm>
        </p:spPr>
        <p:txBody>
          <a:bodyPr/>
          <a:lstStyle/>
          <a:p>
            <a:pPr lvl="0">
              <a:buBlip>
                <a:blip r:embed="rId2"/>
              </a:buBlip>
            </a:pPr>
            <a:r>
              <a:rPr lang="fr-CA" sz="2000" dirty="0">
                <a:solidFill>
                  <a:schemeClr val="bg1"/>
                </a:solidFill>
              </a:rPr>
              <a:t>Posséder d’excellentes habiletés en communication interpersonnelle;</a:t>
            </a:r>
          </a:p>
          <a:p>
            <a:pPr lvl="0">
              <a:buBlip>
                <a:blip r:embed="rId2"/>
              </a:buBlip>
            </a:pPr>
            <a:r>
              <a:rPr lang="fr-CA" sz="2000" dirty="0">
                <a:solidFill>
                  <a:schemeClr val="bg1"/>
                </a:solidFill>
              </a:rPr>
              <a:t>Pratiquer sa profession en respectant le code de déontologie de l’association professionnelle des travailleurs sociaux;</a:t>
            </a:r>
          </a:p>
          <a:p>
            <a:pPr lvl="0">
              <a:buBlip>
                <a:blip r:embed="rId2"/>
              </a:buBlip>
            </a:pPr>
            <a:r>
              <a:rPr lang="fr-CA" sz="2000" dirty="0">
                <a:solidFill>
                  <a:schemeClr val="bg1"/>
                </a:solidFill>
              </a:rPr>
              <a:t>Faire preuve d’intégrité et maintenir une éthique de travail qui respecte la dignité de la personne;</a:t>
            </a:r>
          </a:p>
          <a:p>
            <a:pPr lvl="0">
              <a:buBlip>
                <a:blip r:embed="rId2"/>
              </a:buBlip>
            </a:pPr>
            <a:r>
              <a:rPr lang="fr-CA" sz="2000" dirty="0">
                <a:solidFill>
                  <a:schemeClr val="bg1"/>
                </a:solidFill>
              </a:rPr>
              <a:t>Développer une pensée critique, logique et créative; </a:t>
            </a:r>
          </a:p>
          <a:p>
            <a:pPr lvl="0">
              <a:buBlip>
                <a:blip r:embed="rId2"/>
              </a:buBlip>
            </a:pPr>
            <a:r>
              <a:rPr lang="fr-CA" sz="2000" dirty="0">
                <a:solidFill>
                  <a:schemeClr val="bg1"/>
                </a:solidFill>
              </a:rPr>
              <a:t>Présenter des idées et des arguments dans le but de convaincre les autres;</a:t>
            </a:r>
          </a:p>
          <a:p>
            <a:pPr lvl="0">
              <a:buBlip>
                <a:blip r:embed="rId2"/>
              </a:buBlip>
            </a:pPr>
            <a:r>
              <a:rPr lang="fr-CA" sz="2000" dirty="0">
                <a:solidFill>
                  <a:schemeClr val="bg1"/>
                </a:solidFill>
              </a:rPr>
              <a:t>Analyser et gérer de l’information; </a:t>
            </a:r>
          </a:p>
          <a:p>
            <a:pPr lvl="0">
              <a:buBlip>
                <a:blip r:embed="rId2"/>
              </a:buBlip>
            </a:pPr>
            <a:r>
              <a:rPr lang="fr-CA" sz="2000" dirty="0">
                <a:solidFill>
                  <a:schemeClr val="bg1"/>
                </a:solidFill>
              </a:rPr>
              <a:t>Évaluer les besoins des citoyens et des clients afin de déterminer la nature des services dont ils pourraient profiter</a:t>
            </a:r>
            <a:r>
              <a:rPr lang="fr-CA" sz="2000" dirty="0" smtClean="0">
                <a:solidFill>
                  <a:schemeClr val="bg1"/>
                </a:solidFill>
              </a:rPr>
              <a:t>;</a:t>
            </a:r>
          </a:p>
          <a:p>
            <a:pPr>
              <a:buBlip>
                <a:blip r:embed="rId2"/>
              </a:buBlip>
            </a:pPr>
            <a:r>
              <a:rPr lang="fr-CA" sz="2000" dirty="0">
                <a:solidFill>
                  <a:schemeClr val="bg1"/>
                </a:solidFill>
              </a:rPr>
              <a:t>Prévoir et créer des programmes d’aide à l’intention des clients et des citoyens</a:t>
            </a:r>
            <a:r>
              <a:rPr lang="fr-CA" sz="2000" dirty="0" smtClean="0">
                <a:solidFill>
                  <a:schemeClr val="bg1"/>
                </a:solidFill>
              </a:rPr>
              <a:t>;</a:t>
            </a:r>
          </a:p>
          <a:p>
            <a:pPr lvl="0">
              <a:buBlip>
                <a:blip r:embed="rId2"/>
              </a:buBlip>
            </a:pPr>
            <a:r>
              <a:rPr lang="fr-CA" sz="2000" dirty="0">
                <a:solidFill>
                  <a:schemeClr val="bg1"/>
                </a:solidFill>
              </a:rPr>
              <a:t>Conseiller les clients et leur offrir de la thérapie</a:t>
            </a:r>
            <a:r>
              <a:rPr lang="fr-CA" sz="2000" dirty="0" smtClean="0">
                <a:solidFill>
                  <a:schemeClr val="bg1"/>
                </a:solidFill>
              </a:rPr>
              <a:t>;</a:t>
            </a:r>
          </a:p>
          <a:p>
            <a:pPr>
              <a:buBlip>
                <a:blip r:embed="rId2"/>
              </a:buBlip>
            </a:pPr>
            <a:r>
              <a:rPr lang="fr-CA" sz="2000" dirty="0">
                <a:solidFill>
                  <a:schemeClr val="bg1"/>
                </a:solidFill>
              </a:rPr>
              <a:t>Élaborer des plans d’intervention en respectant les besoins et les valeurs de sa clientèle</a:t>
            </a:r>
            <a:r>
              <a:rPr lang="fr-CA" sz="2000" dirty="0" smtClean="0">
                <a:solidFill>
                  <a:schemeClr val="bg1"/>
                </a:solidFill>
              </a:rPr>
              <a:t>;</a:t>
            </a:r>
            <a:endParaRPr lang="fr-CA" sz="2000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endParaRPr lang="fr-CA" sz="2000" dirty="0">
              <a:solidFill>
                <a:schemeClr val="bg1"/>
              </a:solidFill>
            </a:endParaRPr>
          </a:p>
          <a:p>
            <a:pPr lvl="0"/>
            <a:endParaRPr lang="fr-CA" sz="2000" dirty="0"/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35929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deM1">
  <a:themeElements>
    <a:clrScheme name="UdeM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d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UdeM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deM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deM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deM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deM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deM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deM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UdeM1</Template>
  <TotalTime>1143</TotalTime>
  <Words>2170</Words>
  <Application>Microsoft Office PowerPoint</Application>
  <PresentationFormat>Affichage à l'écran (4:3)</PresentationFormat>
  <Paragraphs>442</Paragraphs>
  <Slides>40</Slides>
  <Notes>27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40</vt:i4>
      </vt:variant>
    </vt:vector>
  </HeadingPairs>
  <TitlesOfParts>
    <vt:vector size="42" baseType="lpstr">
      <vt:lpstr>UdeM1</vt:lpstr>
      <vt:lpstr>Graphique</vt:lpstr>
      <vt:lpstr>Stratégies  de recherche de travail liées au secteur du travail social 2014 </vt:lpstr>
      <vt:lpstr>OBJECTIFS DE CETTE PRÉSENTATION</vt:lpstr>
      <vt:lpstr>DÉFIS EN RECHERCHE DE TRAVAIL </vt:lpstr>
      <vt:lpstr>DÉFIS EN RECHERCHE DE TRAVAIL</vt:lpstr>
      <vt:lpstr>DÉFIS EN RECHERCHE DE TRAVAIL</vt:lpstr>
      <vt:lpstr>Six principes en développement de carrière</vt:lpstr>
      <vt:lpstr>Le réseautage</vt:lpstr>
      <vt:lpstr>Le réseautage (suite)</vt:lpstr>
      <vt:lpstr>COMPÉTENCES ACQUISES EN T. S.</vt:lpstr>
      <vt:lpstr>COMPÉTENCES ACQUISES EN T. S. (suite)</vt:lpstr>
      <vt:lpstr>LE CV ULTIME</vt:lpstr>
      <vt:lpstr>LE CV ULTIME</vt:lpstr>
      <vt:lpstr>LA LETTRE DE MOTIVATION À IMPACT</vt:lpstr>
      <vt:lpstr>LA LETTRE DE MOTIVATION À IMPACT</vt:lpstr>
      <vt:lpstr>RÉSEAUX SOCIAUX ET SON IMAGE</vt:lpstr>
      <vt:lpstr>EMPLOYEURS POTENTIELS D’INTÉRÊT</vt:lpstr>
      <vt:lpstr>EXEMPLES DE POSSIBILITÉS DE TRAVAIL *Le féminin a été omis de cette section afin d’alléger le texte</vt:lpstr>
      <vt:lpstr>EMPLOYEURS POTENTIELS D’INTÉRÊT</vt:lpstr>
      <vt:lpstr>EMPLOYEURS POTENTIELS D’INTÉRÊT</vt:lpstr>
      <vt:lpstr>EMPLOYEURS POTENTIELS D’INTÉRÊT (suite)</vt:lpstr>
      <vt:lpstr>EMPLOYEURS POTENTIELS D’INTÉRÊT (suite)</vt:lpstr>
      <vt:lpstr>EMPLOYEURS POTENTIELS D’INTÉRÊT (suite) </vt:lpstr>
      <vt:lpstr>EMPLOYEURS POTENTIELS D’INTÉRÊT (suite)</vt:lpstr>
      <vt:lpstr>RECHERCHE PRÉALABLE SUR L’EMPLOYEUR</vt:lpstr>
      <vt:lpstr>STRATÉGIES DE PRÉPARATION À L’ENTREVUE</vt:lpstr>
      <vt:lpstr>STRATÉGIES DE PRÉPARATION À L’ENTREVUE</vt:lpstr>
      <vt:lpstr>STRATÉGIES DE PRÉPARATION À L’ENTREVUE</vt:lpstr>
      <vt:lpstr>STRATÉGIES DE PRÉPARATION À L’ENTREVUE</vt:lpstr>
      <vt:lpstr>STRATÉGIES DE PRÉPARATION À L’ENTREVUE</vt:lpstr>
      <vt:lpstr>STRATÉGIES DE PRÉPARATION À L’ENTREVUE   L’entrevue béhavioriste  Le comportement passé est le meilleur prédicteur de comportements futurs.   Les sondes:</vt:lpstr>
      <vt:lpstr>STRATÉGIES DE PRÉPARATION À L’ENTREVUE</vt:lpstr>
      <vt:lpstr>STRATÉGIES DE PRÉPARATION À L’ENTREVUE</vt:lpstr>
      <vt:lpstr>STRATÉGIES DE PRÉPARATION À L’ENTREVUE</vt:lpstr>
      <vt:lpstr>STRATÉGIES DE PRÉPARATION À L’ENTREVUE</vt:lpstr>
      <vt:lpstr>STRATÉGIES DE PRÉPARATION À L’ENTREVUE</vt:lpstr>
      <vt:lpstr>STRATÉGIES DE PRÉPARATION À L’ENTREVUE   CERTAINS ÉLÉMENTS À NÉGOCIER OU À TENIR COMPTE:</vt:lpstr>
      <vt:lpstr>En conclusion</vt:lpstr>
      <vt:lpstr>RETOUR ET RÉTROACTION </vt:lpstr>
      <vt:lpstr>RETOUR ET RÉTROACTION  Je repars avec un sentiment / une impression… (Sentez-vous à l’aise de choisir plus d’un élément) </vt:lpstr>
      <vt:lpstr>CONCLUSION</vt:lpstr>
    </vt:vector>
  </TitlesOfParts>
  <Company>Université de Moncton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JEUNESSE À L’ACTION 2007</dc:title>
  <dc:creator> </dc:creator>
  <cp:lastModifiedBy>Daniel Grant</cp:lastModifiedBy>
  <cp:revision>158</cp:revision>
  <dcterms:created xsi:type="dcterms:W3CDTF">2007-03-23T12:24:04Z</dcterms:created>
  <dcterms:modified xsi:type="dcterms:W3CDTF">2014-09-02T17:10:56Z</dcterms:modified>
</cp:coreProperties>
</file>