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57" r:id="rId3"/>
    <p:sldId id="260" r:id="rId4"/>
    <p:sldId id="261" r:id="rId5"/>
    <p:sldId id="263" r:id="rId6"/>
    <p:sldId id="262" r:id="rId7"/>
    <p:sldId id="266" r:id="rId8"/>
    <p:sldId id="264" r:id="rId9"/>
    <p:sldId id="265" r:id="rId10"/>
    <p:sldId id="259"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1917" autoAdjust="0"/>
  </p:normalViewPr>
  <p:slideViewPr>
    <p:cSldViewPr snapToGrid="0">
      <p:cViewPr varScale="1">
        <p:scale>
          <a:sx n="90" d="100"/>
          <a:sy n="90" d="100"/>
        </p:scale>
        <p:origin x="6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5C485-8523-4DE4-8BA8-4674552281B3}" type="datetimeFigureOut">
              <a:rPr lang="fr-CA" smtClean="0"/>
              <a:t>2018-07-03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293C-6AC2-4755-B85B-DFC5AB3EE49A}" type="slidenum">
              <a:rPr lang="fr-CA" smtClean="0"/>
              <a:t>‹N°›</a:t>
            </a:fld>
            <a:endParaRPr lang="fr-CA"/>
          </a:p>
        </p:txBody>
      </p:sp>
    </p:spTree>
    <p:extLst>
      <p:ext uri="{BB962C8B-B14F-4D97-AF65-F5344CB8AC3E}">
        <p14:creationId xmlns:p14="http://schemas.microsoft.com/office/powerpoint/2010/main" val="34344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Arial" panose="020B0604020202020204" pitchFamily="34" charset="0"/>
                <a:ea typeface="+mn-ea"/>
                <a:cs typeface="Arial" panose="020B0604020202020204" pitchFamily="34" charset="0"/>
              </a:rPr>
              <a:t>Tu veux être un brillant entrepreneur en technologie, mais tu ne peux pas gérer l'échec, alors tu n’iras pas loin. Si tu veux être un artiste professionnel, mais vous n'êtes pas prêt à voir votre travail rejeté des centaines, alors tu es fichu. Si tu veux être un avocat à la cour, mais tu ne peux pas endurer les semaines de travail de 80 heures, alors j'ai de mauvaises nouvelles pour toi. Veux-tu rester debout toute la nuit à coder? Veux-tu repousser de 10 ans le démarrage d'une famille? Quelles expériences désagréables es-tu prêt à faire face?</a:t>
            </a:r>
          </a:p>
          <a:p>
            <a:endParaRPr lang="fr-CA"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B633293C-6AC2-4755-B85B-DFC5AB3EE49A}" type="slidenum">
              <a:rPr lang="fr-CA" smtClean="0"/>
              <a:t>1</a:t>
            </a:fld>
            <a:endParaRPr lang="fr-CA"/>
          </a:p>
        </p:txBody>
      </p:sp>
    </p:spTree>
    <p:extLst>
      <p:ext uri="{BB962C8B-B14F-4D97-AF65-F5344CB8AC3E}">
        <p14:creationId xmlns:p14="http://schemas.microsoft.com/office/powerpoint/2010/main" val="372588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Arial" panose="020B0604020202020204" pitchFamily="34" charset="0"/>
                <a:cs typeface="Arial" panose="020B0604020202020204" pitchFamily="34" charset="0"/>
              </a:rPr>
              <a:t>La société nous enseigne que la seule raison de faire quelque chose est d’en être en quelque sorte récompensés pour cela. Pense à quelque chose que tu faisais quand tu était jeune. Y a-t-il un lien avec ton cheminement de carrière, </a:t>
            </a:r>
            <a:r>
              <a:rPr lang="fr-CA" b="1">
                <a:latin typeface="Arial" panose="020B0604020202020204" pitchFamily="34" charset="0"/>
                <a:cs typeface="Arial" panose="020B0604020202020204" pitchFamily="34" charset="0"/>
              </a:rPr>
              <a:t>tes intérêts</a:t>
            </a:r>
            <a:endParaRPr lang="fr-CA" b="1" dirty="0">
              <a:latin typeface="Arial" panose="020B0604020202020204" pitchFamily="34" charset="0"/>
              <a:cs typeface="Arial" panose="020B0604020202020204" pitchFamily="34" charset="0"/>
            </a:endParaRPr>
          </a:p>
          <a:p>
            <a:endParaRPr lang="fr-CA" dirty="0"/>
          </a:p>
        </p:txBody>
      </p:sp>
      <p:sp>
        <p:nvSpPr>
          <p:cNvPr id="4" name="Espace réservé du numéro de diapositive 3"/>
          <p:cNvSpPr>
            <a:spLocks noGrp="1"/>
          </p:cNvSpPr>
          <p:nvPr>
            <p:ph type="sldNum" sz="quarter" idx="10"/>
          </p:nvPr>
        </p:nvSpPr>
        <p:spPr/>
        <p:txBody>
          <a:bodyPr/>
          <a:lstStyle/>
          <a:p>
            <a:fld id="{B633293C-6AC2-4755-B85B-DFC5AB3EE49A}" type="slidenum">
              <a:rPr lang="fr-CA" smtClean="0"/>
              <a:t>2</a:t>
            </a:fld>
            <a:endParaRPr lang="fr-CA"/>
          </a:p>
        </p:txBody>
      </p:sp>
    </p:spTree>
    <p:extLst>
      <p:ext uri="{BB962C8B-B14F-4D97-AF65-F5344CB8AC3E}">
        <p14:creationId xmlns:p14="http://schemas.microsoft.com/office/powerpoint/2010/main" val="263332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Peut-être que pour toi, c'est organiser les choses efficacement, ou se perdre dans un monde fantastique, ou enseigner quelque chose à quelqu'un, ou résoudre des problèmes techniques. Quoi qu'il en soit, ne regarde pas seulement les activités qui te tiennent éveillé toute la nuit, mais regarde les habiletés, les attitudes, les comportements, les qualités que tu mets de l’avant derrière ces activités qui te passionne. Tu peux facilement appliquer ces compétences ailleurs.</a:t>
            </a:r>
          </a:p>
          <a:p>
            <a:endParaRPr lang="fr-CA" dirty="0"/>
          </a:p>
        </p:txBody>
      </p:sp>
      <p:sp>
        <p:nvSpPr>
          <p:cNvPr id="4" name="Espace réservé du numéro de diapositive 3"/>
          <p:cNvSpPr>
            <a:spLocks noGrp="1"/>
          </p:cNvSpPr>
          <p:nvPr>
            <p:ph type="sldNum" sz="quarter" idx="10"/>
          </p:nvPr>
        </p:nvSpPr>
        <p:spPr/>
        <p:txBody>
          <a:bodyPr/>
          <a:lstStyle/>
          <a:p>
            <a:fld id="{B633293C-6AC2-4755-B85B-DFC5AB3EE49A}" type="slidenum">
              <a:rPr lang="fr-CA" smtClean="0"/>
              <a:t>3</a:t>
            </a:fld>
            <a:endParaRPr lang="fr-CA"/>
          </a:p>
        </p:txBody>
      </p:sp>
    </p:spTree>
    <p:extLst>
      <p:ext uri="{BB962C8B-B14F-4D97-AF65-F5344CB8AC3E}">
        <p14:creationId xmlns:p14="http://schemas.microsoft.com/office/powerpoint/2010/main" val="3643135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Avant que tu sois capable de faire quelque chose de bien, d’important, de maîtriser une tâche, tu dois d'abord n'avoir aucune idée de ce que tu fais, ensuite en prendre connaissance, passez à l’étape essaie et erreur. Tu devras donc te mettre dans l'embarras sous une forme ou une autre, souvent à plusieurs reprises.</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Vivre une vie en évitant l'embarras est comme vivre une vie avec la tête dans le sable. Tu n’y trouveras pas ta raison d’être, ton choix de carrière. Les choses importantes dans la vie sont, par leur nature même, uniques et non conventionnelles. Par conséquent, pour les atteindre, nous devons aller à l'encontre de la mentalité du troupeau. Et faire ça, c'est effrayant.</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Embrasser l'embarras. Se sentir stupide fait partie du chemin vers la réalisation de quelque chose d'important, quelque chose de significatif. </a:t>
            </a:r>
          </a:p>
          <a:p>
            <a:endParaRPr lang="fr-CA" dirty="0"/>
          </a:p>
        </p:txBody>
      </p:sp>
      <p:sp>
        <p:nvSpPr>
          <p:cNvPr id="4" name="Espace réservé du numéro de diapositive 3"/>
          <p:cNvSpPr>
            <a:spLocks noGrp="1"/>
          </p:cNvSpPr>
          <p:nvPr>
            <p:ph type="sldNum" sz="quarter" idx="10"/>
          </p:nvPr>
        </p:nvSpPr>
        <p:spPr/>
        <p:txBody>
          <a:bodyPr/>
          <a:lstStyle/>
          <a:p>
            <a:fld id="{B633293C-6AC2-4755-B85B-DFC5AB3EE49A}" type="slidenum">
              <a:rPr lang="fr-CA" smtClean="0"/>
              <a:t>4</a:t>
            </a:fld>
            <a:endParaRPr lang="fr-CA"/>
          </a:p>
        </p:txBody>
      </p:sp>
    </p:spTree>
    <p:extLst>
      <p:ext uri="{BB962C8B-B14F-4D97-AF65-F5344CB8AC3E}">
        <p14:creationId xmlns:p14="http://schemas.microsoft.com/office/powerpoint/2010/main" val="297102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Comme dans les médias d’information ces derniers temps, le monde a son lot de problèmes. Et par "problèmes", ce que je veux vraiment dire, c'est "le monde est foutu et nous allons tous mourir".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Trouve un problème qui t’intéresse et commence à le résoudre. Évidemment, tu ne vas pas résoudre toi-même les problèmes du monde. Mais tu peux y contribuer et faire une différence. Ce sentiment de faire la différence est finalement ce qui est le plus important pour ton propre bonheur et ton épanouissement.</a:t>
            </a:r>
          </a:p>
          <a:p>
            <a:endParaRPr lang="fr-CA" dirty="0"/>
          </a:p>
        </p:txBody>
      </p:sp>
      <p:sp>
        <p:nvSpPr>
          <p:cNvPr id="4" name="Espace réservé du numéro de diapositive 3"/>
          <p:cNvSpPr>
            <a:spLocks noGrp="1"/>
          </p:cNvSpPr>
          <p:nvPr>
            <p:ph type="sldNum" sz="quarter" idx="10"/>
          </p:nvPr>
        </p:nvSpPr>
        <p:spPr/>
        <p:txBody>
          <a:bodyPr/>
          <a:lstStyle/>
          <a:p>
            <a:fld id="{B633293C-6AC2-4755-B85B-DFC5AB3EE49A}" type="slidenum">
              <a:rPr lang="fr-CA" smtClean="0"/>
              <a:t>5</a:t>
            </a:fld>
            <a:endParaRPr lang="fr-CA"/>
          </a:p>
        </p:txBody>
      </p:sp>
    </p:spTree>
    <p:extLst>
      <p:ext uri="{BB962C8B-B14F-4D97-AF65-F5344CB8AC3E}">
        <p14:creationId xmlns:p14="http://schemas.microsoft.com/office/powerpoint/2010/main" val="3232522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C'est un problème, car découvrir sa passion, sa raison d’être, son choix de carrière est le résultat de l'action.</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Découvrir ce qui vous passionne dans la vie et ce qui compte pour vous peut être un sport extrême, un processus d'essais et d'erreurs. Aucun d'entre nous ne sait exactement ce que nous ressentons à propos d'une activité tant que nous n'avons pas fait l'activité.</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T’inscrire à un cours de danse? Joindre un club de lecture? Aller chercher un autre diplôme? Inventer une nouvelle forme de système d'irrigation qui peut sauver la vie de milliers d'enfants en Afrique rurale? </a:t>
            </a:r>
          </a:p>
          <a:p>
            <a:r>
              <a:rPr lang="fr-CA"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Écris quelques réponses, sors et fais-le. Points bonis si cela implique de t’embarrasser.</a:t>
            </a:r>
          </a:p>
          <a:p>
            <a:endParaRPr lang="fr-CA" dirty="0"/>
          </a:p>
        </p:txBody>
      </p:sp>
      <p:sp>
        <p:nvSpPr>
          <p:cNvPr id="4" name="Espace réservé du numéro de diapositive 3"/>
          <p:cNvSpPr>
            <a:spLocks noGrp="1"/>
          </p:cNvSpPr>
          <p:nvPr>
            <p:ph type="sldNum" sz="quarter" idx="10"/>
          </p:nvPr>
        </p:nvSpPr>
        <p:spPr/>
        <p:txBody>
          <a:bodyPr/>
          <a:lstStyle/>
          <a:p>
            <a:fld id="{B633293C-6AC2-4755-B85B-DFC5AB3EE49A}" type="slidenum">
              <a:rPr lang="fr-CA" smtClean="0"/>
              <a:t>6</a:t>
            </a:fld>
            <a:endParaRPr lang="fr-CA"/>
          </a:p>
        </p:txBody>
      </p:sp>
    </p:spTree>
    <p:extLst>
      <p:ext uri="{BB962C8B-B14F-4D97-AF65-F5344CB8AC3E}">
        <p14:creationId xmlns:p14="http://schemas.microsoft.com/office/powerpoint/2010/main" val="27067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La plupart d'entre nous n'aiment pas penser à la mort. Par contre, un de ces avantages est que cela nous force à réfléchir sur ce qui est réellement important dans nos vies, plutôt de ce qui est frivole ou distrayant.</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Tu ne veux pas que l’on inscrive sur ta pierre tombale ou ton urne </a:t>
            </a:r>
            <a:r>
              <a:rPr lang="fr-CA" sz="1200" i="1" kern="1200" dirty="0">
                <a:solidFill>
                  <a:schemeClr val="tx1"/>
                </a:solidFill>
                <a:effectLst/>
                <a:latin typeface="+mn-lt"/>
                <a:ea typeface="+mn-ea"/>
                <a:cs typeface="+mn-cs"/>
              </a:rPr>
              <a:t>"Ici se trouve Daniel. Il a regardé plusieurs séries sur Netflix…deux fois".</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Quelles sont les histoires que les gens vont raconter quand tu seras parti? </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Quand les gens ont l'impression de n'avoir aucun sens de direction, aucun but dans leur vie, parfois c'est parce qu'ils ne savent pas ce qui est important pour eux, ils ne savent ce qu’ils valorisent.</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Quand tu ne sais pas quelles sont tes valeurs, on prend essentiellement les valeurs des autres et tu vis les priorités des autres plutôt que les tiennent. C’est le train express vers des relations malsaines et la misère éventuelle.</a:t>
            </a:r>
          </a:p>
          <a:p>
            <a:r>
              <a:rPr lang="fr-CA"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 </a:t>
            </a:r>
          </a:p>
          <a:p>
            <a:endParaRPr lang="fr-CA" dirty="0"/>
          </a:p>
        </p:txBody>
      </p:sp>
      <p:sp>
        <p:nvSpPr>
          <p:cNvPr id="4" name="Espace réservé du numéro de diapositive 3"/>
          <p:cNvSpPr>
            <a:spLocks noGrp="1"/>
          </p:cNvSpPr>
          <p:nvPr>
            <p:ph type="sldNum" sz="quarter" idx="10"/>
          </p:nvPr>
        </p:nvSpPr>
        <p:spPr/>
        <p:txBody>
          <a:bodyPr/>
          <a:lstStyle/>
          <a:p>
            <a:fld id="{B633293C-6AC2-4755-B85B-DFC5AB3EE49A}" type="slidenum">
              <a:rPr lang="fr-CA" smtClean="0"/>
              <a:t>7</a:t>
            </a:fld>
            <a:endParaRPr lang="fr-CA"/>
          </a:p>
        </p:txBody>
      </p:sp>
    </p:spTree>
    <p:extLst>
      <p:ext uri="{BB962C8B-B14F-4D97-AF65-F5344CB8AC3E}">
        <p14:creationId xmlns:p14="http://schemas.microsoft.com/office/powerpoint/2010/main" val="83870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633293C-6AC2-4755-B85B-DFC5AB3EE49A}" type="slidenum">
              <a:rPr lang="fr-CA" smtClean="0"/>
              <a:t>8</a:t>
            </a:fld>
            <a:endParaRPr lang="fr-CA"/>
          </a:p>
        </p:txBody>
      </p:sp>
    </p:spTree>
    <p:extLst>
      <p:ext uri="{BB962C8B-B14F-4D97-AF65-F5344CB8AC3E}">
        <p14:creationId xmlns:p14="http://schemas.microsoft.com/office/powerpoint/2010/main" val="99137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633293C-6AC2-4755-B85B-DFC5AB3EE49A}" type="slidenum">
              <a:rPr lang="fr-CA" smtClean="0"/>
              <a:t>10</a:t>
            </a:fld>
            <a:endParaRPr lang="fr-CA"/>
          </a:p>
        </p:txBody>
      </p:sp>
    </p:spTree>
    <p:extLst>
      <p:ext uri="{BB962C8B-B14F-4D97-AF65-F5344CB8AC3E}">
        <p14:creationId xmlns:p14="http://schemas.microsoft.com/office/powerpoint/2010/main" val="1311213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descr="UdeM_colo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42169" y="5212098"/>
            <a:ext cx="2682240" cy="1508760"/>
          </a:xfrm>
          <a:prstGeom prst="rect">
            <a:avLst/>
          </a:prstGeom>
        </p:spPr>
      </p:pic>
      <p:sp>
        <p:nvSpPr>
          <p:cNvPr id="25" name="Text Placeholder 24"/>
          <p:cNvSpPr>
            <a:spLocks noGrp="1"/>
          </p:cNvSpPr>
          <p:nvPr>
            <p:ph type="body" sz="quarter" idx="10" hasCustomPrompt="1"/>
          </p:nvPr>
        </p:nvSpPr>
        <p:spPr>
          <a:xfrm>
            <a:off x="3014134" y="3429000"/>
            <a:ext cx="6163733" cy="889000"/>
          </a:xfrm>
          <a:prstGeom prst="rect">
            <a:avLst/>
          </a:prstGeom>
        </p:spPr>
        <p:txBody>
          <a:bodyPr vert="horz"/>
          <a:lstStyle>
            <a:lvl1pPr algn="ctr">
              <a:defRPr sz="1900"/>
            </a:lvl1pPr>
          </a:lstStyle>
          <a:p>
            <a:pPr lvl="0"/>
            <a:r>
              <a:rPr lang="fr-CA" dirty="0"/>
              <a:t>Sous-titre</a:t>
            </a:r>
            <a:endParaRPr lang="en-US" dirty="0"/>
          </a:p>
        </p:txBody>
      </p:sp>
      <p:sp>
        <p:nvSpPr>
          <p:cNvPr id="2" name="Title 1"/>
          <p:cNvSpPr>
            <a:spLocks noGrp="1"/>
          </p:cNvSpPr>
          <p:nvPr>
            <p:ph type="title" hasCustomPrompt="1"/>
          </p:nvPr>
        </p:nvSpPr>
        <p:spPr>
          <a:xfrm>
            <a:off x="609600" y="1900238"/>
            <a:ext cx="10972800" cy="1143000"/>
          </a:xfrm>
          <a:prstGeom prst="rect">
            <a:avLst/>
          </a:prstGeom>
        </p:spPr>
        <p:txBody>
          <a:bodyPr vert="horz"/>
          <a:lstStyle>
            <a:lvl1pPr algn="ctr">
              <a:defRPr sz="3200">
                <a:solidFill>
                  <a:srgbClr val="014B8C"/>
                </a:solidFill>
              </a:defRPr>
            </a:lvl1pPr>
          </a:lstStyle>
          <a:p>
            <a:r>
              <a:rPr lang="fr-CA" dirty="0"/>
              <a:t>Titre</a:t>
            </a:r>
            <a:endParaRPr lang="en-US" dirty="0"/>
          </a:p>
        </p:txBody>
      </p:sp>
    </p:spTree>
    <p:extLst>
      <p:ext uri="{BB962C8B-B14F-4D97-AF65-F5344CB8AC3E}">
        <p14:creationId xmlns:p14="http://schemas.microsoft.com/office/powerpoint/2010/main" val="268132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Isosceles Triangle 7"/>
          <p:cNvSpPr/>
          <p:nvPr userDrawn="1"/>
        </p:nvSpPr>
        <p:spPr>
          <a:xfrm rot="5400000">
            <a:off x="-170529" y="485541"/>
            <a:ext cx="950658" cy="6096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itre 1"/>
          <p:cNvSpPr>
            <a:spLocks noGrp="1"/>
          </p:cNvSpPr>
          <p:nvPr>
            <p:ph type="title" hasCustomPrompt="1"/>
          </p:nvPr>
        </p:nvSpPr>
        <p:spPr>
          <a:xfrm>
            <a:off x="812800" y="296293"/>
            <a:ext cx="10972800" cy="1228875"/>
          </a:xfrm>
          <a:prstGeom prst="rect">
            <a:avLst/>
          </a:prstGeom>
        </p:spPr>
        <p:txBody>
          <a:bodyPr anchor="ctr" anchorCtr="0">
            <a:normAutofit/>
          </a:bodyPr>
          <a:lstStyle/>
          <a:p>
            <a:r>
              <a:rPr lang="fr-CA" noProof="0" dirty="0">
                <a:latin typeface="Century Gothic"/>
                <a:cs typeface="Century Gothic"/>
              </a:rPr>
              <a:t>Cliquez pour modifier votre texte</a:t>
            </a:r>
          </a:p>
        </p:txBody>
      </p:sp>
      <p:sp>
        <p:nvSpPr>
          <p:cNvPr id="7" name="Content Placeholder 2"/>
          <p:cNvSpPr>
            <a:spLocks noGrp="1"/>
          </p:cNvSpPr>
          <p:nvPr>
            <p:ph idx="1" hasCustomPrompt="1"/>
          </p:nvPr>
        </p:nvSpPr>
        <p:spPr>
          <a:xfrm>
            <a:off x="825793" y="1748810"/>
            <a:ext cx="5276559"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a:t>Cliquez pour modifier votre texte</a:t>
            </a:r>
          </a:p>
          <a:p>
            <a:pPr lvl="1"/>
            <a:r>
              <a:rPr lang="fr-CA" noProof="0" dirty="0"/>
              <a:t>Deuxième niveau</a:t>
            </a:r>
          </a:p>
          <a:p>
            <a:pPr lvl="2"/>
            <a:r>
              <a:rPr lang="fr-CA" noProof="0" dirty="0"/>
              <a:t>Troisième niveau</a:t>
            </a:r>
          </a:p>
          <a:p>
            <a:pPr lvl="3"/>
            <a:r>
              <a:rPr lang="fr-CA" noProof="0" dirty="0"/>
              <a:t>Quatrième niveau</a:t>
            </a:r>
          </a:p>
          <a:p>
            <a:pPr lvl="4"/>
            <a:r>
              <a:rPr lang="fr-CA" noProof="0" dirty="0"/>
              <a:t>Cinquième niveau</a:t>
            </a:r>
          </a:p>
        </p:txBody>
      </p:sp>
      <p:sp>
        <p:nvSpPr>
          <p:cNvPr id="9" name="Content Placeholder 2"/>
          <p:cNvSpPr>
            <a:spLocks noGrp="1"/>
          </p:cNvSpPr>
          <p:nvPr>
            <p:ph idx="10" hasCustomPrompt="1"/>
          </p:nvPr>
        </p:nvSpPr>
        <p:spPr>
          <a:xfrm>
            <a:off x="6487841" y="1752600"/>
            <a:ext cx="5276559"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a:t>Cliquez pour modifier votre texte</a:t>
            </a:r>
          </a:p>
          <a:p>
            <a:pPr lvl="1"/>
            <a:r>
              <a:rPr lang="fr-CA" noProof="0" dirty="0"/>
              <a:t>Deuxième niveau</a:t>
            </a:r>
          </a:p>
          <a:p>
            <a:pPr lvl="2"/>
            <a:r>
              <a:rPr lang="fr-CA" noProof="0" dirty="0"/>
              <a:t>Troisième niveau</a:t>
            </a:r>
          </a:p>
          <a:p>
            <a:pPr lvl="3"/>
            <a:r>
              <a:rPr lang="fr-CA" noProof="0" dirty="0"/>
              <a:t>Quatrième niveau</a:t>
            </a:r>
          </a:p>
          <a:p>
            <a:pPr lvl="4"/>
            <a:r>
              <a:rPr lang="fr-CA" noProof="0" dirty="0"/>
              <a:t>Cinquième niveau</a:t>
            </a:r>
          </a:p>
        </p:txBody>
      </p:sp>
    </p:spTree>
    <p:extLst>
      <p:ext uri="{BB962C8B-B14F-4D97-AF65-F5344CB8AC3E}">
        <p14:creationId xmlns:p14="http://schemas.microsoft.com/office/powerpoint/2010/main" val="250354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Isosceles Triangle 9"/>
          <p:cNvSpPr/>
          <p:nvPr userDrawn="1"/>
        </p:nvSpPr>
        <p:spPr>
          <a:xfrm rot="5400000">
            <a:off x="-170529" y="485541"/>
            <a:ext cx="950658" cy="6096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ext Placeholder 2"/>
          <p:cNvSpPr>
            <a:spLocks noGrp="1"/>
          </p:cNvSpPr>
          <p:nvPr>
            <p:ph type="body" idx="1" hasCustomPrompt="1"/>
          </p:nvPr>
        </p:nvSpPr>
        <p:spPr>
          <a:xfrm>
            <a:off x="825792" y="1535113"/>
            <a:ext cx="5170725" cy="639762"/>
          </a:xfrm>
          <a:prstGeom prst="rect">
            <a:avLst/>
          </a:prstGeo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noProof="0" dirty="0"/>
              <a:t>Cliquez pour modifier votre texte</a:t>
            </a:r>
          </a:p>
        </p:txBody>
      </p:sp>
      <p:sp>
        <p:nvSpPr>
          <p:cNvPr id="9" name="Text Placeholder 4"/>
          <p:cNvSpPr>
            <a:spLocks noGrp="1"/>
          </p:cNvSpPr>
          <p:nvPr>
            <p:ph type="body" sz="quarter" idx="3" hasCustomPrompt="1"/>
          </p:nvPr>
        </p:nvSpPr>
        <p:spPr>
          <a:xfrm>
            <a:off x="6481234" y="1535113"/>
            <a:ext cx="5101167" cy="639762"/>
          </a:xfrm>
          <a:prstGeom prst="rect">
            <a:avLst/>
          </a:prstGeom>
        </p:spPr>
        <p:txBody>
          <a:bodyPr anchor="b"/>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CA" noProof="0" dirty="0"/>
              <a:t>Cliquez pour modifier votre texte</a:t>
            </a:r>
          </a:p>
        </p:txBody>
      </p:sp>
      <p:sp>
        <p:nvSpPr>
          <p:cNvPr id="11" name="Titre 1"/>
          <p:cNvSpPr>
            <a:spLocks noGrp="1"/>
          </p:cNvSpPr>
          <p:nvPr>
            <p:ph type="title" hasCustomPrompt="1"/>
          </p:nvPr>
        </p:nvSpPr>
        <p:spPr>
          <a:xfrm>
            <a:off x="812800" y="296293"/>
            <a:ext cx="10972800" cy="1228875"/>
          </a:xfrm>
          <a:prstGeom prst="rect">
            <a:avLst/>
          </a:prstGeom>
        </p:spPr>
        <p:txBody>
          <a:bodyPr anchor="ctr" anchorCtr="0">
            <a:normAutofit/>
          </a:bodyPr>
          <a:lstStyle/>
          <a:p>
            <a:r>
              <a:rPr lang="fr-CA" noProof="0" dirty="0">
                <a:latin typeface="Century Gothic"/>
                <a:cs typeface="Century Gothic"/>
              </a:rPr>
              <a:t>Cliquez pour modifier votre texte</a:t>
            </a:r>
          </a:p>
        </p:txBody>
      </p:sp>
      <p:sp>
        <p:nvSpPr>
          <p:cNvPr id="12" name="Content Placeholder 2"/>
          <p:cNvSpPr>
            <a:spLocks noGrp="1"/>
          </p:cNvSpPr>
          <p:nvPr>
            <p:ph idx="10" hasCustomPrompt="1"/>
          </p:nvPr>
        </p:nvSpPr>
        <p:spPr>
          <a:xfrm>
            <a:off x="825793" y="2208150"/>
            <a:ext cx="5276559"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a:t>Cliquez pour modifier votre texte</a:t>
            </a:r>
          </a:p>
          <a:p>
            <a:pPr lvl="1"/>
            <a:r>
              <a:rPr lang="fr-CA" noProof="0" dirty="0"/>
              <a:t>Deuxième niveau</a:t>
            </a:r>
          </a:p>
          <a:p>
            <a:pPr lvl="2"/>
            <a:r>
              <a:rPr lang="fr-CA" noProof="0" dirty="0"/>
              <a:t>Troisième niveau</a:t>
            </a:r>
          </a:p>
          <a:p>
            <a:pPr lvl="3"/>
            <a:r>
              <a:rPr lang="fr-CA" noProof="0" dirty="0"/>
              <a:t>Quatrième niveau</a:t>
            </a:r>
          </a:p>
          <a:p>
            <a:pPr lvl="4"/>
            <a:r>
              <a:rPr lang="fr-CA" noProof="0" dirty="0"/>
              <a:t>Cinquième niveau</a:t>
            </a:r>
          </a:p>
        </p:txBody>
      </p:sp>
      <p:sp>
        <p:nvSpPr>
          <p:cNvPr id="13" name="Content Placeholder 2"/>
          <p:cNvSpPr>
            <a:spLocks noGrp="1"/>
          </p:cNvSpPr>
          <p:nvPr>
            <p:ph idx="11" hasCustomPrompt="1"/>
          </p:nvPr>
        </p:nvSpPr>
        <p:spPr>
          <a:xfrm>
            <a:off x="6487841" y="2211940"/>
            <a:ext cx="5276559"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a:t>Cliquez pour modifier votre texte</a:t>
            </a:r>
          </a:p>
          <a:p>
            <a:pPr lvl="1"/>
            <a:r>
              <a:rPr lang="fr-CA" noProof="0" dirty="0"/>
              <a:t>Deuxième niveau</a:t>
            </a:r>
          </a:p>
          <a:p>
            <a:pPr lvl="2"/>
            <a:r>
              <a:rPr lang="fr-CA" noProof="0" dirty="0"/>
              <a:t>Troisième niveau</a:t>
            </a:r>
          </a:p>
          <a:p>
            <a:pPr lvl="3"/>
            <a:r>
              <a:rPr lang="fr-CA" noProof="0" dirty="0"/>
              <a:t>Quatrième niveau</a:t>
            </a:r>
          </a:p>
          <a:p>
            <a:pPr lvl="4"/>
            <a:r>
              <a:rPr lang="fr-CA" noProof="0" dirty="0"/>
              <a:t>Cinquième niveau</a:t>
            </a:r>
          </a:p>
        </p:txBody>
      </p:sp>
    </p:spTree>
    <p:extLst>
      <p:ext uri="{BB962C8B-B14F-4D97-AF65-F5344CB8AC3E}">
        <p14:creationId xmlns:p14="http://schemas.microsoft.com/office/powerpoint/2010/main" val="2106058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Isosceles Triangle 5"/>
          <p:cNvSpPr/>
          <p:nvPr userDrawn="1"/>
        </p:nvSpPr>
        <p:spPr>
          <a:xfrm rot="5400000">
            <a:off x="-170529" y="485541"/>
            <a:ext cx="950658" cy="6096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itre 1"/>
          <p:cNvSpPr>
            <a:spLocks noGrp="1"/>
          </p:cNvSpPr>
          <p:nvPr>
            <p:ph type="title" hasCustomPrompt="1"/>
          </p:nvPr>
        </p:nvSpPr>
        <p:spPr>
          <a:xfrm>
            <a:off x="812800" y="296293"/>
            <a:ext cx="10972800" cy="1228875"/>
          </a:xfrm>
          <a:prstGeom prst="rect">
            <a:avLst/>
          </a:prstGeom>
        </p:spPr>
        <p:txBody>
          <a:bodyPr anchor="ctr" anchorCtr="0">
            <a:normAutofit/>
          </a:bodyPr>
          <a:lstStyle/>
          <a:p>
            <a:r>
              <a:rPr lang="fr-CA" noProof="0" dirty="0">
                <a:latin typeface="Century Gothic"/>
                <a:cs typeface="Century Gothic"/>
              </a:rPr>
              <a:t>Cliquez pour modifier votre texte</a:t>
            </a:r>
          </a:p>
        </p:txBody>
      </p:sp>
    </p:spTree>
    <p:extLst>
      <p:ext uri="{BB962C8B-B14F-4D97-AF65-F5344CB8AC3E}">
        <p14:creationId xmlns:p14="http://schemas.microsoft.com/office/powerpoint/2010/main" val="186185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833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24"/>
          <p:cNvSpPr>
            <a:spLocks noGrp="1"/>
          </p:cNvSpPr>
          <p:nvPr>
            <p:ph type="body" sz="quarter" idx="10" hasCustomPrompt="1"/>
          </p:nvPr>
        </p:nvSpPr>
        <p:spPr>
          <a:xfrm>
            <a:off x="3014134" y="4140200"/>
            <a:ext cx="6163733" cy="889000"/>
          </a:xfrm>
          <a:prstGeom prst="rect">
            <a:avLst/>
          </a:prstGeom>
        </p:spPr>
        <p:txBody>
          <a:bodyPr vert="horz"/>
          <a:lstStyle>
            <a:lvl1pPr algn="ctr">
              <a:defRPr sz="1900"/>
            </a:lvl1pPr>
          </a:lstStyle>
          <a:p>
            <a:pPr lvl="0"/>
            <a:r>
              <a:rPr lang="fr-CA" dirty="0"/>
              <a:t>Sous-titre</a:t>
            </a:r>
            <a:endParaRPr lang="en-US" dirty="0"/>
          </a:p>
        </p:txBody>
      </p:sp>
      <p:sp>
        <p:nvSpPr>
          <p:cNvPr id="4" name="Title 1"/>
          <p:cNvSpPr>
            <a:spLocks noGrp="1"/>
          </p:cNvSpPr>
          <p:nvPr>
            <p:ph type="title" hasCustomPrompt="1"/>
          </p:nvPr>
        </p:nvSpPr>
        <p:spPr>
          <a:xfrm>
            <a:off x="609600" y="2611438"/>
            <a:ext cx="10972800" cy="1143000"/>
          </a:xfrm>
          <a:prstGeom prst="rect">
            <a:avLst/>
          </a:prstGeom>
        </p:spPr>
        <p:txBody>
          <a:bodyPr vert="horz"/>
          <a:lstStyle>
            <a:lvl1pPr algn="ctr">
              <a:defRPr sz="3200">
                <a:solidFill>
                  <a:srgbClr val="014B8C"/>
                </a:solidFill>
              </a:defRPr>
            </a:lvl1pPr>
          </a:lstStyle>
          <a:p>
            <a:r>
              <a:rPr lang="fr-CA" dirty="0"/>
              <a:t>Titre</a:t>
            </a:r>
            <a:endParaRPr lang="en-US" dirty="0"/>
          </a:p>
        </p:txBody>
      </p:sp>
      <p:pic>
        <p:nvPicPr>
          <p:cNvPr id="5" name="Picture 4" descr="UdeM_colo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742169" y="5212098"/>
            <a:ext cx="2682240" cy="1508760"/>
          </a:xfrm>
          <a:prstGeom prst="rect">
            <a:avLst/>
          </a:prstGeom>
        </p:spPr>
      </p:pic>
      <p:sp>
        <p:nvSpPr>
          <p:cNvPr id="8" name="Picture Placeholder 7"/>
          <p:cNvSpPr>
            <a:spLocks noGrp="1"/>
          </p:cNvSpPr>
          <p:nvPr>
            <p:ph type="pic" sz="quarter" idx="11"/>
          </p:nvPr>
        </p:nvSpPr>
        <p:spPr>
          <a:xfrm>
            <a:off x="0" y="203200"/>
            <a:ext cx="12192000" cy="2209800"/>
          </a:xfrm>
          <a:prstGeom prst="rect">
            <a:avLst/>
          </a:prstGeom>
        </p:spPr>
        <p:txBody>
          <a:bodyPr vert="horz"/>
          <a:lstStyle/>
          <a:p>
            <a:endParaRPr lang="en-US" dirty="0"/>
          </a:p>
        </p:txBody>
      </p:sp>
    </p:spTree>
    <p:extLst>
      <p:ext uri="{BB962C8B-B14F-4D97-AF65-F5344CB8AC3E}">
        <p14:creationId xmlns:p14="http://schemas.microsoft.com/office/powerpoint/2010/main" val="257197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1" y="1499607"/>
            <a:ext cx="6083300" cy="3850342"/>
          </a:xfrm>
          <a:prstGeom prst="rect">
            <a:avLst/>
          </a:prstGeom>
        </p:spPr>
        <p:txBody>
          <a:bodyPr/>
          <a:lstStyle>
            <a:lvl2pPr>
              <a:defRPr sz="1700">
                <a:solidFill>
                  <a:srgbClr val="1885A2"/>
                </a:solidFill>
                <a:latin typeface="+mn-lt"/>
              </a:defRPr>
            </a:lvl2pPr>
            <a:lvl3pPr>
              <a:defRPr sz="1700">
                <a:solidFill>
                  <a:srgbClr val="1885A2"/>
                </a:solidFill>
                <a:latin typeface="+mn-lt"/>
              </a:defRPr>
            </a:lvl3pPr>
            <a:lvl4pPr>
              <a:defRPr sz="1700">
                <a:solidFill>
                  <a:srgbClr val="1885A2"/>
                </a:solidFill>
                <a:latin typeface="+mn-lt"/>
              </a:defRPr>
            </a:lvl4pPr>
            <a:lvl5pPr>
              <a:defRPr sz="1700">
                <a:solidFill>
                  <a:srgbClr val="1885A2"/>
                </a:solidFill>
                <a:latin typeface="+mn-lt"/>
              </a:defRPr>
            </a:lvl5pPr>
          </a:lstStyle>
          <a:p>
            <a:pPr lvl="0"/>
            <a:endParaRPr lang="en-US" dirty="0"/>
          </a:p>
        </p:txBody>
      </p:sp>
      <p:sp>
        <p:nvSpPr>
          <p:cNvPr id="12" name="Title 11"/>
          <p:cNvSpPr>
            <a:spLocks noGrp="1"/>
          </p:cNvSpPr>
          <p:nvPr>
            <p:ph type="title" hasCustomPrompt="1"/>
          </p:nvPr>
        </p:nvSpPr>
        <p:spPr>
          <a:xfrm>
            <a:off x="6908800" y="2306638"/>
            <a:ext cx="4504267" cy="2265362"/>
          </a:xfrm>
          <a:prstGeom prst="rect">
            <a:avLst/>
          </a:prstGeom>
        </p:spPr>
        <p:txBody>
          <a:bodyPr vert="horz"/>
          <a:lstStyle>
            <a:lvl1pPr algn="ctr">
              <a:defRPr sz="3600">
                <a:solidFill>
                  <a:schemeClr val="bg1"/>
                </a:solidFill>
              </a:defRPr>
            </a:lvl1pPr>
          </a:lstStyle>
          <a:p>
            <a:r>
              <a:rPr lang="fr-CA" dirty="0"/>
              <a:t>Cliquez pour modifier le texte</a:t>
            </a:r>
            <a:endParaRPr lang="en-US" dirty="0"/>
          </a:p>
        </p:txBody>
      </p:sp>
    </p:spTree>
    <p:extLst>
      <p:ext uri="{BB962C8B-B14F-4D97-AF65-F5344CB8AC3E}">
        <p14:creationId xmlns:p14="http://schemas.microsoft.com/office/powerpoint/2010/main" val="1265131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61319" y="1680520"/>
            <a:ext cx="11137556" cy="3476367"/>
          </a:xfrm>
          <a:prstGeom prst="rect">
            <a:avLst/>
          </a:prstGeom>
        </p:spPr>
        <p:txBody>
          <a:bodyPr vert="horz" anchor="ctr" anchorCtr="0"/>
          <a:lstStyle>
            <a:lvl1pPr algn="ctr">
              <a:defRPr sz="3600" baseline="0">
                <a:solidFill>
                  <a:schemeClr val="bg1"/>
                </a:solidFill>
              </a:defRPr>
            </a:lvl1pPr>
          </a:lstStyle>
          <a:p>
            <a:r>
              <a:rPr lang="fr-CA" dirty="0"/>
              <a:t>Cliquez pour </a:t>
            </a:r>
            <a:br>
              <a:rPr lang="fr-CA" dirty="0"/>
            </a:br>
            <a:r>
              <a:rPr lang="fr-CA" dirty="0"/>
              <a:t>modifier le texte</a:t>
            </a:r>
            <a:endParaRPr lang="en-US" dirty="0"/>
          </a:p>
        </p:txBody>
      </p:sp>
    </p:spTree>
    <p:extLst>
      <p:ext uri="{BB962C8B-B14F-4D97-AF65-F5344CB8AC3E}">
        <p14:creationId xmlns:p14="http://schemas.microsoft.com/office/powerpoint/2010/main" val="52372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423833" y="2789238"/>
            <a:ext cx="6231468" cy="1143000"/>
          </a:xfrm>
          <a:prstGeom prst="rect">
            <a:avLst/>
          </a:prstGeom>
        </p:spPr>
        <p:txBody>
          <a:bodyPr vert="horz" anchor="ctr" anchorCtr="0"/>
          <a:lstStyle>
            <a:lvl1pPr algn="ctr">
              <a:defRPr sz="3600" baseline="0">
                <a:solidFill>
                  <a:schemeClr val="bg1"/>
                </a:solidFill>
              </a:defRPr>
            </a:lvl1pPr>
          </a:lstStyle>
          <a:p>
            <a:r>
              <a:rPr lang="fr-CA" dirty="0"/>
              <a:t>Cliquez pour modifier le texte</a:t>
            </a:r>
            <a:endParaRPr lang="en-US" dirty="0"/>
          </a:p>
        </p:txBody>
      </p:sp>
    </p:spTree>
    <p:extLst>
      <p:ext uri="{BB962C8B-B14F-4D97-AF65-F5344CB8AC3E}">
        <p14:creationId xmlns:p14="http://schemas.microsoft.com/office/powerpoint/2010/main" val="237552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Isosceles Triangle 4"/>
          <p:cNvSpPr/>
          <p:nvPr userDrawn="1"/>
        </p:nvSpPr>
        <p:spPr>
          <a:xfrm rot="5400000">
            <a:off x="-170529" y="485541"/>
            <a:ext cx="950658" cy="6096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itre 1"/>
          <p:cNvSpPr>
            <a:spLocks noGrp="1"/>
          </p:cNvSpPr>
          <p:nvPr>
            <p:ph type="title" hasCustomPrompt="1"/>
          </p:nvPr>
        </p:nvSpPr>
        <p:spPr>
          <a:xfrm>
            <a:off x="812800" y="296293"/>
            <a:ext cx="10972800" cy="1228875"/>
          </a:xfrm>
          <a:prstGeom prst="rect">
            <a:avLst/>
          </a:prstGeom>
        </p:spPr>
        <p:txBody>
          <a:bodyPr anchor="ctr" anchorCtr="0">
            <a:normAutofit/>
          </a:bodyPr>
          <a:lstStyle/>
          <a:p>
            <a:r>
              <a:rPr lang="fr-CA" dirty="0">
                <a:latin typeface="Century Gothic"/>
                <a:cs typeface="Century Gothic"/>
              </a:rPr>
              <a:t>Cliquez pour modifier votre texte</a:t>
            </a:r>
          </a:p>
        </p:txBody>
      </p:sp>
      <p:sp>
        <p:nvSpPr>
          <p:cNvPr id="7" name="Text Placeholder 6"/>
          <p:cNvSpPr>
            <a:spLocks noGrp="1"/>
          </p:cNvSpPr>
          <p:nvPr>
            <p:ph type="body" sz="quarter" idx="10" hasCustomPrompt="1"/>
          </p:nvPr>
        </p:nvSpPr>
        <p:spPr>
          <a:xfrm>
            <a:off x="846667" y="1778000"/>
            <a:ext cx="10972800" cy="3987800"/>
          </a:xfrm>
          <a:prstGeom prst="rect">
            <a:avLst/>
          </a:prstGeom>
        </p:spPr>
        <p:txBody>
          <a:bodyPr vert="horz"/>
          <a:lstStyle>
            <a:lvl2pPr>
              <a:defRPr sz="1700">
                <a:solidFill>
                  <a:srgbClr val="1885A2"/>
                </a:solidFill>
                <a:latin typeface="+mn-lt"/>
              </a:defRPr>
            </a:lvl2pPr>
            <a:lvl3pPr>
              <a:defRPr sz="1700">
                <a:solidFill>
                  <a:srgbClr val="1885A2"/>
                </a:solidFill>
                <a:latin typeface="+mn-lt"/>
              </a:defRPr>
            </a:lvl3pPr>
            <a:lvl4pPr>
              <a:defRPr sz="1700">
                <a:solidFill>
                  <a:srgbClr val="1885A2"/>
                </a:solidFill>
                <a:latin typeface="+mn-lt"/>
              </a:defRPr>
            </a:lvl4pPr>
            <a:lvl5pPr>
              <a:defRPr sz="1700">
                <a:solidFill>
                  <a:srgbClr val="1885A2"/>
                </a:solidFill>
                <a:latin typeface="+mn-lt"/>
              </a:defRPr>
            </a:lvl5pPr>
          </a:lstStyle>
          <a:p>
            <a:pPr lvl="0"/>
            <a:r>
              <a:rPr lang="fr-CA" noProof="0" dirty="0"/>
              <a:t>Cliquez pour modifier votre texte</a:t>
            </a:r>
          </a:p>
          <a:p>
            <a:pPr lvl="1"/>
            <a:r>
              <a:rPr lang="fr-CA" noProof="0" dirty="0"/>
              <a:t>Deuxième niveau</a:t>
            </a:r>
          </a:p>
          <a:p>
            <a:pPr lvl="2"/>
            <a:r>
              <a:rPr lang="fr-CA" noProof="0" dirty="0"/>
              <a:t>Troisième niveau</a:t>
            </a:r>
          </a:p>
          <a:p>
            <a:pPr lvl="3"/>
            <a:r>
              <a:rPr lang="fr-CA" noProof="0" dirty="0"/>
              <a:t>Quatrième niveau</a:t>
            </a:r>
          </a:p>
          <a:p>
            <a:pPr lvl="4"/>
            <a:r>
              <a:rPr lang="fr-CA" noProof="0" dirty="0"/>
              <a:t>Cinquième niveau</a:t>
            </a:r>
          </a:p>
          <a:p>
            <a:pPr lvl="0"/>
            <a:r>
              <a:rPr lang="fr-CA" noProof="0" dirty="0"/>
              <a:t>Cliquez pour modifier votre texte</a:t>
            </a:r>
          </a:p>
          <a:p>
            <a:pPr lvl="0"/>
            <a:endParaRPr lang="fr-CA" noProof="0" dirty="0"/>
          </a:p>
        </p:txBody>
      </p:sp>
    </p:spTree>
    <p:extLst>
      <p:ext uri="{BB962C8B-B14F-4D97-AF65-F5344CB8AC3E}">
        <p14:creationId xmlns:p14="http://schemas.microsoft.com/office/powerpoint/2010/main" val="180846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25792" y="1748810"/>
            <a:ext cx="10972800" cy="4006438"/>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r>
              <a:rPr lang="fr-CA" noProof="0" dirty="0"/>
              <a:t>Cliquez pour modifier votre texte</a:t>
            </a:r>
          </a:p>
          <a:p>
            <a:pPr lvl="1"/>
            <a:r>
              <a:rPr lang="fr-CA" noProof="0" dirty="0"/>
              <a:t>Deuxième niveau</a:t>
            </a:r>
          </a:p>
          <a:p>
            <a:pPr lvl="2"/>
            <a:r>
              <a:rPr lang="fr-CA" noProof="0" dirty="0"/>
              <a:t>Troisième niveau</a:t>
            </a:r>
          </a:p>
          <a:p>
            <a:pPr lvl="3"/>
            <a:r>
              <a:rPr lang="fr-CA" noProof="0" dirty="0"/>
              <a:t>Quatrième niveau</a:t>
            </a:r>
          </a:p>
          <a:p>
            <a:pPr lvl="4"/>
            <a:r>
              <a:rPr lang="fr-CA" noProof="0" dirty="0"/>
              <a:t>Cinquième niveau</a:t>
            </a:r>
          </a:p>
        </p:txBody>
      </p:sp>
      <p:sp>
        <p:nvSpPr>
          <p:cNvPr id="7" name="Isosceles Triangle 6"/>
          <p:cNvSpPr/>
          <p:nvPr userDrawn="1"/>
        </p:nvSpPr>
        <p:spPr>
          <a:xfrm rot="5400000">
            <a:off x="-170529" y="485541"/>
            <a:ext cx="950658" cy="6096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itre 1"/>
          <p:cNvSpPr>
            <a:spLocks noGrp="1"/>
          </p:cNvSpPr>
          <p:nvPr>
            <p:ph type="title" hasCustomPrompt="1"/>
          </p:nvPr>
        </p:nvSpPr>
        <p:spPr>
          <a:xfrm>
            <a:off x="812800" y="296293"/>
            <a:ext cx="10972800" cy="1228875"/>
          </a:xfrm>
          <a:prstGeom prst="rect">
            <a:avLst/>
          </a:prstGeom>
        </p:spPr>
        <p:txBody>
          <a:bodyPr anchor="ctr" anchorCtr="0">
            <a:normAutofit/>
          </a:bodyPr>
          <a:lstStyle/>
          <a:p>
            <a:r>
              <a:rPr lang="fr-CA" noProof="0" dirty="0">
                <a:latin typeface="Century Gothic"/>
                <a:cs typeface="Century Gothic"/>
              </a:rPr>
              <a:t>Cliquez pour modifier votre texte</a:t>
            </a:r>
          </a:p>
        </p:txBody>
      </p:sp>
    </p:spTree>
    <p:extLst>
      <p:ext uri="{BB962C8B-B14F-4D97-AF65-F5344CB8AC3E}">
        <p14:creationId xmlns:p14="http://schemas.microsoft.com/office/powerpoint/2010/main" val="310265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Isosceles Triangle 2"/>
          <p:cNvSpPr/>
          <p:nvPr userDrawn="1"/>
        </p:nvSpPr>
        <p:spPr>
          <a:xfrm rot="5400000">
            <a:off x="-170529" y="485541"/>
            <a:ext cx="950658" cy="609600"/>
          </a:xfrm>
          <a:prstGeom prst="triangle">
            <a:avLst/>
          </a:prstGeom>
          <a:solidFill>
            <a:srgbClr val="014B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itre 1"/>
          <p:cNvSpPr>
            <a:spLocks noGrp="1"/>
          </p:cNvSpPr>
          <p:nvPr>
            <p:ph type="title" hasCustomPrompt="1"/>
          </p:nvPr>
        </p:nvSpPr>
        <p:spPr>
          <a:xfrm>
            <a:off x="812800" y="296293"/>
            <a:ext cx="10972800" cy="1228875"/>
          </a:xfrm>
          <a:prstGeom prst="rect">
            <a:avLst/>
          </a:prstGeom>
        </p:spPr>
        <p:txBody>
          <a:bodyPr anchor="ctr" anchorCtr="0">
            <a:normAutofit/>
          </a:bodyPr>
          <a:lstStyle/>
          <a:p>
            <a:r>
              <a:rPr lang="fr-CA" noProof="0" dirty="0">
                <a:latin typeface="Century Gothic"/>
                <a:cs typeface="Century Gothic"/>
              </a:rPr>
              <a:t>Cliquez pour modifier votre texte</a:t>
            </a:r>
          </a:p>
        </p:txBody>
      </p:sp>
      <p:sp>
        <p:nvSpPr>
          <p:cNvPr id="12" name="Content Placeholder 2"/>
          <p:cNvSpPr>
            <a:spLocks noGrp="1"/>
          </p:cNvSpPr>
          <p:nvPr>
            <p:ph idx="1"/>
          </p:nvPr>
        </p:nvSpPr>
        <p:spPr>
          <a:xfrm>
            <a:off x="1879474" y="2356108"/>
            <a:ext cx="8541029" cy="3601173"/>
          </a:xfrm>
          <a:prstGeom prst="rect">
            <a:avLst/>
          </a:prstGeom>
        </p:spPr>
        <p:txBody>
          <a:bodyPr/>
          <a:lstStyle>
            <a:lvl1pPr>
              <a:defRPr baseline="0"/>
            </a:lvl1pPr>
            <a:lvl2pPr>
              <a:defRPr sz="1700" baseline="0">
                <a:solidFill>
                  <a:srgbClr val="1885A2"/>
                </a:solidFill>
                <a:latin typeface="+mn-lt"/>
              </a:defRPr>
            </a:lvl2pPr>
            <a:lvl3pPr>
              <a:defRPr sz="1700">
                <a:solidFill>
                  <a:srgbClr val="1885A2"/>
                </a:solidFill>
                <a:latin typeface="+mn-lt"/>
              </a:defRPr>
            </a:lvl3pPr>
            <a:lvl4pPr>
              <a:defRPr sz="1700" baseline="0">
                <a:solidFill>
                  <a:srgbClr val="1885A2"/>
                </a:solidFill>
                <a:latin typeface="+mn-lt"/>
              </a:defRPr>
            </a:lvl4pPr>
            <a:lvl5pPr>
              <a:defRPr sz="1700" baseline="0">
                <a:solidFill>
                  <a:srgbClr val="1885A2"/>
                </a:solidFill>
                <a:latin typeface="+mn-lt"/>
              </a:defRPr>
            </a:lvl5pPr>
          </a:lstStyle>
          <a:p>
            <a:pPr lvl="0"/>
            <a:endParaRPr lang="fr-CA" noProof="0" dirty="0"/>
          </a:p>
        </p:txBody>
      </p:sp>
    </p:spTree>
    <p:extLst>
      <p:ext uri="{BB962C8B-B14F-4D97-AF65-F5344CB8AC3E}">
        <p14:creationId xmlns:p14="http://schemas.microsoft.com/office/powerpoint/2010/main" val="59508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0522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377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457200" rtl="0" eaLnBrk="1" latinLnBrk="0" hangingPunct="1">
        <a:spcBef>
          <a:spcPct val="0"/>
        </a:spcBef>
        <a:buNone/>
        <a:tabLst>
          <a:tab pos="858838" algn="l"/>
        </a:tabLst>
        <a:defRPr sz="3000" b="1" i="0" kern="1200">
          <a:solidFill>
            <a:srgbClr val="FAA00C"/>
          </a:solidFill>
          <a:latin typeface="Century Gothic"/>
          <a:ea typeface="+mj-ea"/>
          <a:cs typeface="Arial"/>
        </a:defRPr>
      </a:lvl1pPr>
    </p:titleStyle>
    <p:bodyStyle>
      <a:lvl1pPr marL="0" indent="0" algn="l" defTabSz="457200" rtl="0" eaLnBrk="1" latinLnBrk="0" hangingPunct="1">
        <a:spcBef>
          <a:spcPct val="20000"/>
        </a:spcBef>
        <a:buFont typeface="Arial"/>
        <a:buNone/>
        <a:defRPr sz="2200" kern="1200">
          <a:solidFill>
            <a:srgbClr val="014B8C"/>
          </a:solidFill>
          <a:latin typeface="Century Gothic"/>
          <a:ea typeface="+mn-ea"/>
          <a:cs typeface="Arial"/>
        </a:defRPr>
      </a:lvl1pPr>
      <a:lvl2pPr marL="800100" indent="-342900" algn="l" defTabSz="457200" rtl="0" eaLnBrk="1" latinLnBrk="0" hangingPunct="1">
        <a:spcBef>
          <a:spcPct val="20000"/>
        </a:spcBef>
        <a:buFont typeface="Arial"/>
        <a:buChar char="•"/>
        <a:defRPr sz="1700" kern="1200">
          <a:solidFill>
            <a:srgbClr val="1885A2"/>
          </a:solidFill>
          <a:latin typeface="Century Gothic"/>
          <a:ea typeface="+mn-ea"/>
          <a:cs typeface="Arial"/>
        </a:defRPr>
      </a:lvl2pPr>
      <a:lvl3pPr marL="1143000" indent="-228600" algn="l" defTabSz="457200" rtl="0" eaLnBrk="1" latinLnBrk="0" hangingPunct="1">
        <a:spcBef>
          <a:spcPct val="20000"/>
        </a:spcBef>
        <a:buFont typeface="Arial"/>
        <a:buChar char="•"/>
        <a:defRPr sz="1700" kern="1200">
          <a:solidFill>
            <a:srgbClr val="1885A2"/>
          </a:solidFill>
          <a:latin typeface="Century Gothic"/>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RÉFLEXION SUR TA RAISON D’ÊTRE, TON CHOIX DE CARRIÈRE</a:t>
            </a:r>
          </a:p>
        </p:txBody>
      </p:sp>
      <p:sp>
        <p:nvSpPr>
          <p:cNvPr id="3" name="Content Placeholder 2"/>
          <p:cNvSpPr>
            <a:spLocks noGrp="1"/>
          </p:cNvSpPr>
          <p:nvPr>
            <p:ph idx="1"/>
          </p:nvPr>
        </p:nvSpPr>
        <p:spPr>
          <a:xfrm>
            <a:off x="0" y="1344169"/>
            <a:ext cx="12192000" cy="4526280"/>
          </a:xfrm>
        </p:spPr>
        <p:txBody>
          <a:bodyPr/>
          <a:lstStyle/>
          <a:p>
            <a:r>
              <a:rPr lang="fr-CA" altLang="fr-FR" sz="2400" b="1" i="1" dirty="0">
                <a:solidFill>
                  <a:schemeClr val="tx2"/>
                </a:solidFill>
                <a:latin typeface="Arial" panose="020B0604020202020204" pitchFamily="34" charset="0"/>
                <a:ea typeface="Calibri" panose="020F0502020204030204" pitchFamily="34" charset="0"/>
                <a:cs typeface="Arial" panose="020B0604020202020204" pitchFamily="34" charset="0"/>
              </a:rPr>
              <a:t>	#1 QUELLES DIFFICULTÉS ES-TU PRÊT À SURMONTER?</a:t>
            </a:r>
            <a:endParaRPr lang="fr-CA" altLang="fr-FR" sz="1400" i="1" dirty="0">
              <a:solidFill>
                <a:schemeClr val="tx2"/>
              </a:solidFill>
              <a:latin typeface="Arial" panose="020B0604020202020204" pitchFamily="34" charset="0"/>
              <a:cs typeface="Arial" panose="020B0604020202020204" pitchFamily="34" charset="0"/>
            </a:endParaRPr>
          </a:p>
          <a:p>
            <a:pPr lvl="0"/>
            <a:endParaRPr lang="fr-CA" dirty="0"/>
          </a:p>
          <a:p>
            <a:pPr lvl="0"/>
            <a:endParaRPr lang="fr-CA" dirty="0"/>
          </a:p>
          <a:p>
            <a:pPr marL="342900" lvl="0" indent="-342900">
              <a:buFont typeface="Arial" panose="020B0604020202020204" pitchFamily="34" charset="0"/>
              <a:buChar char="•"/>
            </a:pPr>
            <a:endParaRPr lang="fr-CA" dirty="0"/>
          </a:p>
          <a:p>
            <a:pPr marL="342900" indent="-342900">
              <a:buFont typeface="Arial" panose="020B0604020202020204" pitchFamily="34" charset="0"/>
              <a:buChar char="•"/>
            </a:pPr>
            <a:endParaRPr lang="fr-CA" altLang="fr-FR" sz="2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fr-CA" altLang="fr-FR" sz="2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fr-CA" altLang="fr-FR" sz="2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fr-CA" altLang="fr-FR" sz="2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fr-CA" altLang="fr-FR" sz="2400" dirty="0">
                <a:solidFill>
                  <a:schemeClr val="tx2"/>
                </a:solidFill>
                <a:latin typeface="Arial" panose="020B0604020202020204" pitchFamily="34" charset="0"/>
                <a:ea typeface="Calibri" panose="020F0502020204030204" pitchFamily="34" charset="0"/>
                <a:cs typeface="Arial" panose="020B0604020202020204" pitchFamily="34" charset="0"/>
              </a:rPr>
              <a:t>Ce qui détermine notre désir de s'en tenir à quelque chose qui nous tient à cœur est notre capacité à gérer les taches difficiles, ennuyantes et à surmonter les inévitables jours impossibles</a:t>
            </a:r>
            <a:r>
              <a:rPr lang="fr-CA" altLang="fr-FR" sz="24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fr-CA" altLang="fr-FR" sz="3600" dirty="0">
              <a:solidFill>
                <a:schemeClr val="tx1"/>
              </a:solidFill>
              <a:latin typeface="Arial" panose="020B0604020202020204" pitchFamily="34" charset="0"/>
            </a:endParaRPr>
          </a:p>
          <a:p>
            <a:pPr lvl="0"/>
            <a:endParaRPr lang="fr-CA" dirty="0"/>
          </a:p>
          <a:p>
            <a:pPr marL="342900" lvl="0" indent="-342900">
              <a:buFont typeface="Arial" panose="020B0604020202020204" pitchFamily="34" charset="0"/>
              <a:buChar char="•"/>
            </a:pPr>
            <a:endParaRPr lang="fr-CA" dirty="0"/>
          </a:p>
          <a:p>
            <a:pPr lvl="0"/>
            <a:endParaRPr lang="fr-CA" dirty="0"/>
          </a:p>
          <a:p>
            <a:endParaRPr lang="fr-CA" b="1" dirty="0"/>
          </a:p>
        </p:txBody>
      </p:sp>
      <p:sp>
        <p:nvSpPr>
          <p:cNvPr id="6" name="Rectangle 3">
            <a:extLst>
              <a:ext uri="{FF2B5EF4-FFF2-40B4-BE49-F238E27FC236}">
                <a16:creationId xmlns:a16="http://schemas.microsoft.com/office/drawing/2014/main" id="{5D76CA56-FE62-43FD-9CF2-59C2A8BA4CF6}"/>
              </a:ext>
            </a:extLst>
          </p:cNvPr>
          <p:cNvSpPr>
            <a:spLocks noChangeArrowheads="1"/>
          </p:cNvSpPr>
          <p:nvPr/>
        </p:nvSpPr>
        <p:spPr bwMode="auto">
          <a:xfrm>
            <a:off x="64008" y="23619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dirty="0">
              <a:ln>
                <a:noFill/>
              </a:ln>
              <a:solidFill>
                <a:schemeClr val="tx1"/>
              </a:solidFill>
              <a:effectLst/>
              <a:latin typeface="Arial" panose="020B0604020202020204" pitchFamily="34" charset="0"/>
            </a:endParaRPr>
          </a:p>
        </p:txBody>
      </p:sp>
      <p:pic>
        <p:nvPicPr>
          <p:cNvPr id="7" name="Image 6">
            <a:extLst>
              <a:ext uri="{FF2B5EF4-FFF2-40B4-BE49-F238E27FC236}">
                <a16:creationId xmlns:a16="http://schemas.microsoft.com/office/drawing/2014/main" id="{0E8EC131-615F-4D30-8057-A56E787598DB}"/>
              </a:ext>
            </a:extLst>
          </p:cNvPr>
          <p:cNvPicPr>
            <a:picLocks noChangeAspect="1"/>
          </p:cNvPicPr>
          <p:nvPr/>
        </p:nvPicPr>
        <p:blipFill>
          <a:blip r:embed="rId3"/>
          <a:stretch>
            <a:fillRect/>
          </a:stretch>
        </p:blipFill>
        <p:spPr>
          <a:xfrm>
            <a:off x="3003701" y="1834560"/>
            <a:ext cx="6184598" cy="2859272"/>
          </a:xfrm>
          <a:prstGeom prst="rect">
            <a:avLst/>
          </a:prstGeom>
        </p:spPr>
      </p:pic>
    </p:spTree>
    <p:extLst>
      <p:ext uri="{BB962C8B-B14F-4D97-AF65-F5344CB8AC3E}">
        <p14:creationId xmlns:p14="http://schemas.microsoft.com/office/powerpoint/2010/main" val="3665287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RÉFLEXION SUR TA RAISON D’ÊTRE, TON CHOIX DE CARRIÈRE</a:t>
            </a:r>
          </a:p>
        </p:txBody>
      </p:sp>
      <p:sp>
        <p:nvSpPr>
          <p:cNvPr id="7" name="Content Placeholder 2">
            <a:extLst>
              <a:ext uri="{FF2B5EF4-FFF2-40B4-BE49-F238E27FC236}">
                <a16:creationId xmlns:a16="http://schemas.microsoft.com/office/drawing/2014/main" id="{A6682D76-02BB-4BF9-A6F1-ECB6B0E53D36}"/>
              </a:ext>
            </a:extLst>
          </p:cNvPr>
          <p:cNvSpPr>
            <a:spLocks noGrp="1"/>
          </p:cNvSpPr>
          <p:nvPr>
            <p:ph idx="1"/>
          </p:nvPr>
        </p:nvSpPr>
        <p:spPr>
          <a:xfrm>
            <a:off x="151258" y="3410711"/>
            <a:ext cx="8541029" cy="2478025"/>
          </a:xfrm>
        </p:spPr>
        <p:txBody>
          <a:bodyPr/>
          <a:lstStyle/>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r>
              <a:rPr lang="fr-CA" b="1" dirty="0"/>
              <a:t>AVOIR DU TALENT</a:t>
            </a:r>
          </a:p>
          <a:p>
            <a:pPr marL="342900" lvl="0" indent="-342900">
              <a:buFont typeface="Arial" panose="020B0604020202020204" pitchFamily="34" charset="0"/>
              <a:buChar char="•"/>
            </a:pPr>
            <a:r>
              <a:rPr lang="fr-CA" b="1" dirty="0"/>
              <a:t>TRAVAILLER FORT, PERFORMER</a:t>
            </a:r>
          </a:p>
          <a:p>
            <a:pPr marL="342900" lvl="0" indent="-342900">
              <a:buFont typeface="Arial" panose="020B0604020202020204" pitchFamily="34" charset="0"/>
              <a:buChar char="•"/>
            </a:pPr>
            <a:r>
              <a:rPr lang="fr-CA" b="1" dirty="0"/>
              <a:t>AVOIR DE LA CHANCE</a:t>
            </a:r>
          </a:p>
          <a:p>
            <a:pPr marL="342900" lvl="0" indent="-342900">
              <a:buFont typeface="Arial" panose="020B0604020202020204" pitchFamily="34" charset="0"/>
              <a:buChar char="•"/>
            </a:pPr>
            <a:endParaRPr lang="fr-CA" dirty="0"/>
          </a:p>
          <a:p>
            <a:pPr lvl="0"/>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endParaRPr lang="fr-CA" b="1" dirty="0"/>
          </a:p>
        </p:txBody>
      </p:sp>
      <p:pic>
        <p:nvPicPr>
          <p:cNvPr id="8" name="Image 7">
            <a:extLst>
              <a:ext uri="{FF2B5EF4-FFF2-40B4-BE49-F238E27FC236}">
                <a16:creationId xmlns:a16="http://schemas.microsoft.com/office/drawing/2014/main" id="{99BA8345-7A73-4D90-970A-743403BAB769}"/>
              </a:ext>
            </a:extLst>
          </p:cNvPr>
          <p:cNvPicPr>
            <a:picLocks noChangeAspect="1"/>
          </p:cNvPicPr>
          <p:nvPr/>
        </p:nvPicPr>
        <p:blipFill>
          <a:blip r:embed="rId3"/>
          <a:stretch>
            <a:fillRect/>
          </a:stretch>
        </p:blipFill>
        <p:spPr>
          <a:xfrm>
            <a:off x="4421772" y="1525168"/>
            <a:ext cx="3248292" cy="3248292"/>
          </a:xfrm>
          <a:prstGeom prst="rect">
            <a:avLst/>
          </a:prstGeom>
        </p:spPr>
      </p:pic>
    </p:spTree>
    <p:extLst>
      <p:ext uri="{BB962C8B-B14F-4D97-AF65-F5344CB8AC3E}">
        <p14:creationId xmlns:p14="http://schemas.microsoft.com/office/powerpoint/2010/main" val="294237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RÉFLEXION SUR TA RAISON D’ÊTRE, TON CHOIX DE CARRIÈRE</a:t>
            </a:r>
          </a:p>
        </p:txBody>
      </p:sp>
      <p:sp>
        <p:nvSpPr>
          <p:cNvPr id="3" name="Content Placeholder 2"/>
          <p:cNvSpPr>
            <a:spLocks noGrp="1"/>
          </p:cNvSpPr>
          <p:nvPr>
            <p:ph idx="1"/>
          </p:nvPr>
        </p:nvSpPr>
        <p:spPr>
          <a:xfrm>
            <a:off x="0" y="1251787"/>
            <a:ext cx="12192000" cy="4893831"/>
          </a:xfrm>
        </p:spPr>
        <p:txBody>
          <a:bodyPr/>
          <a:lstStyle/>
          <a:p>
            <a:r>
              <a:rPr lang="fr-CA" sz="2400" b="1" i="1" dirty="0">
                <a:latin typeface="Arial" panose="020B0604020202020204" pitchFamily="34" charset="0"/>
                <a:cs typeface="Arial" panose="020B0604020202020204" pitchFamily="34" charset="0"/>
              </a:rPr>
              <a:t>	#2 UN RETOUR EN ENFANCE</a:t>
            </a:r>
            <a:endParaRPr lang="fr-CA" sz="2400" i="1" dirty="0">
              <a:latin typeface="Arial" panose="020B0604020202020204" pitchFamily="34" charset="0"/>
              <a:cs typeface="Arial" panose="020B0604020202020204" pitchFamily="34" charset="0"/>
            </a:endParaRPr>
          </a:p>
          <a:p>
            <a:endParaRPr lang="fr-CA" b="1" dirty="0"/>
          </a:p>
          <a:p>
            <a:endParaRPr lang="fr-CA" b="1" dirty="0"/>
          </a:p>
          <a:p>
            <a:endParaRPr lang="fr-CA" b="1" dirty="0"/>
          </a:p>
          <a:p>
            <a:endParaRPr lang="fr-CA" b="1" dirty="0"/>
          </a:p>
          <a:p>
            <a:endParaRPr lang="fr-CA" b="1" dirty="0"/>
          </a:p>
          <a:p>
            <a:endParaRPr lang="fr-CA" b="1" dirty="0"/>
          </a:p>
          <a:p>
            <a:endParaRPr lang="fr-CA" b="1" dirty="0"/>
          </a:p>
          <a:p>
            <a:endParaRPr lang="fr-CA" b="1" dirty="0"/>
          </a:p>
          <a:p>
            <a:r>
              <a:rPr lang="fr-CA" dirty="0">
                <a:latin typeface="Arial" panose="020B0604020202020204" pitchFamily="34" charset="0"/>
                <a:cs typeface="Arial" panose="020B0604020202020204" pitchFamily="34" charset="0"/>
              </a:rPr>
              <a:t>Nous avons tous tendance à perdre le contact avec ce que nous aimions quand nous étions enfants. Quelque chose au sujet des pressions sociales de l'adolescence et des pressions professionnelles de la jeunesse adulte nous mène à regarder ailleurs. </a:t>
            </a:r>
            <a:endParaRPr lang="fr-CA" b="1" dirty="0"/>
          </a:p>
        </p:txBody>
      </p:sp>
      <p:pic>
        <p:nvPicPr>
          <p:cNvPr id="7" name="Image 6" descr="RÃ©sultats de recherche d'images pour Â«Â chateau de sableÂ Â»">
            <a:extLst>
              <a:ext uri="{FF2B5EF4-FFF2-40B4-BE49-F238E27FC236}">
                <a16:creationId xmlns:a16="http://schemas.microsoft.com/office/drawing/2014/main" id="{0A351292-11D0-4572-8FE8-B3A481B4BCA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7995" y="1887899"/>
            <a:ext cx="5816009" cy="2827020"/>
          </a:xfrm>
          <a:prstGeom prst="rect">
            <a:avLst/>
          </a:prstGeom>
          <a:noFill/>
          <a:ln>
            <a:noFill/>
          </a:ln>
        </p:spPr>
      </p:pic>
    </p:spTree>
    <p:extLst>
      <p:ext uri="{BB962C8B-B14F-4D97-AF65-F5344CB8AC3E}">
        <p14:creationId xmlns:p14="http://schemas.microsoft.com/office/powerpoint/2010/main" val="409646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RÉFLEXION SUR TA RAISON D’ÊTRE, TON CHOIX DE CARRIÈRE</a:t>
            </a:r>
          </a:p>
        </p:txBody>
      </p:sp>
      <p:sp>
        <p:nvSpPr>
          <p:cNvPr id="3" name="Content Placeholder 2"/>
          <p:cNvSpPr>
            <a:spLocks noGrp="1"/>
          </p:cNvSpPr>
          <p:nvPr>
            <p:ph idx="1"/>
          </p:nvPr>
        </p:nvSpPr>
        <p:spPr>
          <a:xfrm>
            <a:off x="0" y="1222744"/>
            <a:ext cx="12192000" cy="4734537"/>
          </a:xfrm>
        </p:spPr>
        <p:txBody>
          <a:bodyPr/>
          <a:lstStyle/>
          <a:p>
            <a:r>
              <a:rPr lang="fr-CA" b="1" i="1" dirty="0"/>
              <a:t>	#</a:t>
            </a:r>
            <a:r>
              <a:rPr lang="fr-CA" sz="2400" b="1" i="1" dirty="0">
                <a:latin typeface="Arial" panose="020B0604020202020204" pitchFamily="34" charset="0"/>
                <a:cs typeface="Arial" panose="020B0604020202020204" pitchFamily="34" charset="0"/>
              </a:rPr>
              <a:t>3 QUAND LE TEMPS PASSE VITE</a:t>
            </a:r>
            <a:endParaRPr lang="fr-CA" sz="2400" i="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fr-CA" dirty="0"/>
          </a:p>
          <a:p>
            <a:pPr lvl="0"/>
            <a:endParaRPr lang="fr-CA" dirty="0"/>
          </a:p>
          <a:p>
            <a:pPr lvl="0"/>
            <a:endParaRPr lang="fr-CA" dirty="0"/>
          </a:p>
          <a:p>
            <a:endParaRPr lang="fr-CA" dirty="0"/>
          </a:p>
          <a:p>
            <a:endParaRPr lang="fr-CA" dirty="0"/>
          </a:p>
          <a:p>
            <a:endParaRPr lang="fr-CA" dirty="0"/>
          </a:p>
          <a:p>
            <a:endParaRPr lang="fr-CA" dirty="0"/>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Nous avons tous eu l’expérience où nous sommes tellement enveloppés dans quelque chose ou à faire quelque chose, que l’on oublie le temps, on oublie de rentrer à la maison pour dîner</a:t>
            </a:r>
            <a:r>
              <a:rPr lang="fr-CA" dirty="0"/>
              <a:t>.</a:t>
            </a:r>
          </a:p>
          <a:p>
            <a:r>
              <a:rPr lang="fr-CA" dirty="0"/>
              <a:t> </a:t>
            </a:r>
          </a:p>
          <a:p>
            <a:pPr marL="342900" lvl="0" indent="-342900">
              <a:buFont typeface="Arial" panose="020B0604020202020204" pitchFamily="34" charset="0"/>
              <a:buChar char="•"/>
            </a:pPr>
            <a:endParaRPr lang="fr-CA" dirty="0"/>
          </a:p>
          <a:p>
            <a:pPr lvl="0"/>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endParaRPr lang="fr-CA" b="1" dirty="0"/>
          </a:p>
        </p:txBody>
      </p:sp>
      <p:pic>
        <p:nvPicPr>
          <p:cNvPr id="5" name="Image 4">
            <a:extLst>
              <a:ext uri="{FF2B5EF4-FFF2-40B4-BE49-F238E27FC236}">
                <a16:creationId xmlns:a16="http://schemas.microsoft.com/office/drawing/2014/main" id="{111EE663-DD3F-4A30-B836-C0FED8545B2A}"/>
              </a:ext>
            </a:extLst>
          </p:cNvPr>
          <p:cNvPicPr>
            <a:picLocks noChangeAspect="1"/>
          </p:cNvPicPr>
          <p:nvPr/>
        </p:nvPicPr>
        <p:blipFill>
          <a:blip r:embed="rId3"/>
          <a:stretch>
            <a:fillRect/>
          </a:stretch>
        </p:blipFill>
        <p:spPr>
          <a:xfrm>
            <a:off x="4795283" y="1596642"/>
            <a:ext cx="3166139" cy="3166139"/>
          </a:xfrm>
          <a:prstGeom prst="rect">
            <a:avLst/>
          </a:prstGeom>
        </p:spPr>
      </p:pic>
    </p:spTree>
    <p:extLst>
      <p:ext uri="{BB962C8B-B14F-4D97-AF65-F5344CB8AC3E}">
        <p14:creationId xmlns:p14="http://schemas.microsoft.com/office/powerpoint/2010/main" val="79310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RÉFLEXION SUR TA RAISON D’ÊTRE, TON CHOIX DE CARRIÈRE</a:t>
            </a:r>
          </a:p>
        </p:txBody>
      </p:sp>
      <p:sp>
        <p:nvSpPr>
          <p:cNvPr id="3" name="Content Placeholder 2"/>
          <p:cNvSpPr>
            <a:spLocks noGrp="1"/>
          </p:cNvSpPr>
          <p:nvPr>
            <p:ph idx="1"/>
          </p:nvPr>
        </p:nvSpPr>
        <p:spPr>
          <a:xfrm>
            <a:off x="0" y="1180216"/>
            <a:ext cx="12192000" cy="4777066"/>
          </a:xfrm>
        </p:spPr>
        <p:txBody>
          <a:bodyPr/>
          <a:lstStyle/>
          <a:p>
            <a:r>
              <a:rPr lang="fr-CA" sz="2400" b="1" i="1" dirty="0">
                <a:latin typeface="Arial" panose="020B0604020202020204" pitchFamily="34" charset="0"/>
                <a:cs typeface="Arial" panose="020B0604020202020204" pitchFamily="34" charset="0"/>
              </a:rPr>
              <a:t>	#4 QUE DOIS-JE FAIRE POUR M’EMBARRASSER?</a:t>
            </a:r>
            <a:endParaRPr lang="fr-CA" sz="2400" i="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marL="342900" indent="-342900">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fr-CA" dirty="0">
              <a:latin typeface="Arial" panose="020B0604020202020204" pitchFamily="34" charset="0"/>
              <a:cs typeface="Arial" panose="020B0604020202020204" pitchFamily="34" charset="0"/>
            </a:endParaRPr>
          </a:p>
          <a:p>
            <a:endParaRPr lang="fr-CA"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A" dirty="0">
                <a:latin typeface="Arial" panose="020B0604020202020204" pitchFamily="34" charset="0"/>
                <a:cs typeface="Arial" panose="020B0604020202020204" pitchFamily="34" charset="0"/>
              </a:rPr>
              <a:t>La plupart des gens évitent de se mettre dans l'embarras, simplement parce que l’on a peur, peur d’avoir honte, de se faire rire de soi, peur de ce que les autres pensent.</a:t>
            </a:r>
          </a:p>
          <a:p>
            <a:r>
              <a:rPr lang="fr-CA" sz="12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fr-CA" dirty="0">
                <a:latin typeface="Arial" panose="020B0604020202020204" pitchFamily="34" charset="0"/>
                <a:cs typeface="Arial" panose="020B0604020202020204" pitchFamily="34" charset="0"/>
              </a:rPr>
              <a:t>Si tu évites tout ce qui pourrait potentiellement t’embarrasser, tu ne finiras jamais par faire quelque chose d’important pour toi. Tout revient à se rendre vulnérable, d’où viennent les vrais apprentissages.</a:t>
            </a:r>
          </a:p>
          <a:p>
            <a:pPr lvl="0"/>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endParaRPr lang="fr-CA" b="1" dirty="0"/>
          </a:p>
        </p:txBody>
      </p:sp>
      <p:pic>
        <p:nvPicPr>
          <p:cNvPr id="4" name="Image 3">
            <a:extLst>
              <a:ext uri="{FF2B5EF4-FFF2-40B4-BE49-F238E27FC236}">
                <a16:creationId xmlns:a16="http://schemas.microsoft.com/office/drawing/2014/main" id="{EF007619-F4CC-4A86-85EE-2BBE06B4D2E5}"/>
              </a:ext>
            </a:extLst>
          </p:cNvPr>
          <p:cNvPicPr>
            <a:picLocks noChangeAspect="1"/>
          </p:cNvPicPr>
          <p:nvPr/>
        </p:nvPicPr>
        <p:blipFill>
          <a:blip r:embed="rId3"/>
          <a:stretch>
            <a:fillRect/>
          </a:stretch>
        </p:blipFill>
        <p:spPr>
          <a:xfrm>
            <a:off x="3511845" y="1655141"/>
            <a:ext cx="5574710" cy="2433796"/>
          </a:xfrm>
          <a:prstGeom prst="rect">
            <a:avLst/>
          </a:prstGeom>
        </p:spPr>
      </p:pic>
    </p:spTree>
    <p:extLst>
      <p:ext uri="{BB962C8B-B14F-4D97-AF65-F5344CB8AC3E}">
        <p14:creationId xmlns:p14="http://schemas.microsoft.com/office/powerpoint/2010/main" val="169330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RÉFLEXION SUR TA RAISON D’ÊTRE, TON CHOIX DE CARRIÈRE</a:t>
            </a:r>
          </a:p>
        </p:txBody>
      </p:sp>
      <p:sp>
        <p:nvSpPr>
          <p:cNvPr id="3" name="Content Placeholder 2"/>
          <p:cNvSpPr>
            <a:spLocks noGrp="1"/>
          </p:cNvSpPr>
          <p:nvPr>
            <p:ph idx="1"/>
          </p:nvPr>
        </p:nvSpPr>
        <p:spPr>
          <a:xfrm>
            <a:off x="0" y="1307805"/>
            <a:ext cx="12192000" cy="4912241"/>
          </a:xfrm>
        </p:spPr>
        <p:txBody>
          <a:bodyPr/>
          <a:lstStyle/>
          <a:p>
            <a:r>
              <a:rPr lang="fr-CA" sz="2400" b="1" i="1" dirty="0">
                <a:latin typeface="Arial" panose="020B0604020202020204" pitchFamily="34" charset="0"/>
                <a:cs typeface="Arial" panose="020B0604020202020204" pitchFamily="34" charset="0"/>
              </a:rPr>
              <a:t>	#5 COMMENT VAS-TU SAUVER LE MONDE?</a:t>
            </a:r>
            <a:endParaRPr lang="fr-CA" sz="2400" i="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lvl="0"/>
            <a:endParaRPr lang="fr-CA" dirty="0"/>
          </a:p>
          <a:p>
            <a:r>
              <a:rPr lang="fr-CA" dirty="0">
                <a:latin typeface="Arial" panose="020B0604020202020204" pitchFamily="34" charset="0"/>
                <a:cs typeface="Arial" panose="020B0604020202020204" pitchFamily="34" charset="0"/>
              </a:rPr>
              <a:t>Les recherches confirment que pour vivre une vie heureuse et saine, nous devons nous accrocher à des valeurs plus grandes que notre propre plaisir ou notre satisfaction personnelle.</a:t>
            </a:r>
          </a:p>
          <a:p>
            <a:r>
              <a:rPr lang="fr-CA" sz="1200" dirty="0">
                <a:latin typeface="Arial" panose="020B0604020202020204" pitchFamily="34" charset="0"/>
                <a:cs typeface="Arial" panose="020B0604020202020204" pitchFamily="34" charset="0"/>
              </a:rPr>
              <a:t> </a:t>
            </a:r>
          </a:p>
          <a:p>
            <a:r>
              <a:rPr lang="fr-CA" dirty="0">
                <a:latin typeface="Arial" panose="020B0604020202020204" pitchFamily="34" charset="0"/>
                <a:cs typeface="Arial" panose="020B0604020202020204" pitchFamily="34" charset="0"/>
              </a:rPr>
              <a:t>Alors, choisis un problème et commence à sauver le monde. Nos </a:t>
            </a:r>
            <a:r>
              <a:rPr lang="fr-CA">
                <a:latin typeface="Arial" panose="020B0604020202020204" pitchFamily="34" charset="0"/>
                <a:cs typeface="Arial" panose="020B0604020202020204" pitchFamily="34" charset="0"/>
              </a:rPr>
              <a:t>systèmes d'éducation, </a:t>
            </a:r>
            <a:r>
              <a:rPr lang="fr-CA" dirty="0">
                <a:latin typeface="Arial" panose="020B0604020202020204" pitchFamily="34" charset="0"/>
                <a:cs typeface="Arial" panose="020B0604020202020204" pitchFamily="34" charset="0"/>
              </a:rPr>
              <a:t>le développement économique, la violence domestique, les soins de santé mentale, la corruption gouvernementale et j’en passe.</a:t>
            </a:r>
          </a:p>
          <a:p>
            <a:pPr lvl="0"/>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lvl="0"/>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endParaRPr lang="fr-CA" b="1" dirty="0"/>
          </a:p>
        </p:txBody>
      </p:sp>
      <p:pic>
        <p:nvPicPr>
          <p:cNvPr id="4" name="Image 3">
            <a:extLst>
              <a:ext uri="{FF2B5EF4-FFF2-40B4-BE49-F238E27FC236}">
                <a16:creationId xmlns:a16="http://schemas.microsoft.com/office/drawing/2014/main" id="{9A2F946F-07E2-472C-B0CD-7FDF08676321}"/>
              </a:ext>
            </a:extLst>
          </p:cNvPr>
          <p:cNvPicPr>
            <a:picLocks noChangeAspect="1"/>
          </p:cNvPicPr>
          <p:nvPr/>
        </p:nvPicPr>
        <p:blipFill>
          <a:blip r:embed="rId3"/>
          <a:stretch>
            <a:fillRect/>
          </a:stretch>
        </p:blipFill>
        <p:spPr>
          <a:xfrm>
            <a:off x="4280786" y="1841263"/>
            <a:ext cx="4036828" cy="2348462"/>
          </a:xfrm>
          <a:prstGeom prst="rect">
            <a:avLst/>
          </a:prstGeom>
        </p:spPr>
      </p:pic>
    </p:spTree>
    <p:extLst>
      <p:ext uri="{BB962C8B-B14F-4D97-AF65-F5344CB8AC3E}">
        <p14:creationId xmlns:p14="http://schemas.microsoft.com/office/powerpoint/2010/main" val="18059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RÉFLEXION SUR TA RAISON D’ÊTRE, TON CHOIX DE CARRIÈRE</a:t>
            </a:r>
          </a:p>
        </p:txBody>
      </p:sp>
      <p:sp>
        <p:nvSpPr>
          <p:cNvPr id="3" name="Content Placeholder 2"/>
          <p:cNvSpPr>
            <a:spLocks noGrp="1"/>
          </p:cNvSpPr>
          <p:nvPr>
            <p:ph idx="1"/>
          </p:nvPr>
        </p:nvSpPr>
        <p:spPr>
          <a:xfrm>
            <a:off x="0" y="1190846"/>
            <a:ext cx="12192000" cy="5209953"/>
          </a:xfrm>
        </p:spPr>
        <p:txBody>
          <a:bodyPr/>
          <a:lstStyle/>
          <a:p>
            <a:r>
              <a:rPr lang="fr-CA" sz="2400" b="1" i="1" dirty="0">
                <a:latin typeface="Arial" panose="020B0604020202020204" pitchFamily="34" charset="0"/>
                <a:cs typeface="Arial" panose="020B0604020202020204" pitchFamily="34" charset="0"/>
              </a:rPr>
              <a:t>	#6 QUESTION DE VIE OU DE MORT</a:t>
            </a:r>
            <a:endParaRPr lang="fr-CA" sz="2400" i="1" dirty="0">
              <a:latin typeface="Arial" panose="020B0604020202020204" pitchFamily="34" charset="0"/>
              <a:cs typeface="Arial" panose="020B0604020202020204" pitchFamily="34" charset="0"/>
            </a:endParaRPr>
          </a:p>
          <a:p>
            <a:r>
              <a:rPr lang="fr-CA" dirty="0"/>
              <a:t> </a:t>
            </a:r>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lvl="0"/>
            <a:endParaRPr lang="fr-CA" dirty="0"/>
          </a:p>
          <a:p>
            <a:pPr marL="342900" indent="-342900">
              <a:buFont typeface="Arial" panose="020B0604020202020204" pitchFamily="34" charset="0"/>
              <a:buChar char="•"/>
            </a:pPr>
            <a:r>
              <a:rPr lang="fr-CA" dirty="0"/>
              <a:t>Pour plusieurs, l'ennemi c’est la facilité. On entre dans la routine, on se distrait. Le sofa est confortable, les Doritos sont délicieux et rien de nouveau n'arrive.</a:t>
            </a:r>
          </a:p>
          <a:p>
            <a:pPr marL="342900" indent="-342900">
              <a:buFont typeface="Arial" panose="020B0604020202020204" pitchFamily="34" charset="0"/>
              <a:buChar char="•"/>
            </a:pPr>
            <a:endParaRPr lang="fr-CA" sz="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A" dirty="0"/>
              <a:t>Question de vie ou de mort, si on te forçait à sortir de la maison, comment choisirais-tu de t’occuper, où irais-tu et que ferais-tu? Et non, tu ne peux pas simplement t’asseoir dans un café et parcourir le web. Que ferais-tu avec tout ce temps?</a:t>
            </a:r>
          </a:p>
          <a:p>
            <a:pPr marL="34290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endParaRPr lang="fr-CA" b="1" dirty="0"/>
          </a:p>
        </p:txBody>
      </p:sp>
      <p:pic>
        <p:nvPicPr>
          <p:cNvPr id="4" name="Image 3">
            <a:extLst>
              <a:ext uri="{FF2B5EF4-FFF2-40B4-BE49-F238E27FC236}">
                <a16:creationId xmlns:a16="http://schemas.microsoft.com/office/drawing/2014/main" id="{96253212-E688-4B64-A5EC-086370541197}"/>
              </a:ext>
            </a:extLst>
          </p:cNvPr>
          <p:cNvPicPr>
            <a:picLocks noChangeAspect="1"/>
          </p:cNvPicPr>
          <p:nvPr/>
        </p:nvPicPr>
        <p:blipFill>
          <a:blip r:embed="rId3"/>
          <a:stretch>
            <a:fillRect/>
          </a:stretch>
        </p:blipFill>
        <p:spPr>
          <a:xfrm>
            <a:off x="6096000" y="1428637"/>
            <a:ext cx="5482856" cy="2566243"/>
          </a:xfrm>
          <a:prstGeom prst="rect">
            <a:avLst/>
          </a:prstGeom>
        </p:spPr>
      </p:pic>
    </p:spTree>
    <p:extLst>
      <p:ext uri="{BB962C8B-B14F-4D97-AF65-F5344CB8AC3E}">
        <p14:creationId xmlns:p14="http://schemas.microsoft.com/office/powerpoint/2010/main" val="215104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87BE76-B3D8-4576-A9C6-363F2D01826B}"/>
              </a:ext>
            </a:extLst>
          </p:cNvPr>
          <p:cNvSpPr>
            <a:spLocks noGrp="1"/>
          </p:cNvSpPr>
          <p:nvPr>
            <p:ph type="title"/>
          </p:nvPr>
        </p:nvSpPr>
        <p:spPr>
          <a:xfrm>
            <a:off x="812800" y="178336"/>
            <a:ext cx="10972800" cy="1228875"/>
          </a:xfrm>
        </p:spPr>
        <p:txBody>
          <a:bodyPr/>
          <a:lstStyle/>
          <a:p>
            <a:r>
              <a:rPr lang="fr-CA" dirty="0"/>
              <a:t>RÉFLEXION SUR TA RAISON D’ÊTRE, TON CHOIX DE CARRIÈRE</a:t>
            </a:r>
          </a:p>
        </p:txBody>
      </p:sp>
      <p:sp>
        <p:nvSpPr>
          <p:cNvPr id="3" name="Espace réservé du contenu 2">
            <a:extLst>
              <a:ext uri="{FF2B5EF4-FFF2-40B4-BE49-F238E27FC236}">
                <a16:creationId xmlns:a16="http://schemas.microsoft.com/office/drawing/2014/main" id="{722D54D5-D5BC-4FDE-8A7F-7029664668BD}"/>
              </a:ext>
            </a:extLst>
          </p:cNvPr>
          <p:cNvSpPr>
            <a:spLocks noGrp="1"/>
          </p:cNvSpPr>
          <p:nvPr>
            <p:ph idx="1"/>
          </p:nvPr>
        </p:nvSpPr>
        <p:spPr>
          <a:xfrm>
            <a:off x="106325" y="984115"/>
            <a:ext cx="12192000" cy="5873885"/>
          </a:xfrm>
        </p:spPr>
        <p:txBody>
          <a:bodyPr/>
          <a:lstStyle/>
          <a:p>
            <a:r>
              <a:rPr lang="fr-CA" sz="2400" b="1" i="1" dirty="0">
                <a:latin typeface="Arial" panose="020B0604020202020204" pitchFamily="34" charset="0"/>
                <a:cs typeface="Arial" panose="020B0604020202020204" pitchFamily="34" charset="0"/>
              </a:rPr>
              <a:t>#7 IL TE RESTE UN AN À VIVRE, QUE FAIS-TU ET COMMENT VEUX-TU QU’ON SE SOUVIENNE DE TOI?</a:t>
            </a:r>
            <a:endParaRPr lang="fr-CA" sz="2400" i="1" dirty="0">
              <a:latin typeface="Arial" panose="020B0604020202020204" pitchFamily="34" charset="0"/>
              <a:cs typeface="Arial" panose="020B0604020202020204" pitchFamily="34" charset="0"/>
            </a:endParaRPr>
          </a:p>
          <a:p>
            <a:endParaRPr lang="fr-CA" dirty="0"/>
          </a:p>
          <a:p>
            <a:endParaRPr lang="fr-CA" dirty="0"/>
          </a:p>
          <a:p>
            <a:endParaRPr lang="fr-CA" dirty="0"/>
          </a:p>
          <a:p>
            <a:endParaRPr lang="fr-CA" dirty="0"/>
          </a:p>
          <a:p>
            <a:endParaRPr lang="fr-CA" dirty="0"/>
          </a:p>
          <a:p>
            <a:r>
              <a:rPr lang="fr-FR" sz="2400" dirty="0">
                <a:solidFill>
                  <a:schemeClr val="tx2"/>
                </a:solidFill>
                <a:latin typeface="Arial" panose="020B0604020202020204" pitchFamily="34" charset="0"/>
                <a:cs typeface="Arial" panose="020B0604020202020204" pitchFamily="34" charset="0"/>
              </a:rPr>
              <a:t>Quand tes valeurs ne sont pas claires, on risque de prendre les valeurs des autres et vivre les priorités des autres plutôt que les tiennent. C’est le train express vers des relations malsaines et la misère éventuelle.</a:t>
            </a:r>
            <a:endParaRPr lang="fr-CA" sz="2400" dirty="0">
              <a:solidFill>
                <a:schemeClr val="tx2"/>
              </a:solidFill>
              <a:latin typeface="Arial" panose="020B0604020202020204" pitchFamily="34" charset="0"/>
              <a:cs typeface="Arial" panose="020B0604020202020204" pitchFamily="34" charset="0"/>
            </a:endParaRPr>
          </a:p>
          <a:p>
            <a:endParaRPr lang="fr-CA" sz="800" dirty="0">
              <a:solidFill>
                <a:schemeClr val="tx2"/>
              </a:solidFill>
              <a:latin typeface="Arial" panose="020B0604020202020204" pitchFamily="34" charset="0"/>
              <a:cs typeface="Arial" panose="020B0604020202020204" pitchFamily="34" charset="0"/>
            </a:endParaRPr>
          </a:p>
          <a:p>
            <a:r>
              <a:rPr lang="fr-CA" sz="2400" dirty="0">
                <a:solidFill>
                  <a:schemeClr val="tx2"/>
                </a:solidFill>
                <a:latin typeface="Arial" panose="020B0604020202020204" pitchFamily="34" charset="0"/>
                <a:cs typeface="Arial" panose="020B0604020202020204" pitchFamily="34" charset="0"/>
              </a:rPr>
              <a:t>Découvrir sa raison d’être se résume à trouver une ou deux choses qui sont plus grandes que toi. Il s'agit de trouver un moyen de bien passer votre temps limité sur la planète. Et pour cela, il faut se lever du sofa, sortir dehors et agir.</a:t>
            </a:r>
          </a:p>
          <a:p>
            <a:endParaRPr lang="fr-CA" dirty="0"/>
          </a:p>
        </p:txBody>
      </p:sp>
      <p:pic>
        <p:nvPicPr>
          <p:cNvPr id="4" name="Image 3">
            <a:extLst>
              <a:ext uri="{FF2B5EF4-FFF2-40B4-BE49-F238E27FC236}">
                <a16:creationId xmlns:a16="http://schemas.microsoft.com/office/drawing/2014/main" id="{13146507-040C-4D0D-96EE-74FD9940C89D}"/>
              </a:ext>
            </a:extLst>
          </p:cNvPr>
          <p:cNvPicPr>
            <a:picLocks noChangeAspect="1"/>
          </p:cNvPicPr>
          <p:nvPr/>
        </p:nvPicPr>
        <p:blipFill>
          <a:blip r:embed="rId3"/>
          <a:stretch>
            <a:fillRect/>
          </a:stretch>
        </p:blipFill>
        <p:spPr>
          <a:xfrm>
            <a:off x="3761451" y="1465266"/>
            <a:ext cx="5075497" cy="2344214"/>
          </a:xfrm>
          <a:prstGeom prst="rect">
            <a:avLst/>
          </a:prstGeom>
        </p:spPr>
      </p:pic>
    </p:spTree>
    <p:extLst>
      <p:ext uri="{BB962C8B-B14F-4D97-AF65-F5344CB8AC3E}">
        <p14:creationId xmlns:p14="http://schemas.microsoft.com/office/powerpoint/2010/main" val="311381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INVESTIR DANS MON PORTFOLIO DE CARRIÈRE</a:t>
            </a:r>
          </a:p>
        </p:txBody>
      </p:sp>
      <p:sp>
        <p:nvSpPr>
          <p:cNvPr id="3" name="Content Placeholder 2"/>
          <p:cNvSpPr>
            <a:spLocks noGrp="1"/>
          </p:cNvSpPr>
          <p:nvPr>
            <p:ph idx="1"/>
          </p:nvPr>
        </p:nvSpPr>
        <p:spPr>
          <a:xfrm>
            <a:off x="0" y="1525168"/>
            <a:ext cx="12192000" cy="5258404"/>
          </a:xfrm>
        </p:spPr>
        <p:txBody>
          <a:bodyPr/>
          <a:lstStyle/>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marL="342900" lvl="0" indent="-342900">
              <a:buFont typeface="Arial" panose="020B0604020202020204" pitchFamily="34" charset="0"/>
              <a:buChar char="•"/>
            </a:pPr>
            <a:endParaRPr lang="fr-CA" dirty="0"/>
          </a:p>
          <a:p>
            <a:pPr lvl="0"/>
            <a:endParaRPr lang="fr-CA" dirty="0"/>
          </a:p>
          <a:p>
            <a:pPr marL="342900" lvl="0" indent="-342900">
              <a:buFont typeface="Arial" panose="020B0604020202020204" pitchFamily="34" charset="0"/>
              <a:buChar char="•"/>
            </a:pPr>
            <a:r>
              <a:rPr lang="fr-CA" sz="2400" b="1" dirty="0">
                <a:solidFill>
                  <a:schemeClr val="tx2"/>
                </a:solidFill>
                <a:latin typeface="Arial" panose="020B0604020202020204" pitchFamily="34" charset="0"/>
                <a:cs typeface="Arial" panose="020B0604020202020204" pitchFamily="34" charset="0"/>
              </a:rPr>
              <a:t>Quel investissement peut rapporter 40,000 $ et plus annuellement?</a:t>
            </a:r>
          </a:p>
          <a:p>
            <a:pPr marL="342900" lvl="0" indent="-342900">
              <a:buFont typeface="Arial" panose="020B0604020202020204" pitchFamily="34" charset="0"/>
              <a:buChar char="•"/>
            </a:pPr>
            <a:endParaRPr lang="fr-CA" sz="2400" b="1" dirty="0">
              <a:solidFill>
                <a:schemeClr val="tx2"/>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fr-CA" sz="2400" b="1" dirty="0">
                <a:solidFill>
                  <a:schemeClr val="tx2"/>
                </a:solidFill>
                <a:latin typeface="Arial" panose="020B0604020202020204" pitchFamily="34" charset="0"/>
                <a:cs typeface="Arial" panose="020B0604020202020204" pitchFamily="34" charset="0"/>
              </a:rPr>
              <a:t>Plus payant qu’investir sur le marché boursier</a:t>
            </a:r>
          </a:p>
          <a:p>
            <a:pPr marL="342900" lvl="0" indent="-342900">
              <a:buFont typeface="Arial" panose="020B0604020202020204" pitchFamily="34" charset="0"/>
              <a:buChar char="•"/>
            </a:pPr>
            <a:endParaRPr lang="fr-CA" sz="2400" b="1" dirty="0">
              <a:solidFill>
                <a:schemeClr val="tx2"/>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fr-CA" sz="2400" b="1" dirty="0">
                <a:solidFill>
                  <a:schemeClr val="tx2"/>
                </a:solidFill>
                <a:latin typeface="Arial" panose="020B0604020202020204" pitchFamily="34" charset="0"/>
                <a:cs typeface="Arial" panose="020B0604020202020204" pitchFamily="34" charset="0"/>
              </a:rPr>
              <a:t>Quelques heures d’effort = 40,000  $ et plus en salaire annuel</a:t>
            </a:r>
          </a:p>
          <a:p>
            <a:endParaRPr lang="fr-CA" b="1" dirty="0"/>
          </a:p>
        </p:txBody>
      </p:sp>
      <p:pic>
        <p:nvPicPr>
          <p:cNvPr id="4" name="Image 3">
            <a:extLst>
              <a:ext uri="{FF2B5EF4-FFF2-40B4-BE49-F238E27FC236}">
                <a16:creationId xmlns:a16="http://schemas.microsoft.com/office/drawing/2014/main" id="{3519103B-C14A-4193-B355-3C5E0492A142}"/>
              </a:ext>
            </a:extLst>
          </p:cNvPr>
          <p:cNvPicPr>
            <a:picLocks noChangeAspect="1"/>
          </p:cNvPicPr>
          <p:nvPr/>
        </p:nvPicPr>
        <p:blipFill>
          <a:blip r:embed="rId3"/>
          <a:stretch>
            <a:fillRect/>
          </a:stretch>
        </p:blipFill>
        <p:spPr>
          <a:xfrm>
            <a:off x="4115958" y="1316046"/>
            <a:ext cx="4110340" cy="2314121"/>
          </a:xfrm>
          <a:prstGeom prst="rect">
            <a:avLst/>
          </a:prstGeom>
        </p:spPr>
      </p:pic>
    </p:spTree>
    <p:extLst>
      <p:ext uri="{BB962C8B-B14F-4D97-AF65-F5344CB8AC3E}">
        <p14:creationId xmlns:p14="http://schemas.microsoft.com/office/powerpoint/2010/main" val="379185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dirty="0"/>
              <a:t>INVESTIR DANS MON PORTFOLIO DE CARRIÈRE</a:t>
            </a:r>
          </a:p>
        </p:txBody>
      </p:sp>
      <p:sp>
        <p:nvSpPr>
          <p:cNvPr id="3" name="Content Placeholder 2"/>
          <p:cNvSpPr>
            <a:spLocks noGrp="1"/>
          </p:cNvSpPr>
          <p:nvPr>
            <p:ph idx="1"/>
          </p:nvPr>
        </p:nvSpPr>
        <p:spPr>
          <a:xfrm>
            <a:off x="1644316" y="1525168"/>
            <a:ext cx="9023684" cy="4432113"/>
          </a:xfrm>
        </p:spPr>
        <p:txBody>
          <a:bodyPr/>
          <a:lstStyle/>
          <a:p>
            <a:endParaRPr lang="fr-CA" dirty="0"/>
          </a:p>
          <a:p>
            <a:pPr marL="342900" indent="-342900">
              <a:buFont typeface="Wingdings" panose="05000000000000000000" pitchFamily="2" charset="2"/>
              <a:buChar char="ü"/>
            </a:pPr>
            <a:r>
              <a:rPr lang="fr-CA" b="1" dirty="0"/>
              <a:t>Contenu du portfolio de carrière;</a:t>
            </a:r>
          </a:p>
          <a:p>
            <a:pPr marL="342900" indent="-342900">
              <a:buFont typeface="Wingdings" panose="05000000000000000000" pitchFamily="2" charset="2"/>
              <a:buChar char="ü"/>
            </a:pPr>
            <a:r>
              <a:rPr lang="fr-CA" b="1" dirty="0"/>
              <a:t>Pourquoi l’utiliser: </a:t>
            </a:r>
            <a:r>
              <a:rPr lang="fr-CA" dirty="0"/>
              <a:t>un CV à vie;</a:t>
            </a:r>
          </a:p>
          <a:p>
            <a:pPr marL="342900" indent="-342900">
              <a:buFont typeface="Wingdings" panose="05000000000000000000" pitchFamily="2" charset="2"/>
              <a:buChar char="ü"/>
            </a:pPr>
            <a:r>
              <a:rPr lang="fr-CA" b="1" dirty="0"/>
              <a:t>Comment se servir du portfolio;</a:t>
            </a:r>
          </a:p>
          <a:p>
            <a:endParaRPr lang="fr-CA" b="1" dirty="0"/>
          </a:p>
          <a:p>
            <a:r>
              <a:rPr lang="fr-CA" b="1" dirty="0"/>
              <a:t>Prochaine étape:</a:t>
            </a:r>
          </a:p>
          <a:p>
            <a:pPr marL="342900" indent="-342900">
              <a:buFont typeface="Wingdings" panose="05000000000000000000" pitchFamily="2" charset="2"/>
              <a:buChar char="Ø"/>
            </a:pPr>
            <a:r>
              <a:rPr lang="fr-CA" b="1" dirty="0"/>
              <a:t>Commencer à remplir votre portfolio de carrière;</a:t>
            </a:r>
          </a:p>
          <a:p>
            <a:pPr marL="342900" indent="-342900">
              <a:buFont typeface="Wingdings" panose="05000000000000000000" pitchFamily="2" charset="2"/>
              <a:buChar char="Ø"/>
            </a:pPr>
            <a:r>
              <a:rPr lang="fr-CA" b="1" dirty="0"/>
              <a:t>Copier et coller les objectifs de cours provenant  de vos syllabus de cours.</a:t>
            </a:r>
          </a:p>
        </p:txBody>
      </p:sp>
    </p:spTree>
    <p:extLst>
      <p:ext uri="{BB962C8B-B14F-4D97-AF65-F5344CB8AC3E}">
        <p14:creationId xmlns:p14="http://schemas.microsoft.com/office/powerpoint/2010/main" val="1683394151"/>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836</Words>
  <Application>Microsoft Office PowerPoint</Application>
  <PresentationFormat>Grand écran</PresentationFormat>
  <Paragraphs>159</Paragraphs>
  <Slides>10</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Century Gothic</vt:lpstr>
      <vt:lpstr>Wingdings</vt:lpstr>
      <vt:lpstr>Default Theme</vt:lpstr>
      <vt:lpstr>RÉFLEXION SUR TA RAISON D’ÊTRE, TON CHOIX DE CARRIÈRE</vt:lpstr>
      <vt:lpstr>RÉFLEXION SUR TA RAISON D’ÊTRE, TON CHOIX DE CARRIÈRE</vt:lpstr>
      <vt:lpstr>RÉFLEXION SUR TA RAISON D’ÊTRE, TON CHOIX DE CARRIÈRE</vt:lpstr>
      <vt:lpstr>RÉFLEXION SUR TA RAISON D’ÊTRE, TON CHOIX DE CARRIÈRE</vt:lpstr>
      <vt:lpstr>RÉFLEXION SUR TA RAISON D’ÊTRE, TON CHOIX DE CARRIÈRE</vt:lpstr>
      <vt:lpstr>RÉFLEXION SUR TA RAISON D’ÊTRE, TON CHOIX DE CARRIÈRE</vt:lpstr>
      <vt:lpstr>RÉFLEXION SUR TA RAISON D’ÊTRE, TON CHOIX DE CARRIÈRE</vt:lpstr>
      <vt:lpstr>INVESTIR DANS MON PORTFOLIO DE CARRIÈRE</vt:lpstr>
      <vt:lpstr>INVESTIR DANS MON PORTFOLIO DE CARRIÈRE</vt:lpstr>
      <vt:lpstr>RÉFLEXION SUR TA RAISON D’ÊTRE, TON CHOIX DE CARRIÈRE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Daniel Grant</dc:creator>
  <cp:lastModifiedBy>Daniel Grant</cp:lastModifiedBy>
  <cp:revision>4</cp:revision>
  <dcterms:created xsi:type="dcterms:W3CDTF">2018-06-26T18:37:43Z</dcterms:created>
  <dcterms:modified xsi:type="dcterms:W3CDTF">2018-07-03T17:02:14Z</dcterms:modified>
</cp:coreProperties>
</file>