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128" r:id="rId1"/>
  </p:sldMasterIdLst>
  <p:notesMasterIdLst>
    <p:notesMasterId r:id="rId28"/>
  </p:notesMasterIdLst>
  <p:handoutMasterIdLst>
    <p:handoutMasterId r:id="rId29"/>
  </p:handoutMasterIdLst>
  <p:sldIdLst>
    <p:sldId id="313" r:id="rId2"/>
    <p:sldId id="323" r:id="rId3"/>
    <p:sldId id="333" r:id="rId4"/>
    <p:sldId id="330" r:id="rId5"/>
    <p:sldId id="331" r:id="rId6"/>
    <p:sldId id="332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1" r:id="rId23"/>
    <p:sldId id="352" r:id="rId24"/>
    <p:sldId id="353" r:id="rId25"/>
    <p:sldId id="354" r:id="rId26"/>
    <p:sldId id="334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520">
          <p15:clr>
            <a:srgbClr val="A4A3A4"/>
          </p15:clr>
        </p15:guide>
        <p15:guide id="4" pos="29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14B8C"/>
    <a:srgbClr val="FAA00C"/>
    <a:srgbClr val="188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0" autoAdjust="0"/>
    <p:restoredTop sz="75000" autoAdjust="0"/>
  </p:normalViewPr>
  <p:slideViewPr>
    <p:cSldViewPr snapToGrid="0" snapToObjects="1">
      <p:cViewPr varScale="1">
        <p:scale>
          <a:sx n="80" d="100"/>
          <a:sy n="80" d="100"/>
        </p:scale>
        <p:origin x="1974" y="114"/>
      </p:cViewPr>
      <p:guideLst>
        <p:guide orient="horz" pos="2160"/>
        <p:guide pos="2880"/>
        <p:guide orient="horz" pos="1520"/>
        <p:guide pos="29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3" d="100"/>
          <a:sy n="73" d="100"/>
        </p:scale>
        <p:origin x="-3024" y="-10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1654" y="2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B2752EE6-E2BE-4DA9-9D52-31C6012D4516}" type="datetimeFigureOut">
              <a:rPr lang="fr-CA" smtClean="0"/>
              <a:t>2017-10-04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29824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1654" y="8829824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185D902F-AA50-43B8-BA5C-4917979E2A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4835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C0FE9-9A2A-410D-B572-D76DECBE322C}" type="datetimeFigureOut">
              <a:rPr lang="fr-CA" smtClean="0"/>
              <a:t>2017-10-04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675" y="4474033"/>
            <a:ext cx="5607050" cy="36607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9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FD930-458E-47B3-8839-2A2ACDB5F61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454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deM_color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27" y="5212098"/>
            <a:ext cx="2011680" cy="1508760"/>
          </a:xfrm>
          <a:prstGeom prst="rect">
            <a:avLst/>
          </a:prstGeom>
        </p:spPr>
      </p:pic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2260600" y="3429000"/>
            <a:ext cx="4622800" cy="889000"/>
          </a:xfrm>
          <a:prstGeom prst="rect">
            <a:avLst/>
          </a:prstGeom>
        </p:spPr>
        <p:txBody>
          <a:bodyPr vert="horz"/>
          <a:lstStyle>
            <a:lvl1pPr algn="ctr">
              <a:defRPr sz="1900"/>
            </a:lvl1pPr>
          </a:lstStyle>
          <a:p>
            <a:pPr lvl="0"/>
            <a:r>
              <a:rPr lang="fr-CA" dirty="0" smtClean="0"/>
              <a:t>Sous-titre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00238"/>
            <a:ext cx="8229600" cy="1143000"/>
          </a:xfrm>
          <a:prstGeom prst="rect">
            <a:avLst/>
          </a:prstGeom>
        </p:spPr>
        <p:txBody>
          <a:bodyPr vert="horz"/>
          <a:lstStyle>
            <a:lvl1pPr algn="ctr">
              <a:defRPr sz="3200">
                <a:solidFill>
                  <a:srgbClr val="014B8C"/>
                </a:solidFill>
              </a:defRPr>
            </a:lvl1pPr>
          </a:lstStyle>
          <a:p>
            <a:r>
              <a:rPr lang="fr-CA" dirty="0" smtClean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5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 userDrawn="1"/>
        </p:nvSpPr>
        <p:spPr>
          <a:xfrm rot="5400000">
            <a:off x="-246729" y="561741"/>
            <a:ext cx="950658" cy="457200"/>
          </a:xfrm>
          <a:prstGeom prst="triangle">
            <a:avLst/>
          </a:prstGeom>
          <a:solidFill>
            <a:srgbClr val="014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96292"/>
            <a:ext cx="82296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dirty="0" smtClean="0">
                <a:latin typeface="Century Gothic"/>
                <a:cs typeface="Century Gothic"/>
              </a:rPr>
              <a:t>Cliquez pour modifier votre texte</a:t>
            </a:r>
            <a:endParaRPr lang="fr-CA" dirty="0">
              <a:latin typeface="Century Gothic"/>
              <a:cs typeface="Century Gothic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9344" y="1748810"/>
            <a:ext cx="3957419" cy="400643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 sz="1700" baseline="0">
                <a:solidFill>
                  <a:srgbClr val="1885A2"/>
                </a:solidFill>
                <a:latin typeface="+mn-lt"/>
              </a:defRPr>
            </a:lvl2pPr>
            <a:lvl3pPr>
              <a:defRPr sz="1700">
                <a:solidFill>
                  <a:srgbClr val="1885A2"/>
                </a:solidFill>
                <a:latin typeface="+mn-lt"/>
              </a:defRPr>
            </a:lvl3pPr>
            <a:lvl4pPr>
              <a:defRPr sz="1700" baseline="0">
                <a:solidFill>
                  <a:srgbClr val="1885A2"/>
                </a:solidFill>
                <a:latin typeface="+mn-lt"/>
              </a:defRPr>
            </a:lvl4pPr>
            <a:lvl5pPr>
              <a:defRPr sz="1700" baseline="0">
                <a:solidFill>
                  <a:srgbClr val="1885A2"/>
                </a:solidFill>
                <a:latin typeface="+mn-lt"/>
              </a:defRPr>
            </a:lvl5pPr>
          </a:lstStyle>
          <a:p>
            <a:pPr lvl="0"/>
            <a:r>
              <a:rPr lang="fr-CA" dirty="0" smtClean="0"/>
              <a:t>Cliquez pour modifier votre texte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  <a:p>
            <a:pPr lvl="4"/>
            <a:r>
              <a:rPr lang="fr-CA" dirty="0" smtClean="0"/>
              <a:t>Cinquième niveau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865880" y="1752600"/>
            <a:ext cx="3957419" cy="400643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 sz="1700" baseline="0">
                <a:solidFill>
                  <a:srgbClr val="1885A2"/>
                </a:solidFill>
                <a:latin typeface="+mn-lt"/>
              </a:defRPr>
            </a:lvl2pPr>
            <a:lvl3pPr>
              <a:defRPr sz="1700">
                <a:solidFill>
                  <a:srgbClr val="1885A2"/>
                </a:solidFill>
                <a:latin typeface="+mn-lt"/>
              </a:defRPr>
            </a:lvl3pPr>
            <a:lvl4pPr>
              <a:defRPr sz="1700" baseline="0">
                <a:solidFill>
                  <a:srgbClr val="1885A2"/>
                </a:solidFill>
                <a:latin typeface="+mn-lt"/>
              </a:defRPr>
            </a:lvl4pPr>
            <a:lvl5pPr>
              <a:defRPr sz="1700" baseline="0">
                <a:solidFill>
                  <a:srgbClr val="1885A2"/>
                </a:solidFill>
                <a:latin typeface="+mn-lt"/>
              </a:defRPr>
            </a:lvl5pPr>
          </a:lstStyle>
          <a:p>
            <a:pPr lvl="0"/>
            <a:r>
              <a:rPr lang="fr-CA" dirty="0" smtClean="0"/>
              <a:t>Cliquez pour modifier votre texte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  <a:p>
            <a:pPr lvl="4"/>
            <a:r>
              <a:rPr lang="fr-CA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55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 userDrawn="1"/>
        </p:nvSpPr>
        <p:spPr>
          <a:xfrm rot="5400000">
            <a:off x="-246729" y="561741"/>
            <a:ext cx="950658" cy="457200"/>
          </a:xfrm>
          <a:prstGeom prst="triangle">
            <a:avLst/>
          </a:prstGeom>
          <a:solidFill>
            <a:srgbClr val="014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344" y="1535113"/>
            <a:ext cx="3878044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 smtClean="0"/>
              <a:t>Cliquez pour modifier votre texte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60925" y="1535113"/>
            <a:ext cx="3825875" cy="639762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CA" dirty="0" smtClean="0"/>
              <a:t>Cliquez pour modifier votre texte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96292"/>
            <a:ext cx="82296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dirty="0" smtClean="0">
                <a:latin typeface="Century Gothic"/>
                <a:cs typeface="Century Gothic"/>
              </a:rPr>
              <a:t>Cliquez pour modifier votre texte</a:t>
            </a:r>
            <a:endParaRPr lang="fr-CA" dirty="0">
              <a:latin typeface="Century Gothic"/>
              <a:cs typeface="Century Gothic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9344" y="2208150"/>
            <a:ext cx="3957419" cy="400643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 sz="1700" baseline="0">
                <a:solidFill>
                  <a:srgbClr val="1885A2"/>
                </a:solidFill>
                <a:latin typeface="+mn-lt"/>
              </a:defRPr>
            </a:lvl2pPr>
            <a:lvl3pPr>
              <a:defRPr sz="1700">
                <a:solidFill>
                  <a:srgbClr val="1885A2"/>
                </a:solidFill>
                <a:latin typeface="+mn-lt"/>
              </a:defRPr>
            </a:lvl3pPr>
            <a:lvl4pPr>
              <a:defRPr sz="1700" baseline="0">
                <a:solidFill>
                  <a:srgbClr val="1885A2"/>
                </a:solidFill>
                <a:latin typeface="+mn-lt"/>
              </a:defRPr>
            </a:lvl4pPr>
            <a:lvl5pPr>
              <a:defRPr sz="1700" baseline="0">
                <a:solidFill>
                  <a:srgbClr val="1885A2"/>
                </a:solidFill>
                <a:latin typeface="+mn-lt"/>
              </a:defRPr>
            </a:lvl5pPr>
          </a:lstStyle>
          <a:p>
            <a:pPr lvl="0"/>
            <a:r>
              <a:rPr lang="fr-CA" dirty="0" smtClean="0"/>
              <a:t>Cliquez pour modifier votre texte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  <a:p>
            <a:pPr lvl="4"/>
            <a:r>
              <a:rPr lang="fr-CA" dirty="0" smtClean="0"/>
              <a:t>Cinquième niveau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65880" y="2211940"/>
            <a:ext cx="3957419" cy="400643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 sz="1700" baseline="0">
                <a:solidFill>
                  <a:srgbClr val="1885A2"/>
                </a:solidFill>
                <a:latin typeface="+mn-lt"/>
              </a:defRPr>
            </a:lvl2pPr>
            <a:lvl3pPr>
              <a:defRPr sz="1700">
                <a:solidFill>
                  <a:srgbClr val="1885A2"/>
                </a:solidFill>
                <a:latin typeface="+mn-lt"/>
              </a:defRPr>
            </a:lvl3pPr>
            <a:lvl4pPr>
              <a:defRPr sz="1700" baseline="0">
                <a:solidFill>
                  <a:srgbClr val="1885A2"/>
                </a:solidFill>
                <a:latin typeface="+mn-lt"/>
              </a:defRPr>
            </a:lvl4pPr>
            <a:lvl5pPr>
              <a:defRPr sz="1700" baseline="0">
                <a:solidFill>
                  <a:srgbClr val="1885A2"/>
                </a:solidFill>
                <a:latin typeface="+mn-lt"/>
              </a:defRPr>
            </a:lvl5pPr>
          </a:lstStyle>
          <a:p>
            <a:pPr lvl="0"/>
            <a:r>
              <a:rPr lang="fr-CA" dirty="0" smtClean="0"/>
              <a:t>Cliquez pour modifier votre texte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  <a:p>
            <a:pPr lvl="4"/>
            <a:r>
              <a:rPr lang="fr-CA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081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 userDrawn="1"/>
        </p:nvSpPr>
        <p:spPr>
          <a:xfrm rot="5400000">
            <a:off x="-246729" y="561741"/>
            <a:ext cx="950658" cy="457200"/>
          </a:xfrm>
          <a:prstGeom prst="triangle">
            <a:avLst/>
          </a:prstGeom>
          <a:solidFill>
            <a:srgbClr val="014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96292"/>
            <a:ext cx="82296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dirty="0" smtClean="0">
                <a:latin typeface="Century Gothic"/>
                <a:cs typeface="Century Gothic"/>
              </a:rPr>
              <a:t>Cliquez pour modifier votre texte</a:t>
            </a:r>
            <a:endParaRPr lang="fr-CA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37002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721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2260600" y="4140200"/>
            <a:ext cx="4622800" cy="889000"/>
          </a:xfrm>
          <a:prstGeom prst="rect">
            <a:avLst/>
          </a:prstGeom>
        </p:spPr>
        <p:txBody>
          <a:bodyPr vert="horz"/>
          <a:lstStyle>
            <a:lvl1pPr algn="ctr">
              <a:defRPr sz="1900"/>
            </a:lvl1pPr>
          </a:lstStyle>
          <a:p>
            <a:pPr lvl="0"/>
            <a:r>
              <a:rPr lang="fr-CA" dirty="0" smtClean="0"/>
              <a:t>Sous-titre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11438"/>
            <a:ext cx="8229600" cy="1143000"/>
          </a:xfrm>
          <a:prstGeom prst="rect">
            <a:avLst/>
          </a:prstGeom>
        </p:spPr>
        <p:txBody>
          <a:bodyPr vert="horz"/>
          <a:lstStyle>
            <a:lvl1pPr algn="ctr">
              <a:defRPr sz="3200">
                <a:solidFill>
                  <a:srgbClr val="014B8C"/>
                </a:solidFill>
              </a:defRPr>
            </a:lvl1pPr>
          </a:lstStyle>
          <a:p>
            <a:r>
              <a:rPr lang="fr-CA" dirty="0" smtClean="0"/>
              <a:t>Titre</a:t>
            </a:r>
            <a:endParaRPr lang="en-US" dirty="0"/>
          </a:p>
        </p:txBody>
      </p:sp>
      <p:pic>
        <p:nvPicPr>
          <p:cNvPr id="5" name="Picture 4" descr="UdeM_color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27" y="5212098"/>
            <a:ext cx="2011680" cy="1508760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203200"/>
            <a:ext cx="9144000" cy="22098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5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499607"/>
            <a:ext cx="4562475" cy="3850342"/>
          </a:xfrm>
          <a:prstGeom prst="rect">
            <a:avLst/>
          </a:prstGeom>
        </p:spPr>
        <p:txBody>
          <a:bodyPr/>
          <a:lstStyle>
            <a:lvl2pPr>
              <a:defRPr sz="1700">
                <a:solidFill>
                  <a:srgbClr val="1885A2"/>
                </a:solidFill>
                <a:latin typeface="+mn-lt"/>
              </a:defRPr>
            </a:lvl2pPr>
            <a:lvl3pPr>
              <a:defRPr sz="1700">
                <a:solidFill>
                  <a:srgbClr val="1885A2"/>
                </a:solidFill>
                <a:latin typeface="+mn-lt"/>
              </a:defRPr>
            </a:lvl3pPr>
            <a:lvl4pPr>
              <a:defRPr sz="1700">
                <a:solidFill>
                  <a:srgbClr val="1885A2"/>
                </a:solidFill>
                <a:latin typeface="+mn-lt"/>
              </a:defRPr>
            </a:lvl4pPr>
            <a:lvl5pPr>
              <a:defRPr sz="1700">
                <a:solidFill>
                  <a:srgbClr val="1885A2"/>
                </a:solidFill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181600" y="2306638"/>
            <a:ext cx="3378200" cy="2265362"/>
          </a:xfrm>
          <a:prstGeom prst="rect">
            <a:avLst/>
          </a:prstGeom>
        </p:spPr>
        <p:txBody>
          <a:bodyPr vert="horz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pour modifier le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5989" y="1680519"/>
            <a:ext cx="8353167" cy="3476367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pour </a:t>
            </a:r>
            <a:br>
              <a:rPr lang="fr-CA" dirty="0" smtClean="0"/>
            </a:br>
            <a:r>
              <a:rPr lang="fr-CA" dirty="0" smtClean="0"/>
              <a:t>modifier le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43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317874" y="2789238"/>
            <a:ext cx="4673601" cy="1143000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pour modifier le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0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5400000">
            <a:off x="-246729" y="561741"/>
            <a:ext cx="950658" cy="457200"/>
          </a:xfrm>
          <a:prstGeom prst="triangle">
            <a:avLst/>
          </a:prstGeom>
          <a:solidFill>
            <a:srgbClr val="014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96292"/>
            <a:ext cx="82296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dirty="0" smtClean="0">
                <a:latin typeface="Century Gothic"/>
                <a:cs typeface="Century Gothic"/>
              </a:rPr>
              <a:t>Cliquez pour modifier votre texte</a:t>
            </a:r>
            <a:endParaRPr lang="fr-CA" dirty="0">
              <a:latin typeface="Century Gothic"/>
              <a:cs typeface="Century Gothic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35000" y="1778000"/>
            <a:ext cx="8229600" cy="3987800"/>
          </a:xfrm>
          <a:prstGeom prst="rect">
            <a:avLst/>
          </a:prstGeom>
        </p:spPr>
        <p:txBody>
          <a:bodyPr vert="horz"/>
          <a:lstStyle>
            <a:lvl2pPr>
              <a:defRPr sz="1700">
                <a:solidFill>
                  <a:srgbClr val="1885A2"/>
                </a:solidFill>
                <a:latin typeface="+mn-lt"/>
              </a:defRPr>
            </a:lvl2pPr>
            <a:lvl3pPr>
              <a:defRPr sz="1700">
                <a:solidFill>
                  <a:srgbClr val="1885A2"/>
                </a:solidFill>
                <a:latin typeface="+mn-lt"/>
              </a:defRPr>
            </a:lvl3pPr>
            <a:lvl4pPr>
              <a:defRPr sz="1700">
                <a:solidFill>
                  <a:srgbClr val="1885A2"/>
                </a:solidFill>
                <a:latin typeface="+mn-lt"/>
              </a:defRPr>
            </a:lvl4pPr>
            <a:lvl5pPr>
              <a:defRPr sz="1700">
                <a:solidFill>
                  <a:srgbClr val="1885A2"/>
                </a:solidFill>
                <a:latin typeface="+mn-lt"/>
              </a:defRPr>
            </a:lvl5pPr>
          </a:lstStyle>
          <a:p>
            <a:pPr lvl="0"/>
            <a:r>
              <a:rPr lang="fr-CA" dirty="0" smtClean="0"/>
              <a:t>Cliquez pour modifier votre texte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  <a:p>
            <a:pPr lvl="4"/>
            <a:r>
              <a:rPr lang="fr-CA" dirty="0" smtClean="0"/>
              <a:t>Cinquième niveau</a:t>
            </a:r>
          </a:p>
          <a:p>
            <a:pPr lvl="0"/>
            <a:r>
              <a:rPr lang="fr-CA" dirty="0" smtClean="0"/>
              <a:t>Cliquez pour modifier votre texte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7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9344" y="1748810"/>
            <a:ext cx="8229600" cy="400643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 sz="1700" baseline="0">
                <a:solidFill>
                  <a:srgbClr val="1885A2"/>
                </a:solidFill>
                <a:latin typeface="+mn-lt"/>
              </a:defRPr>
            </a:lvl2pPr>
            <a:lvl3pPr>
              <a:defRPr sz="1700">
                <a:solidFill>
                  <a:srgbClr val="1885A2"/>
                </a:solidFill>
                <a:latin typeface="+mn-lt"/>
              </a:defRPr>
            </a:lvl3pPr>
            <a:lvl4pPr>
              <a:defRPr sz="1700" baseline="0">
                <a:solidFill>
                  <a:srgbClr val="1885A2"/>
                </a:solidFill>
                <a:latin typeface="+mn-lt"/>
              </a:defRPr>
            </a:lvl4pPr>
            <a:lvl5pPr>
              <a:defRPr sz="1700" baseline="0">
                <a:solidFill>
                  <a:srgbClr val="1885A2"/>
                </a:solidFill>
                <a:latin typeface="+mn-lt"/>
              </a:defRPr>
            </a:lvl5pPr>
          </a:lstStyle>
          <a:p>
            <a:pPr lvl="0"/>
            <a:r>
              <a:rPr lang="fr-CA" dirty="0" smtClean="0"/>
              <a:t>Cliquez pour modifier votre texte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  <a:p>
            <a:pPr lvl="4"/>
            <a:r>
              <a:rPr lang="fr-CA" dirty="0" smtClean="0"/>
              <a:t>Cinquième niveau</a:t>
            </a:r>
            <a:endParaRPr lang="en-US" dirty="0"/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-246729" y="561741"/>
            <a:ext cx="950658" cy="457200"/>
          </a:xfrm>
          <a:prstGeom prst="triangle">
            <a:avLst/>
          </a:prstGeom>
          <a:solidFill>
            <a:srgbClr val="014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96292"/>
            <a:ext cx="82296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dirty="0" smtClean="0">
                <a:latin typeface="Century Gothic"/>
                <a:cs typeface="Century Gothic"/>
              </a:rPr>
              <a:t>Cliquez pour modifier votre texte</a:t>
            </a:r>
            <a:endParaRPr lang="fr-CA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2249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 userDrawn="1"/>
        </p:nvSpPr>
        <p:spPr>
          <a:xfrm rot="5400000">
            <a:off x="-246729" y="561741"/>
            <a:ext cx="950658" cy="457200"/>
          </a:xfrm>
          <a:prstGeom prst="triangle">
            <a:avLst/>
          </a:prstGeom>
          <a:solidFill>
            <a:srgbClr val="014B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96292"/>
            <a:ext cx="82296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dirty="0" smtClean="0">
                <a:latin typeface="Century Gothic"/>
                <a:cs typeface="Century Gothic"/>
              </a:rPr>
              <a:t>Cliquez pour modifier votre texte</a:t>
            </a:r>
            <a:endParaRPr lang="fr-CA" dirty="0">
              <a:latin typeface="Century Gothic"/>
              <a:cs typeface="Century Gothic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409605" y="2356107"/>
            <a:ext cx="6405772" cy="360117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 sz="1700" baseline="0">
                <a:solidFill>
                  <a:srgbClr val="1885A2"/>
                </a:solidFill>
                <a:latin typeface="+mn-lt"/>
              </a:defRPr>
            </a:lvl2pPr>
            <a:lvl3pPr>
              <a:defRPr sz="1700">
                <a:solidFill>
                  <a:srgbClr val="1885A2"/>
                </a:solidFill>
                <a:latin typeface="+mn-lt"/>
              </a:defRPr>
            </a:lvl3pPr>
            <a:lvl4pPr>
              <a:defRPr sz="1700" baseline="0">
                <a:solidFill>
                  <a:srgbClr val="1885A2"/>
                </a:solidFill>
                <a:latin typeface="+mn-lt"/>
              </a:defRPr>
            </a:lvl4pPr>
            <a:lvl5pPr>
              <a:defRPr sz="1700" baseline="0">
                <a:solidFill>
                  <a:srgbClr val="1885A2"/>
                </a:solidFill>
                <a:latin typeface="+mn-lt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36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997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96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47" r:id="rId2"/>
    <p:sldLayoutId id="2147484137" r:id="rId3"/>
    <p:sldLayoutId id="2147484138" r:id="rId4"/>
    <p:sldLayoutId id="2147484139" r:id="rId5"/>
    <p:sldLayoutId id="2147484130" r:id="rId6"/>
    <p:sldLayoutId id="2147484141" r:id="rId7"/>
    <p:sldLayoutId id="2147484142" r:id="rId8"/>
    <p:sldLayoutId id="2147484146" r:id="rId9"/>
    <p:sldLayoutId id="2147484132" r:id="rId10"/>
    <p:sldLayoutId id="2147484133" r:id="rId11"/>
    <p:sldLayoutId id="2147484134" r:id="rId12"/>
    <p:sldLayoutId id="2147484135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tabLst>
          <a:tab pos="858838" algn="l"/>
        </a:tabLst>
        <a:defRPr sz="3000" b="1" i="0" kern="1200">
          <a:solidFill>
            <a:srgbClr val="FAA00C"/>
          </a:solidFill>
          <a:latin typeface="Century Gothic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200" kern="1200">
          <a:solidFill>
            <a:srgbClr val="014B8C"/>
          </a:solidFill>
          <a:latin typeface="Century Gothic"/>
          <a:ea typeface="+mn-ea"/>
          <a:cs typeface="Arial"/>
        </a:defRPr>
      </a:lvl1pPr>
      <a:lvl2pPr marL="800100" indent="-342900" algn="l" defTabSz="457200" rtl="0" eaLnBrk="1" latinLnBrk="0" hangingPunct="1">
        <a:spcBef>
          <a:spcPct val="20000"/>
        </a:spcBef>
        <a:buFont typeface="Arial"/>
        <a:buChar char="•"/>
        <a:defRPr sz="1700" kern="1200">
          <a:solidFill>
            <a:srgbClr val="1885A2"/>
          </a:solidFill>
          <a:latin typeface="Century Gothic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700" kern="1200">
          <a:solidFill>
            <a:srgbClr val="1885A2"/>
          </a:solidFill>
          <a:latin typeface="Century Gothic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KV0QuQsonk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uac.on.ca/fr/guide/orpas-ottawa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04979" y="3826041"/>
            <a:ext cx="4622800" cy="155207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A" alt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Daniel Grant, </a:t>
            </a:r>
            <a:r>
              <a:rPr lang="fr-CA" alt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CRHA</a:t>
            </a:r>
            <a:endParaRPr lang="fr-CA" alt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fr-CA" alt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Conseiller en emploi et liaison avec les employeurs</a:t>
            </a:r>
          </a:p>
          <a:p>
            <a:pPr>
              <a:lnSpc>
                <a:spcPct val="90000"/>
              </a:lnSpc>
            </a:pPr>
            <a:r>
              <a:rPr lang="fr-CA" alt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Responsable, Service d’orientation et de </a:t>
            </a:r>
            <a:r>
              <a:rPr lang="fr-CA" alt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recherche de travail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54982"/>
            <a:ext cx="8229600" cy="2553701"/>
          </a:xfrm>
        </p:spPr>
        <p:txBody>
          <a:bodyPr/>
          <a:lstStyle/>
          <a:p>
            <a:r>
              <a:rPr lang="fr-FR" sz="4000" dirty="0" smtClean="0"/>
              <a:t>Programmes </a:t>
            </a:r>
            <a:r>
              <a:rPr lang="fr-FR" sz="4000" dirty="0"/>
              <a:t>des sciences de la réadaptation de l’Ontario (</a:t>
            </a:r>
            <a:r>
              <a:rPr lang="fr-FR" sz="4000" dirty="0" err="1"/>
              <a:t>ORPAS</a:t>
            </a:r>
            <a:r>
              <a:rPr lang="fr-FR" sz="4000" dirty="0" smtClean="0"/>
              <a:t>), Université d’Ottawa</a:t>
            </a:r>
            <a:r>
              <a:rPr lang="en-US" sz="4000" dirty="0" smtClean="0"/>
              <a:t>:</a:t>
            </a:r>
            <a:br>
              <a:rPr lang="en-US" sz="4000" dirty="0" smtClean="0"/>
            </a:br>
            <a:r>
              <a:rPr lang="en-US" sz="4000" dirty="0" smtClean="0"/>
              <a:t>CV et </a:t>
            </a:r>
            <a:r>
              <a:rPr lang="en-US" sz="4000" dirty="0" err="1" smtClean="0"/>
              <a:t>entrevue</a:t>
            </a:r>
            <a:r>
              <a:rPr lang="en-US" sz="4000" dirty="0" smtClean="0"/>
              <a:t> </a:t>
            </a:r>
            <a:r>
              <a:rPr lang="en-US" sz="4000" dirty="0" err="1" smtClean="0"/>
              <a:t>d’admission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001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" y="1"/>
            <a:ext cx="9144000" cy="6857999"/>
          </a:xfrm>
        </p:spPr>
        <p:txBody>
          <a:bodyPr/>
          <a:lstStyle/>
          <a:p>
            <a:pPr marL="180975" indent="-96838">
              <a:tabLst>
                <a:tab pos="806450" algn="l"/>
              </a:tabLst>
            </a:pPr>
            <a:r>
              <a:rPr lang="fr-CA" sz="800" b="1" dirty="0">
                <a:solidFill>
                  <a:srgbClr val="FAA00C"/>
                </a:solidFill>
                <a:ea typeface="+mj-ea"/>
              </a:rPr>
              <a:t/>
            </a:r>
            <a:br>
              <a:rPr lang="fr-CA" sz="800" b="1" dirty="0">
                <a:solidFill>
                  <a:srgbClr val="FAA00C"/>
                </a:solidFill>
                <a:ea typeface="+mj-ea"/>
              </a:rPr>
            </a:br>
            <a:endParaRPr lang="fr-CA" sz="800" b="1" dirty="0" smtClean="0">
              <a:solidFill>
                <a:srgbClr val="FAA00C"/>
              </a:solidFill>
              <a:ea typeface="+mj-ea"/>
            </a:endParaRPr>
          </a:p>
          <a:p>
            <a:pPr marL="180975" indent="-96838" algn="ctr">
              <a:tabLst>
                <a:tab pos="806450" algn="l"/>
              </a:tabLst>
            </a:pPr>
            <a:r>
              <a:rPr lang="fr-FR" sz="4000" b="1" dirty="0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LES </a:t>
            </a:r>
            <a:r>
              <a:rPr lang="fr-FR" sz="4000" b="1" dirty="0" err="1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M.E.M</a:t>
            </a:r>
            <a:r>
              <a:rPr lang="fr-FR" sz="4000" b="1" dirty="0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(SUITE)</a:t>
            </a:r>
          </a:p>
          <a:p>
            <a:pPr marL="180975" indent="-96838" algn="ctr">
              <a:tabLst>
                <a:tab pos="806450" algn="l"/>
              </a:tabLst>
            </a:pPr>
            <a:endParaRPr lang="fr-FR" sz="800" b="1" dirty="0" smtClean="0">
              <a:solidFill>
                <a:srgbClr val="FAA00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80975" indent="-96838">
              <a:tabLst>
                <a:tab pos="806450" algn="l"/>
              </a:tabLst>
            </a:pPr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Se 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préparer aux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M.E.M</a:t>
            </a:r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(suite)</a:t>
            </a:r>
            <a:endParaRPr lang="fr-F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96838">
              <a:tabLst>
                <a:tab pos="806450" algn="l"/>
              </a:tabLst>
            </a:pPr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/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indent="-276225" defTabSz="444500">
              <a:buFont typeface="Arial" panose="020B0604020202020204" pitchFamily="34" charset="0"/>
              <a:buChar char="•"/>
            </a:pP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Clarifier vos objectifs professionnels, éducatifs, personnels et champs d’intérêts (motivations);</a:t>
            </a:r>
          </a:p>
          <a:p>
            <a:pPr marL="360363" indent="-276225" defTabSz="444500">
              <a:buFont typeface="Arial" panose="020B0604020202020204" pitchFamily="34" charset="0"/>
              <a:buChar char="•"/>
            </a:pPr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indent="-276225" defTabSz="444500">
              <a:buFont typeface="Arial" panose="020B0604020202020204" pitchFamily="34" charset="0"/>
              <a:buChar char="•"/>
            </a:pP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Familiarisez-vous avec le Guide préparatoire aux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M.E.M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  <a:p>
            <a:pPr marL="84138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5899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" y="1"/>
            <a:ext cx="9144000" cy="6857999"/>
          </a:xfrm>
        </p:spPr>
        <p:txBody>
          <a:bodyPr/>
          <a:lstStyle/>
          <a:p>
            <a:pPr marL="180975" indent="-96838">
              <a:tabLst>
                <a:tab pos="806450" algn="l"/>
              </a:tabLst>
            </a:pPr>
            <a:r>
              <a:rPr lang="fr-CA" sz="800" b="1" dirty="0">
                <a:solidFill>
                  <a:srgbClr val="FAA00C"/>
                </a:solidFill>
                <a:ea typeface="+mj-ea"/>
              </a:rPr>
              <a:t/>
            </a:r>
            <a:br>
              <a:rPr lang="fr-CA" sz="800" b="1" dirty="0">
                <a:solidFill>
                  <a:srgbClr val="FAA00C"/>
                </a:solidFill>
                <a:ea typeface="+mj-ea"/>
              </a:rPr>
            </a:br>
            <a:endParaRPr lang="fr-CA" sz="800" b="1" dirty="0" smtClean="0">
              <a:solidFill>
                <a:srgbClr val="FAA00C"/>
              </a:solidFill>
              <a:ea typeface="+mj-ea"/>
            </a:endParaRPr>
          </a:p>
          <a:p>
            <a:pPr marL="180975" indent="-96838" algn="ctr">
              <a:tabLst>
                <a:tab pos="806450" algn="l"/>
              </a:tabLst>
            </a:pPr>
            <a:r>
              <a:rPr lang="fr-FR" sz="4000" b="1" dirty="0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LES </a:t>
            </a:r>
            <a:r>
              <a:rPr lang="fr-FR" sz="4000" b="1" dirty="0" err="1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M.E.M</a:t>
            </a:r>
            <a:r>
              <a:rPr lang="fr-FR" sz="4000" b="1" dirty="0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(SUITE)</a:t>
            </a:r>
          </a:p>
          <a:p>
            <a:pPr marL="180975" indent="-96838" algn="ctr">
              <a:tabLst>
                <a:tab pos="806450" algn="l"/>
              </a:tabLst>
            </a:pPr>
            <a:endParaRPr lang="fr-FR" sz="800" b="1" dirty="0" smtClean="0">
              <a:solidFill>
                <a:srgbClr val="FAA00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80975" indent="-96838">
              <a:tabLst>
                <a:tab pos="806450" algn="l"/>
              </a:tabLst>
            </a:pPr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. Clarifier vos motivations</a:t>
            </a:r>
          </a:p>
          <a:p>
            <a:pPr marL="180975" indent="-96838">
              <a:tabLst>
                <a:tab pos="806450" algn="l"/>
              </a:tabLst>
            </a:pPr>
            <a:endParaRPr lang="fr-F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indent="-277813">
              <a:buFont typeface="Arial" panose="020B0604020202020204" pitchFamily="34" charset="0"/>
              <a:buChar char="•"/>
            </a:pP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Vos champs d’intérêts, votre vision-carrière/professionnelle (3-5 ans suite 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aux études, 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tout en étant flexible), vos valeurs, votre passion;</a:t>
            </a:r>
          </a:p>
          <a:p>
            <a:pPr marL="360363" indent="-277813">
              <a:buFont typeface="Arial" panose="020B0604020202020204" pitchFamily="34" charset="0"/>
              <a:buChar char="•"/>
            </a:pPr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indent="-277813">
              <a:buFont typeface="Arial" panose="020B0604020202020204" pitchFamily="34" charset="0"/>
              <a:buChar char="•"/>
            </a:pP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Aspects personnels, académique-études, université-hôpital;</a:t>
            </a:r>
          </a:p>
          <a:p>
            <a:pPr marL="180975" indent="-96838">
              <a:tabLst>
                <a:tab pos="806450" algn="l"/>
              </a:tabLst>
            </a:pPr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06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" y="1"/>
            <a:ext cx="9144000" cy="6857999"/>
          </a:xfrm>
        </p:spPr>
        <p:txBody>
          <a:bodyPr/>
          <a:lstStyle/>
          <a:p>
            <a:pPr marL="180975" indent="-96838">
              <a:tabLst>
                <a:tab pos="806450" algn="l"/>
              </a:tabLst>
            </a:pPr>
            <a:r>
              <a:rPr lang="fr-CA" sz="800" b="1" dirty="0">
                <a:solidFill>
                  <a:srgbClr val="FAA00C"/>
                </a:solidFill>
                <a:ea typeface="+mj-ea"/>
              </a:rPr>
              <a:t/>
            </a:r>
            <a:br>
              <a:rPr lang="fr-CA" sz="800" b="1" dirty="0">
                <a:solidFill>
                  <a:srgbClr val="FAA00C"/>
                </a:solidFill>
                <a:ea typeface="+mj-ea"/>
              </a:rPr>
            </a:br>
            <a:endParaRPr lang="fr-CA" sz="800" b="1" dirty="0" smtClean="0">
              <a:solidFill>
                <a:srgbClr val="FAA00C"/>
              </a:solidFill>
              <a:ea typeface="+mj-ea"/>
            </a:endParaRPr>
          </a:p>
          <a:p>
            <a:pPr marL="180975" indent="-96838" algn="ctr">
              <a:tabLst>
                <a:tab pos="806450" algn="l"/>
              </a:tabLst>
            </a:pPr>
            <a:r>
              <a:rPr lang="fr-FR" sz="4000" b="1" dirty="0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LES </a:t>
            </a:r>
            <a:r>
              <a:rPr lang="fr-FR" sz="4000" b="1" dirty="0" err="1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M.E.M</a:t>
            </a:r>
            <a:r>
              <a:rPr lang="fr-FR" sz="4000" b="1" dirty="0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(SUITE)</a:t>
            </a:r>
          </a:p>
          <a:p>
            <a:pPr marL="180975" indent="-96838" algn="ctr">
              <a:tabLst>
                <a:tab pos="806450" algn="l"/>
              </a:tabLst>
            </a:pPr>
            <a:endParaRPr lang="fr-FR" sz="800" b="1" dirty="0" smtClean="0">
              <a:solidFill>
                <a:srgbClr val="FAA00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80975" indent="-96838">
              <a:tabLst>
                <a:tab pos="806450" algn="l"/>
              </a:tabLst>
            </a:pPr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. Clarifier vos </a:t>
            </a:r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motivations (suite)</a:t>
            </a:r>
            <a:endParaRPr lang="fr-F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96838">
              <a:tabLst>
                <a:tab pos="806450" algn="l"/>
              </a:tabLst>
            </a:pPr>
            <a:endParaRPr lang="fr-F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96838">
              <a:tabLst>
                <a:tab pos="806450" algn="l"/>
              </a:tabLst>
            </a:pPr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indent="-277813">
              <a:buFont typeface="Arial" panose="020B0604020202020204" pitchFamily="34" charset="0"/>
              <a:buChar char="•"/>
            </a:pP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Lieu géographique, famille, social, sports, loisirs, engagement communautaire, culturel,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conjoint-e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4138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580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" y="1"/>
            <a:ext cx="9144000" cy="6857999"/>
          </a:xfrm>
        </p:spPr>
        <p:txBody>
          <a:bodyPr/>
          <a:lstStyle/>
          <a:p>
            <a:pPr marL="180975" indent="-96838">
              <a:tabLst>
                <a:tab pos="806450" algn="l"/>
              </a:tabLst>
            </a:pPr>
            <a:r>
              <a:rPr lang="fr-CA" sz="800" b="1" dirty="0">
                <a:solidFill>
                  <a:srgbClr val="FAA00C"/>
                </a:solidFill>
                <a:ea typeface="+mj-ea"/>
              </a:rPr>
              <a:t/>
            </a:r>
            <a:br>
              <a:rPr lang="fr-CA" sz="800" b="1" dirty="0">
                <a:solidFill>
                  <a:srgbClr val="FAA00C"/>
                </a:solidFill>
                <a:ea typeface="+mj-ea"/>
              </a:rPr>
            </a:br>
            <a:endParaRPr lang="fr-CA" sz="800" b="1" dirty="0" smtClean="0">
              <a:solidFill>
                <a:srgbClr val="FAA00C"/>
              </a:solidFill>
              <a:ea typeface="+mj-ea"/>
            </a:endParaRPr>
          </a:p>
          <a:p>
            <a:pPr marL="180975" indent="-96838" algn="ctr">
              <a:tabLst>
                <a:tab pos="806450" algn="l"/>
              </a:tabLst>
            </a:pPr>
            <a:r>
              <a:rPr lang="fr-FR" sz="4000" b="1" dirty="0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LES </a:t>
            </a:r>
            <a:r>
              <a:rPr lang="fr-FR" sz="4000" b="1" dirty="0" err="1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M.E.M</a:t>
            </a:r>
            <a:r>
              <a:rPr lang="fr-FR" sz="4000" b="1" dirty="0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(SUITE)</a:t>
            </a:r>
          </a:p>
          <a:p>
            <a:pPr marL="180975" indent="-96838" algn="ctr">
              <a:tabLst>
                <a:tab pos="806450" algn="l"/>
              </a:tabLst>
            </a:pPr>
            <a:endParaRPr lang="fr-FR" sz="800" b="1" dirty="0" smtClean="0">
              <a:solidFill>
                <a:srgbClr val="FAA00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80975" indent="-96838">
              <a:tabLst>
                <a:tab pos="806450" algn="l"/>
              </a:tabLst>
            </a:pPr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. Clarifier vos </a:t>
            </a:r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motivations (suite)</a:t>
            </a:r>
            <a:endParaRPr lang="fr-FR" sz="800" dirty="0"/>
          </a:p>
          <a:p>
            <a:pPr marL="84138"/>
            <a:r>
              <a:rPr lang="fr-FR" sz="4000" i="1" dirty="0">
                <a:latin typeface="Arial" panose="020B0604020202020204" pitchFamily="34" charset="0"/>
                <a:cs typeface="Arial" panose="020B0604020202020204" pitchFamily="34" charset="0"/>
              </a:rPr>
              <a:t>Démontrez les liens entre vous et votre carrière en </a:t>
            </a:r>
            <a:r>
              <a:rPr lang="fr-FR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santé:</a:t>
            </a:r>
            <a:endParaRPr lang="fr-FR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indent="-276225">
              <a:buFont typeface="Arial" panose="020B0604020202020204" pitchFamily="34" charset="0"/>
              <a:buChar char="•"/>
            </a:pP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Qui est l’établissement, l’équipe de travail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indent="-276225">
              <a:buFont typeface="Arial" panose="020B0604020202020204" pitchFamily="34" charset="0"/>
              <a:buChar char="•"/>
            </a:pP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Nature du travail, la clinique, la recherche, l’accès aux ressources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" y="1"/>
            <a:ext cx="9144000" cy="6857999"/>
          </a:xfrm>
        </p:spPr>
        <p:txBody>
          <a:bodyPr/>
          <a:lstStyle/>
          <a:p>
            <a:pPr marL="180975" indent="-96838">
              <a:tabLst>
                <a:tab pos="806450" algn="l"/>
              </a:tabLst>
            </a:pPr>
            <a:r>
              <a:rPr lang="fr-CA" sz="800" b="1" dirty="0">
                <a:solidFill>
                  <a:srgbClr val="FAA00C"/>
                </a:solidFill>
                <a:ea typeface="+mj-ea"/>
              </a:rPr>
              <a:t/>
            </a:r>
            <a:br>
              <a:rPr lang="fr-CA" sz="800" b="1" dirty="0">
                <a:solidFill>
                  <a:srgbClr val="FAA00C"/>
                </a:solidFill>
                <a:ea typeface="+mj-ea"/>
              </a:rPr>
            </a:br>
            <a:endParaRPr lang="fr-CA" sz="800" b="1" dirty="0" smtClean="0">
              <a:solidFill>
                <a:srgbClr val="FAA00C"/>
              </a:solidFill>
              <a:ea typeface="+mj-ea"/>
            </a:endParaRPr>
          </a:p>
          <a:p>
            <a:pPr marL="180975" indent="-96838" algn="ctr">
              <a:tabLst>
                <a:tab pos="806450" algn="l"/>
              </a:tabLst>
            </a:pPr>
            <a:r>
              <a:rPr lang="fr-FR" sz="4000" b="1" dirty="0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LES </a:t>
            </a:r>
            <a:r>
              <a:rPr lang="fr-FR" sz="4000" b="1" dirty="0" err="1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M.E.M</a:t>
            </a:r>
            <a:r>
              <a:rPr lang="fr-FR" sz="4000" b="1" dirty="0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(SUITE)</a:t>
            </a:r>
          </a:p>
          <a:p>
            <a:pPr marL="180975" indent="-96838" algn="ctr">
              <a:tabLst>
                <a:tab pos="806450" algn="l"/>
              </a:tabLst>
            </a:pPr>
            <a:endParaRPr lang="fr-FR" sz="800" b="1" dirty="0" smtClean="0">
              <a:solidFill>
                <a:srgbClr val="FAA00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80975" indent="-96838">
              <a:tabLst>
                <a:tab pos="806450" algn="l"/>
              </a:tabLst>
            </a:pPr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. Clarifier vos </a:t>
            </a:r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motivations (suite)</a:t>
            </a:r>
            <a:endParaRPr lang="fr-FR" sz="800" dirty="0"/>
          </a:p>
          <a:p>
            <a:pPr marL="360363" indent="-276225">
              <a:buFont typeface="Arial" panose="020B0604020202020204" pitchFamily="34" charset="0"/>
              <a:buChar char="•"/>
            </a:pP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Tâches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, exigences et responsabilités</a:t>
            </a:r>
          </a:p>
          <a:p>
            <a:pPr marL="360363" indent="-276225">
              <a:buFont typeface="Arial" panose="020B0604020202020204" pitchFamily="34" charset="0"/>
              <a:buChar char="•"/>
            </a:pP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Vision, mission-mandat, valeurs, culture;</a:t>
            </a:r>
          </a:p>
          <a:p>
            <a:pPr marL="360363" indent="-276225">
              <a:buFont typeface="Arial" panose="020B0604020202020204" pitchFamily="34" charset="0"/>
              <a:buChar char="•"/>
            </a:pP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Objectifs stratégiques, les clients, les produits;</a:t>
            </a:r>
          </a:p>
          <a:p>
            <a:pPr marL="360363" indent="-276225">
              <a:buFont typeface="Arial" panose="020B0604020202020204" pitchFamily="34" charset="0"/>
              <a:buChar char="•"/>
            </a:pP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Services offerts, équipement, marchés, enjeux.</a:t>
            </a:r>
          </a:p>
          <a:p>
            <a:pPr marL="84138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864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" y="1"/>
            <a:ext cx="9144000" cy="6857999"/>
          </a:xfrm>
        </p:spPr>
        <p:txBody>
          <a:bodyPr/>
          <a:lstStyle/>
          <a:p>
            <a:pPr marL="180975" indent="-96838">
              <a:tabLst>
                <a:tab pos="806450" algn="l"/>
              </a:tabLst>
            </a:pPr>
            <a:r>
              <a:rPr lang="fr-CA" sz="800" b="1" dirty="0">
                <a:solidFill>
                  <a:srgbClr val="FAA00C"/>
                </a:solidFill>
                <a:ea typeface="+mj-ea"/>
              </a:rPr>
              <a:t/>
            </a:r>
            <a:br>
              <a:rPr lang="fr-CA" sz="800" b="1" dirty="0">
                <a:solidFill>
                  <a:srgbClr val="FAA00C"/>
                </a:solidFill>
                <a:ea typeface="+mj-ea"/>
              </a:rPr>
            </a:br>
            <a:endParaRPr lang="fr-CA" sz="800" b="1" dirty="0" smtClean="0">
              <a:solidFill>
                <a:srgbClr val="FAA00C"/>
              </a:solidFill>
              <a:ea typeface="+mj-ea"/>
            </a:endParaRPr>
          </a:p>
          <a:p>
            <a:pPr marL="457200" lvl="1" indent="0"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CA" sz="3200" b="1" dirty="0" smtClean="0">
              <a:solidFill>
                <a:srgbClr val="FFFFFF"/>
              </a:solidFill>
              <a:latin typeface="Arial" pitchFamily="34" charset="0"/>
              <a:cs typeface="+mn-cs"/>
              <a:hlinkClick r:id="rId2"/>
            </a:endParaRPr>
          </a:p>
          <a:p>
            <a:pPr marL="457200" lvl="1" indent="0"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CA" sz="3200" b="1" dirty="0">
              <a:solidFill>
                <a:srgbClr val="FFFFFF"/>
              </a:solidFill>
              <a:latin typeface="Arial" pitchFamily="34" charset="0"/>
              <a:cs typeface="+mn-cs"/>
              <a:hlinkClick r:id="rId2"/>
            </a:endParaRPr>
          </a:p>
          <a:p>
            <a:pPr marL="457200" lvl="1" indent="0"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CA" sz="3200" b="1" dirty="0" smtClean="0">
              <a:solidFill>
                <a:srgbClr val="FFFFFF"/>
              </a:solidFill>
              <a:latin typeface="Arial" pitchFamily="34" charset="0"/>
              <a:cs typeface="+mn-cs"/>
              <a:hlinkClick r:id="rId2"/>
            </a:endParaRPr>
          </a:p>
          <a:p>
            <a:pPr marL="457200" lvl="1" indent="0"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CA" sz="3200" b="1" dirty="0">
              <a:solidFill>
                <a:srgbClr val="FFFFFF"/>
              </a:solidFill>
              <a:latin typeface="Arial" pitchFamily="34" charset="0"/>
              <a:cs typeface="+mn-cs"/>
              <a:hlinkClick r:id="rId2"/>
            </a:endParaRPr>
          </a:p>
          <a:p>
            <a:pPr marL="457200" lvl="1" indent="0"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fr-CA" sz="3200" b="1" dirty="0" smtClean="0">
              <a:solidFill>
                <a:srgbClr val="FFFFFF"/>
              </a:solidFill>
              <a:latin typeface="Arial" pitchFamily="34" charset="0"/>
              <a:cs typeface="+mn-cs"/>
              <a:hlinkClick r:id="rId2"/>
            </a:endParaRPr>
          </a:p>
          <a:p>
            <a:pPr marL="457200" lvl="1" indent="0"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CA" sz="3200" b="1" dirty="0" smtClean="0">
                <a:solidFill>
                  <a:srgbClr val="FFFFFF"/>
                </a:solidFill>
                <a:latin typeface="Arial" pitchFamily="34" charset="0"/>
                <a:cs typeface="+mn-cs"/>
                <a:hlinkClick r:id="rId2"/>
              </a:rPr>
              <a:t>Stratégie </a:t>
            </a:r>
            <a:r>
              <a:rPr lang="fr-CA" sz="3200" b="1" dirty="0">
                <a:solidFill>
                  <a:srgbClr val="FFFFFF"/>
                </a:solidFill>
                <a:latin typeface="Arial" pitchFamily="34" charset="0"/>
                <a:cs typeface="+mn-cs"/>
                <a:hlinkClick r:id="rId2"/>
              </a:rPr>
              <a:t>d'entrevue</a:t>
            </a:r>
            <a:endParaRPr lang="fr-CA" sz="3200" b="1" dirty="0">
              <a:solidFill>
                <a:srgbClr val="FFFFFF"/>
              </a:solidFill>
              <a:latin typeface="Arial" pitchFamily="34" charset="0"/>
              <a:cs typeface="+mn-cs"/>
            </a:endParaRPr>
          </a:p>
          <a:p>
            <a:pPr marL="84138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4385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" y="1"/>
            <a:ext cx="9144000" cy="6857999"/>
          </a:xfrm>
        </p:spPr>
        <p:txBody>
          <a:bodyPr/>
          <a:lstStyle/>
          <a:p>
            <a:pPr marL="180975" indent="-96838">
              <a:tabLst>
                <a:tab pos="806450" algn="l"/>
              </a:tabLst>
            </a:pPr>
            <a:r>
              <a:rPr lang="fr-CA" sz="800" b="1" dirty="0">
                <a:solidFill>
                  <a:srgbClr val="FAA00C"/>
                </a:solidFill>
                <a:ea typeface="+mj-ea"/>
              </a:rPr>
              <a:t/>
            </a:r>
            <a:br>
              <a:rPr lang="fr-CA" sz="800" b="1" dirty="0">
                <a:solidFill>
                  <a:srgbClr val="FAA00C"/>
                </a:solidFill>
                <a:ea typeface="+mj-ea"/>
              </a:rPr>
            </a:br>
            <a:endParaRPr lang="fr-CA" sz="800" b="1" dirty="0" smtClean="0">
              <a:solidFill>
                <a:srgbClr val="FAA00C"/>
              </a:solidFill>
              <a:ea typeface="+mj-ea"/>
            </a:endParaRPr>
          </a:p>
          <a:p>
            <a:pPr marL="180975" indent="-96838" algn="ctr">
              <a:tabLst>
                <a:tab pos="806450" algn="l"/>
              </a:tabLst>
            </a:pPr>
            <a:r>
              <a:rPr lang="fr-FR" sz="4000" b="1" dirty="0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QUESTIONS D’ENTREVUES</a:t>
            </a:r>
          </a:p>
          <a:p>
            <a:endParaRPr lang="fr-FR" sz="800" b="1" dirty="0" smtClean="0">
              <a:solidFill>
                <a:srgbClr val="FAA00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fr-FR" sz="3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Soyez </a:t>
            </a:r>
            <a:r>
              <a:rPr lang="fr-FR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à la fois ferme, flexible </a:t>
            </a:r>
            <a:r>
              <a:rPr lang="fr-FR" sz="3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 raisonnable </a:t>
            </a:r>
            <a:r>
              <a:rPr lang="fr-FR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dans vos </a:t>
            </a:r>
            <a:r>
              <a:rPr lang="fr-FR" sz="3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conversations;</a:t>
            </a:r>
            <a:endParaRPr lang="fr-FR" sz="36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fr-FR" sz="800" b="1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fr-FR" sz="3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Trois </a:t>
            </a:r>
            <a:r>
              <a:rPr lang="fr-FR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types de questions </a:t>
            </a:r>
            <a:r>
              <a:rPr lang="fr-FR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(voir document</a:t>
            </a:r>
            <a:r>
              <a:rPr lang="fr-FR" sz="3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):</a:t>
            </a:r>
            <a:endParaRPr lang="fr-FR" sz="3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44500" indent="-444500">
              <a:buFont typeface="+mj-lt"/>
              <a:buAutoNum type="arabicPeriod"/>
            </a:pPr>
            <a:r>
              <a:rPr lang="fr-FR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Jeux de rôles, de mise en situation, d’étude de cas;</a:t>
            </a:r>
          </a:p>
          <a:p>
            <a:pPr marL="444500" indent="-444500">
              <a:buFont typeface="+mj-lt"/>
              <a:buAutoNum type="arabicPeriod"/>
            </a:pPr>
            <a:r>
              <a:rPr lang="fr-FR" sz="3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Discussions;</a:t>
            </a:r>
            <a:endParaRPr lang="fr-FR" sz="3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44500" indent="-444500">
              <a:buFont typeface="+mj-lt"/>
              <a:buAutoNum type="arabicPeriod"/>
            </a:pPr>
            <a:r>
              <a:rPr lang="fr-FR" sz="3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Questions </a:t>
            </a:r>
            <a:r>
              <a:rPr lang="fr-FR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standards d’entrevue.</a:t>
            </a:r>
          </a:p>
          <a:p>
            <a:pPr marL="84138"/>
            <a:endParaRPr lang="fr-FR" sz="800" b="1" dirty="0" smtClean="0">
              <a:solidFill>
                <a:srgbClr val="FAA00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81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" y="1"/>
            <a:ext cx="9144000" cy="6857999"/>
          </a:xfrm>
        </p:spPr>
        <p:txBody>
          <a:bodyPr/>
          <a:lstStyle/>
          <a:p>
            <a:pPr marL="180975" indent="-96838">
              <a:tabLst>
                <a:tab pos="806450" algn="l"/>
              </a:tabLst>
            </a:pPr>
            <a:r>
              <a:rPr lang="fr-CA" sz="800" b="1" dirty="0">
                <a:solidFill>
                  <a:srgbClr val="FAA00C"/>
                </a:solidFill>
                <a:ea typeface="+mj-ea"/>
              </a:rPr>
              <a:t/>
            </a:r>
            <a:br>
              <a:rPr lang="fr-CA" sz="800" b="1" dirty="0">
                <a:solidFill>
                  <a:srgbClr val="FAA00C"/>
                </a:solidFill>
                <a:ea typeface="+mj-ea"/>
              </a:rPr>
            </a:br>
            <a:endParaRPr lang="fr-CA" sz="800" b="1" dirty="0" smtClean="0">
              <a:solidFill>
                <a:srgbClr val="FAA00C"/>
              </a:solidFill>
              <a:ea typeface="+mj-ea"/>
            </a:endParaRPr>
          </a:p>
          <a:p>
            <a:pPr marL="180975" indent="-96838" algn="ctr">
              <a:tabLst>
                <a:tab pos="806450" algn="l"/>
              </a:tabLst>
            </a:pPr>
            <a:r>
              <a:rPr lang="fr-FR" sz="4000" b="1" dirty="0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QUESTIONS D’ENTREVUES (suite)</a:t>
            </a:r>
          </a:p>
          <a:p>
            <a:endParaRPr lang="fr-FR" sz="800" b="1" dirty="0" smtClean="0">
              <a:solidFill>
                <a:srgbClr val="FAA00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fr-FR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Répondre aux questions de types </a:t>
            </a:r>
            <a:r>
              <a:rPr lang="fr-FR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«Discussions et standards» </a:t>
            </a:r>
            <a:r>
              <a:rPr lang="fr-FR" sz="3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à l’aide des </a:t>
            </a:r>
            <a:r>
              <a:rPr lang="fr-FR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points suivants:</a:t>
            </a:r>
          </a:p>
          <a:p>
            <a:endParaRPr lang="fr-FR" sz="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fr-FR" sz="3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Situation-contexte;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fr-FR" sz="3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Actions-arguments-défis relevés ou non;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fr-FR" sz="3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Résultats-apprentissages-leçon de vie;</a:t>
            </a:r>
          </a:p>
          <a:p>
            <a:r>
              <a:rPr lang="fr-FR" sz="3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**Forces, défis, faiblesses, soyez sincère et en lien ave le travail et les études**</a:t>
            </a:r>
          </a:p>
          <a:p>
            <a:pPr marL="84138"/>
            <a:endParaRPr lang="fr-FR" sz="800" b="1" dirty="0" smtClean="0">
              <a:solidFill>
                <a:srgbClr val="FAA00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47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" y="1"/>
            <a:ext cx="9144000" cy="6857999"/>
          </a:xfrm>
        </p:spPr>
        <p:txBody>
          <a:bodyPr/>
          <a:lstStyle/>
          <a:p>
            <a:pPr marL="180975" indent="-96838">
              <a:tabLst>
                <a:tab pos="806450" algn="l"/>
              </a:tabLst>
            </a:pPr>
            <a:r>
              <a:rPr lang="fr-CA" sz="800" b="1" dirty="0">
                <a:solidFill>
                  <a:srgbClr val="FAA00C"/>
                </a:solidFill>
                <a:ea typeface="+mj-ea"/>
              </a:rPr>
              <a:t/>
            </a:r>
            <a:br>
              <a:rPr lang="fr-CA" sz="800" b="1" dirty="0">
                <a:solidFill>
                  <a:srgbClr val="FAA00C"/>
                </a:solidFill>
                <a:ea typeface="+mj-ea"/>
              </a:rPr>
            </a:br>
            <a:endParaRPr lang="fr-CA" sz="800" b="1" dirty="0" smtClean="0">
              <a:solidFill>
                <a:srgbClr val="FAA00C"/>
              </a:solidFill>
              <a:ea typeface="+mj-ea"/>
            </a:endParaRPr>
          </a:p>
          <a:p>
            <a:pPr marL="180975" indent="-96838" algn="ctr">
              <a:tabLst>
                <a:tab pos="806450" algn="l"/>
              </a:tabLst>
            </a:pPr>
            <a:r>
              <a:rPr lang="fr-FR" sz="4000" b="1" dirty="0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QUESTIONS D’ENTREVUES (suite)</a:t>
            </a:r>
          </a:p>
          <a:p>
            <a:endParaRPr lang="fr-FR" sz="800" b="1" dirty="0" smtClean="0">
              <a:solidFill>
                <a:srgbClr val="FAA00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fr-FR" sz="3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**Forces, défis, faiblesses, soyez sincère et en lien ave le travail et les études**</a:t>
            </a:r>
          </a:p>
          <a:p>
            <a:endParaRPr lang="fr-FR" sz="36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fr-FR" sz="3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Exemple: </a:t>
            </a:r>
            <a:r>
              <a:rPr lang="fr-FR" sz="3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 votre force </a:t>
            </a:r>
            <a:r>
              <a:rPr lang="fr-FR" sz="3600" b="1" u="sng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</a:t>
            </a:r>
            <a:r>
              <a:rPr lang="fr-FR" sz="3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3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faiblesse est l’anglais, la connaissance d’un logiciel informatique ou la maîtrise d’une compétence essentielle au milieu de travail, </a:t>
            </a:r>
            <a:r>
              <a:rPr lang="fr-FR" sz="3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dites-le et expliquez-vous positivement.</a:t>
            </a:r>
          </a:p>
          <a:p>
            <a:pPr marL="84138"/>
            <a:endParaRPr lang="fr-FR" sz="800" b="1" dirty="0" smtClean="0">
              <a:solidFill>
                <a:srgbClr val="FAA00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83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" y="1"/>
            <a:ext cx="9144000" cy="6857999"/>
          </a:xfrm>
        </p:spPr>
        <p:txBody>
          <a:bodyPr/>
          <a:lstStyle/>
          <a:p>
            <a:pPr marL="180975" indent="-96838">
              <a:tabLst>
                <a:tab pos="806450" algn="l"/>
              </a:tabLst>
            </a:pPr>
            <a:r>
              <a:rPr lang="fr-CA" sz="800" b="1" dirty="0">
                <a:solidFill>
                  <a:srgbClr val="FAA00C"/>
                </a:solidFill>
                <a:ea typeface="+mj-ea"/>
              </a:rPr>
              <a:t/>
            </a:r>
            <a:br>
              <a:rPr lang="fr-CA" sz="800" b="1" dirty="0">
                <a:solidFill>
                  <a:srgbClr val="FAA00C"/>
                </a:solidFill>
                <a:ea typeface="+mj-ea"/>
              </a:rPr>
            </a:br>
            <a:endParaRPr lang="fr-CA" sz="800" b="1" dirty="0" smtClean="0">
              <a:solidFill>
                <a:srgbClr val="FAA00C"/>
              </a:solidFill>
              <a:ea typeface="+mj-ea"/>
            </a:endParaRPr>
          </a:p>
          <a:p>
            <a:pPr marL="180975" indent="-96838" algn="ctr">
              <a:tabLst>
                <a:tab pos="806450" algn="l"/>
              </a:tabLst>
            </a:pPr>
            <a:r>
              <a:rPr lang="fr-FR" sz="4000" b="1" dirty="0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QUESTIONS D’ENTREVUES (suite)</a:t>
            </a:r>
          </a:p>
          <a:p>
            <a:endParaRPr lang="fr-FR" sz="800" b="1" dirty="0" smtClean="0">
              <a:solidFill>
                <a:srgbClr val="FAA00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fr-FR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Répondre aux mises en situations/ études de cas:</a:t>
            </a:r>
          </a:p>
          <a:p>
            <a:endParaRPr lang="fr-FR" sz="36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Analyser le contexte;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Identifier le problème;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Proposer des options de solution;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Choisir la meilleure solution.</a:t>
            </a:r>
          </a:p>
          <a:p>
            <a:pPr marL="84138"/>
            <a:endParaRPr lang="fr-FR" sz="800" b="1" dirty="0" smtClean="0">
              <a:solidFill>
                <a:srgbClr val="FAA00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180975" indent="-96838" algn="ctr">
              <a:tabLst>
                <a:tab pos="806450" algn="l"/>
              </a:tabLst>
            </a:pPr>
            <a:endParaRPr lang="fr-CA" sz="800" b="1" dirty="0">
              <a:solidFill>
                <a:srgbClr val="FAA00C"/>
              </a:solidFill>
              <a:ea typeface="+mj-ea"/>
            </a:endParaRPr>
          </a:p>
          <a:p>
            <a:pPr marL="180975" indent="-96838" algn="ctr"/>
            <a:r>
              <a:rPr lang="fr-CA" sz="4000" b="1" dirty="0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OBJECTIFS DE CETTE PRÉSENTATION</a:t>
            </a:r>
          </a:p>
          <a:p>
            <a:pPr marL="360363" indent="-277813"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fr-CA" sz="36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fr-C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uatre formats de </a:t>
            </a:r>
            <a:r>
              <a:rPr lang="fr-CA" sz="3600" dirty="0">
                <a:latin typeface="Arial" panose="020B0604020202020204" pitchFamily="34" charset="0"/>
                <a:cs typeface="Arial" panose="020B0604020202020204" pitchFamily="34" charset="0"/>
              </a:rPr>
              <a:t>CV </a:t>
            </a:r>
            <a:r>
              <a:rPr lang="fr-CA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ORPAS</a:t>
            </a:r>
            <a:endParaRPr lang="fr-CA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indent="-360363" defTabSz="360363">
              <a:buFont typeface="Arial" panose="020B0604020202020204" pitchFamily="34" charset="0"/>
              <a:buChar char="•"/>
            </a:pPr>
            <a:r>
              <a:rPr lang="fr-CA" sz="36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Minis</a:t>
            </a:r>
            <a:r>
              <a:rPr lang="fr-CA" sz="3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-entrevues multiples (</a:t>
            </a:r>
            <a:r>
              <a:rPr lang="fr-CA" sz="36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M.E.M</a:t>
            </a:r>
            <a:r>
              <a:rPr lang="fr-CA" sz="3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.)</a:t>
            </a:r>
          </a:p>
          <a:p>
            <a:pPr marL="360363" indent="-360363" defTabSz="360363">
              <a:buFont typeface="Arial" panose="020B0604020202020204" pitchFamily="34" charset="0"/>
              <a:buChar char="•"/>
            </a:pPr>
            <a:r>
              <a:rPr lang="fr-CA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C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ssociations </a:t>
            </a:r>
            <a:r>
              <a:rPr lang="fr-CA" sz="3600" dirty="0">
                <a:latin typeface="Arial" panose="020B0604020202020204" pitchFamily="34" charset="0"/>
                <a:cs typeface="Arial" panose="020B0604020202020204" pitchFamily="34" charset="0"/>
              </a:rPr>
              <a:t>professionnelles provinciales et </a:t>
            </a:r>
            <a:r>
              <a:rPr lang="fr-C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nationales</a:t>
            </a:r>
          </a:p>
          <a:p>
            <a:pPr marL="360363" indent="-360363" defTabSz="360363">
              <a:buFont typeface="Arial" panose="020B0604020202020204" pitchFamily="34" charset="0"/>
              <a:buChar char="•"/>
            </a:pPr>
            <a:r>
              <a:rPr lang="fr-C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d’entrevues</a:t>
            </a:r>
          </a:p>
          <a:p>
            <a:pPr marL="360363" indent="-360363" defTabSz="360363">
              <a:buFont typeface="Arial" panose="020B0604020202020204" pitchFamily="34" charset="0"/>
              <a:buChar char="•"/>
            </a:pPr>
            <a:r>
              <a:rPr lang="fr-C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non-verbale</a:t>
            </a:r>
          </a:p>
          <a:p>
            <a:pPr marL="360363" indent="-360363" defTabSz="360363">
              <a:buFont typeface="Arial" panose="020B0604020202020204" pitchFamily="34" charset="0"/>
              <a:buChar char="•"/>
            </a:pPr>
            <a:r>
              <a:rPr lang="fr-C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Astuces</a:t>
            </a:r>
          </a:p>
          <a:p>
            <a:pPr marL="360363" indent="-360363" defTabSz="360363">
              <a:buFont typeface="Arial" panose="020B0604020202020204" pitchFamily="34" charset="0"/>
              <a:buChar char="•"/>
            </a:pPr>
            <a:r>
              <a:rPr lang="fr-CA" sz="3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Demande en ligne</a:t>
            </a:r>
            <a:r>
              <a:rPr lang="fr-CA" sz="4000" b="1" dirty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fr-CA" sz="4000" b="1" dirty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fr-CA" sz="3200" b="1" dirty="0" smtClean="0">
              <a:solidFill>
                <a:srgbClr val="FAA00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80975" indent="-96838">
              <a:tabLst>
                <a:tab pos="80645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1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" y="1"/>
            <a:ext cx="9144000" cy="6857999"/>
          </a:xfrm>
        </p:spPr>
        <p:txBody>
          <a:bodyPr/>
          <a:lstStyle/>
          <a:p>
            <a:pPr marL="180975" indent="-96838">
              <a:tabLst>
                <a:tab pos="806450" algn="l"/>
              </a:tabLst>
            </a:pPr>
            <a:r>
              <a:rPr lang="fr-CA" sz="800" b="1" dirty="0">
                <a:solidFill>
                  <a:srgbClr val="FAA00C"/>
                </a:solidFill>
                <a:ea typeface="+mj-ea"/>
              </a:rPr>
              <a:t/>
            </a:r>
            <a:br>
              <a:rPr lang="fr-CA" sz="800" b="1" dirty="0">
                <a:solidFill>
                  <a:srgbClr val="FAA00C"/>
                </a:solidFill>
                <a:ea typeface="+mj-ea"/>
              </a:rPr>
            </a:br>
            <a:endParaRPr lang="fr-CA" sz="800" b="1" dirty="0" smtClean="0">
              <a:solidFill>
                <a:srgbClr val="FAA00C"/>
              </a:solidFill>
              <a:ea typeface="+mj-ea"/>
            </a:endParaRPr>
          </a:p>
          <a:p>
            <a:pPr marL="180975" indent="-96838" algn="ctr">
              <a:tabLst>
                <a:tab pos="806450" algn="l"/>
              </a:tabLst>
            </a:pPr>
            <a:r>
              <a:rPr lang="fr-FR" sz="4000" b="1" dirty="0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QUESTIONS D’ENTREVUES (suite)</a:t>
            </a:r>
          </a:p>
          <a:p>
            <a:r>
              <a:rPr lang="fr-FR" sz="36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Réagir </a:t>
            </a:r>
            <a:r>
              <a:rPr lang="fr-FR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aux jeux de rôles-scénarios de la façon suivante:</a:t>
            </a:r>
          </a:p>
          <a:p>
            <a:endParaRPr lang="fr-FR" sz="8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fr-FR" sz="3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Soyez-vous-même </a:t>
            </a:r>
            <a:r>
              <a:rPr lang="fr-FR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 flexible;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endParaRPr lang="fr-FR" sz="8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fr-FR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</a:t>
            </a:r>
            <a:r>
              <a:rPr lang="fr-FR" sz="3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ue feriez-vous si </a:t>
            </a:r>
            <a:r>
              <a:rPr lang="fr-FR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c’était vrai</a:t>
            </a:r>
            <a:r>
              <a:rPr lang="fr-FR" sz="3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?;</a:t>
            </a:r>
            <a:endParaRPr lang="fr-FR" sz="3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65113" indent="-265113">
              <a:buFont typeface="Arial" panose="020B0604020202020204" pitchFamily="34" charset="0"/>
              <a:buChar char="•"/>
            </a:pPr>
            <a:endParaRPr lang="fr-FR" sz="8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fr-FR" sz="3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Démontrer </a:t>
            </a:r>
            <a:r>
              <a:rPr lang="fr-FR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vos habiletés à communiquer et à entrer en relation avec l’autre;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endParaRPr lang="fr-FR" sz="8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fr-FR" sz="36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Pas </a:t>
            </a:r>
            <a:r>
              <a:rPr lang="fr-FR" sz="3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 bonne réponse et peut-être même, pas de solutions.</a:t>
            </a:r>
          </a:p>
          <a:p>
            <a:pPr marL="84138"/>
            <a:endParaRPr lang="fr-FR" sz="800" b="1" dirty="0" smtClean="0">
              <a:solidFill>
                <a:srgbClr val="FAA00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8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" y="1"/>
            <a:ext cx="9144000" cy="6857999"/>
          </a:xfrm>
        </p:spPr>
        <p:txBody>
          <a:bodyPr/>
          <a:lstStyle/>
          <a:p>
            <a:pPr marL="180975" indent="-96838">
              <a:tabLst>
                <a:tab pos="806450" algn="l"/>
              </a:tabLst>
            </a:pPr>
            <a:r>
              <a:rPr lang="fr-CA" sz="800" b="1" dirty="0">
                <a:solidFill>
                  <a:srgbClr val="FAA00C"/>
                </a:solidFill>
                <a:ea typeface="+mj-ea"/>
              </a:rPr>
              <a:t/>
            </a:r>
            <a:br>
              <a:rPr lang="fr-CA" sz="800" b="1" dirty="0">
                <a:solidFill>
                  <a:srgbClr val="FAA00C"/>
                </a:solidFill>
                <a:ea typeface="+mj-ea"/>
              </a:rPr>
            </a:br>
            <a:endParaRPr lang="fr-CA" sz="800" b="1" dirty="0" smtClean="0">
              <a:solidFill>
                <a:srgbClr val="FAA00C"/>
              </a:solidFill>
              <a:ea typeface="+mj-ea"/>
            </a:endParaRPr>
          </a:p>
          <a:p>
            <a:pPr marL="84137" algn="ctr">
              <a:tabLst>
                <a:tab pos="806450" algn="l"/>
              </a:tabLst>
            </a:pPr>
            <a:r>
              <a:rPr lang="fr-FR" sz="4000" b="1" dirty="0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COMMUNICATION NON-VERBALE</a:t>
            </a:r>
          </a:p>
          <a:p>
            <a:pPr marL="84138"/>
            <a:endParaRPr lang="fr-FR" sz="800" b="1" dirty="0" smtClean="0">
              <a:solidFill>
                <a:srgbClr val="FAA00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022" y="1367584"/>
            <a:ext cx="4776536" cy="4395542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98738" y="1076743"/>
            <a:ext cx="3997325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CEC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CEC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CEC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EC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CEC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EC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EC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EC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EC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A" altLang="fr-FR" sz="2800" b="1" dirty="0">
              <a:solidFill>
                <a:srgbClr val="014B8C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800" b="1" dirty="0">
                <a:solidFill>
                  <a:srgbClr val="014B8C"/>
                </a:solidFill>
              </a:rPr>
              <a:t>Première impression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800" b="1" dirty="0">
                <a:solidFill>
                  <a:srgbClr val="014B8C"/>
                </a:solidFill>
              </a:rPr>
              <a:t>Ton de la voix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800" b="1" dirty="0">
                <a:solidFill>
                  <a:srgbClr val="014B8C"/>
                </a:solidFill>
              </a:rPr>
              <a:t>Posture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800" b="1" dirty="0">
                <a:solidFill>
                  <a:srgbClr val="014B8C"/>
                </a:solidFill>
              </a:rPr>
              <a:t>Yeux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800" b="1" dirty="0">
                <a:solidFill>
                  <a:srgbClr val="014B8C"/>
                </a:solidFill>
              </a:rPr>
              <a:t>Tête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800" b="1" dirty="0">
                <a:solidFill>
                  <a:srgbClr val="014B8C"/>
                </a:solidFill>
              </a:rPr>
              <a:t>Mains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800" b="1" dirty="0">
                <a:solidFill>
                  <a:srgbClr val="014B8C"/>
                </a:solidFill>
              </a:rPr>
              <a:t>Bras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800" b="1" dirty="0">
                <a:solidFill>
                  <a:srgbClr val="014B8C"/>
                </a:solidFill>
              </a:rPr>
              <a:t>Poignée de main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800" b="1" dirty="0">
                <a:solidFill>
                  <a:srgbClr val="014B8C"/>
                </a:solidFill>
              </a:rPr>
              <a:t>Apparence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800" b="1" dirty="0">
                <a:solidFill>
                  <a:srgbClr val="014B8C"/>
                </a:solidFill>
              </a:rPr>
              <a:t>Hygiène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800" b="1" dirty="0">
                <a:solidFill>
                  <a:srgbClr val="014B8C"/>
                </a:solidFill>
              </a:rPr>
              <a:t>Tenu vestimentaire</a:t>
            </a:r>
          </a:p>
        </p:txBody>
      </p:sp>
    </p:spTree>
    <p:extLst>
      <p:ext uri="{BB962C8B-B14F-4D97-AF65-F5344CB8AC3E}">
        <p14:creationId xmlns:p14="http://schemas.microsoft.com/office/powerpoint/2010/main" val="20039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" y="1"/>
            <a:ext cx="9144000" cy="6857999"/>
          </a:xfrm>
        </p:spPr>
        <p:txBody>
          <a:bodyPr/>
          <a:lstStyle/>
          <a:p>
            <a:pPr marL="180975" indent="-96838">
              <a:tabLst>
                <a:tab pos="806450" algn="l"/>
              </a:tabLst>
            </a:pPr>
            <a:r>
              <a:rPr lang="fr-CA" sz="800" b="1" dirty="0">
                <a:solidFill>
                  <a:srgbClr val="FAA00C"/>
                </a:solidFill>
                <a:ea typeface="+mj-ea"/>
              </a:rPr>
              <a:t/>
            </a:r>
            <a:br>
              <a:rPr lang="fr-CA" sz="800" b="1" dirty="0">
                <a:solidFill>
                  <a:srgbClr val="FAA00C"/>
                </a:solidFill>
                <a:ea typeface="+mj-ea"/>
              </a:rPr>
            </a:br>
            <a:endParaRPr lang="fr-CA" sz="800" b="1" dirty="0" smtClean="0">
              <a:solidFill>
                <a:srgbClr val="FAA00C"/>
              </a:solidFill>
              <a:ea typeface="+mj-ea"/>
            </a:endParaRPr>
          </a:p>
          <a:p>
            <a:pPr marL="84138" algn="ctr"/>
            <a:r>
              <a:rPr lang="fr-FR" sz="4000" b="1" dirty="0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ASTUCES (suite)</a:t>
            </a:r>
          </a:p>
          <a:p>
            <a:pPr marL="84138" algn="ctr"/>
            <a:endParaRPr lang="fr-FR" sz="800" b="1" dirty="0">
              <a:solidFill>
                <a:srgbClr val="FAA00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65113" indent="-211138">
              <a:buFont typeface="Arial" panose="020B0604020202020204" pitchFamily="34" charset="0"/>
              <a:buChar char="•"/>
            </a:pPr>
            <a:r>
              <a:rPr lang="fr-FR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Faite du bénévolat, secteur santé</a:t>
            </a:r>
            <a:r>
              <a:rPr lang="fr-FR" sz="4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;</a:t>
            </a:r>
            <a:endParaRPr lang="fr-FR" sz="4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65113" indent="-211138">
              <a:buFont typeface="Arial" panose="020B0604020202020204" pitchFamily="34" charset="0"/>
              <a:buChar char="•"/>
            </a:pPr>
            <a:r>
              <a:rPr lang="fr-FR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Créer une cartographie d’information</a:t>
            </a:r>
            <a:r>
              <a:rPr lang="fr-FR" sz="4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;</a:t>
            </a:r>
            <a:endParaRPr lang="fr-FR" sz="4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65113" indent="-211138">
              <a:buFont typeface="Arial" panose="020B0604020202020204" pitchFamily="34" charset="0"/>
              <a:buChar char="•"/>
            </a:pPr>
            <a:r>
              <a:rPr lang="fr-FR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Simuler l’entrevue en audio-vidéo et minuter</a:t>
            </a:r>
            <a:r>
              <a:rPr lang="fr-FR" sz="4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;</a:t>
            </a:r>
            <a:endParaRPr lang="fr-FR" sz="4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65113" indent="-211138">
              <a:buFont typeface="Arial" panose="020B0604020202020204" pitchFamily="34" charset="0"/>
              <a:buChar char="•"/>
            </a:pPr>
            <a:r>
              <a:rPr lang="fr-FR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Approcher les </a:t>
            </a:r>
            <a:r>
              <a:rPr lang="fr-FR" sz="4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étudiants-es qui ont vécu le processus, </a:t>
            </a:r>
            <a:r>
              <a:rPr lang="fr-FR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informez-vous</a:t>
            </a:r>
            <a:r>
              <a:rPr lang="fr-FR" sz="4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;</a:t>
            </a:r>
            <a:endParaRPr lang="fr-FR" sz="4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55588" indent="-171450">
              <a:buFont typeface="Arial" panose="020B0604020202020204" pitchFamily="34" charset="0"/>
              <a:buChar char="•"/>
            </a:pPr>
            <a:endParaRPr lang="fr-FR" sz="800" dirty="0" smtClean="0">
              <a:solidFill>
                <a:srgbClr val="FAA00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3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" y="1"/>
            <a:ext cx="9144000" cy="6857999"/>
          </a:xfrm>
        </p:spPr>
        <p:txBody>
          <a:bodyPr/>
          <a:lstStyle/>
          <a:p>
            <a:pPr marL="180975" indent="-96838">
              <a:tabLst>
                <a:tab pos="806450" algn="l"/>
              </a:tabLst>
            </a:pPr>
            <a:r>
              <a:rPr lang="fr-CA" sz="800" b="1" dirty="0">
                <a:solidFill>
                  <a:srgbClr val="FAA00C"/>
                </a:solidFill>
                <a:ea typeface="+mj-ea"/>
              </a:rPr>
              <a:t/>
            </a:r>
            <a:br>
              <a:rPr lang="fr-CA" sz="800" b="1" dirty="0">
                <a:solidFill>
                  <a:srgbClr val="FAA00C"/>
                </a:solidFill>
                <a:ea typeface="+mj-ea"/>
              </a:rPr>
            </a:br>
            <a:endParaRPr lang="fr-CA" sz="800" b="1" dirty="0" smtClean="0">
              <a:solidFill>
                <a:srgbClr val="FAA00C"/>
              </a:solidFill>
              <a:ea typeface="+mj-ea"/>
            </a:endParaRPr>
          </a:p>
          <a:p>
            <a:pPr marL="84138" algn="ctr"/>
            <a:r>
              <a:rPr lang="fr-FR" sz="4000" b="1" dirty="0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ASTUCES (suite)</a:t>
            </a:r>
          </a:p>
          <a:p>
            <a:pPr marL="84138" algn="ctr"/>
            <a:endParaRPr lang="fr-FR" sz="800" b="1" dirty="0">
              <a:solidFill>
                <a:srgbClr val="FAA00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65113" indent="-211138">
              <a:buFont typeface="Arial" panose="020B0604020202020204" pitchFamily="34" charset="0"/>
              <a:buChar char="•"/>
            </a:pPr>
            <a:r>
              <a:rPr lang="fr-FR" sz="4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 </a:t>
            </a:r>
            <a:r>
              <a:rPr lang="fr-FR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vous connaissez l’intervieweur, démontrez quand même vos capacités</a:t>
            </a:r>
            <a:r>
              <a:rPr lang="fr-FR" sz="4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;</a:t>
            </a:r>
            <a:endParaRPr lang="fr-FR" sz="4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65113" indent="-211138">
              <a:buFont typeface="Arial" panose="020B0604020202020204" pitchFamily="34" charset="0"/>
              <a:buChar char="•"/>
            </a:pPr>
            <a:r>
              <a:rPr lang="fr-FR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Réfléchissez à votre plan B si vous n’êtes pas accepté. De plus, cette question pourrait être poser dans les </a:t>
            </a:r>
            <a:r>
              <a:rPr lang="fr-FR" sz="40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M.E.M</a:t>
            </a:r>
            <a:r>
              <a:rPr lang="fr-FR" sz="4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.;</a:t>
            </a:r>
            <a:endParaRPr lang="fr-FR" sz="4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55588" indent="-171450">
              <a:buFont typeface="Arial" panose="020B0604020202020204" pitchFamily="34" charset="0"/>
              <a:buChar char="•"/>
            </a:pPr>
            <a:endParaRPr lang="fr-FR" sz="800" dirty="0" smtClean="0">
              <a:solidFill>
                <a:srgbClr val="FAA00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12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" y="1"/>
            <a:ext cx="9144000" cy="6857999"/>
          </a:xfrm>
        </p:spPr>
        <p:txBody>
          <a:bodyPr/>
          <a:lstStyle/>
          <a:p>
            <a:pPr marL="180975" indent="-96838">
              <a:tabLst>
                <a:tab pos="806450" algn="l"/>
              </a:tabLst>
            </a:pPr>
            <a:r>
              <a:rPr lang="fr-CA" sz="800" b="1" dirty="0">
                <a:solidFill>
                  <a:srgbClr val="FAA00C"/>
                </a:solidFill>
                <a:ea typeface="+mj-ea"/>
              </a:rPr>
              <a:t/>
            </a:r>
            <a:br>
              <a:rPr lang="fr-CA" sz="800" b="1" dirty="0">
                <a:solidFill>
                  <a:srgbClr val="FAA00C"/>
                </a:solidFill>
                <a:ea typeface="+mj-ea"/>
              </a:rPr>
            </a:br>
            <a:endParaRPr lang="fr-CA" sz="800" b="1" dirty="0" smtClean="0">
              <a:solidFill>
                <a:srgbClr val="FAA00C"/>
              </a:solidFill>
              <a:ea typeface="+mj-ea"/>
            </a:endParaRPr>
          </a:p>
          <a:p>
            <a:pPr marL="84138" algn="ctr"/>
            <a:r>
              <a:rPr lang="fr-FR" sz="4000" b="1" dirty="0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ASTUCES (suite)</a:t>
            </a:r>
          </a:p>
          <a:p>
            <a:pPr marL="84138" algn="ctr"/>
            <a:endParaRPr lang="fr-FR" sz="800" b="1" dirty="0">
              <a:solidFill>
                <a:srgbClr val="FAA00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65113" indent="-211138">
              <a:buFont typeface="Arial" panose="020B0604020202020204" pitchFamily="34" charset="0"/>
              <a:buChar char="•"/>
            </a:pPr>
            <a:r>
              <a:rPr lang="fr-FR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Soyez prêt à répondre aux «drapeaux rouges» soulevés dans votre </a:t>
            </a:r>
            <a:r>
              <a:rPr lang="fr-FR" sz="4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dossier;</a:t>
            </a:r>
          </a:p>
          <a:p>
            <a:pPr marL="265113" indent="-211138">
              <a:buFont typeface="Arial" panose="020B0604020202020204" pitchFamily="34" charset="0"/>
              <a:buChar char="•"/>
            </a:pPr>
            <a:endParaRPr lang="fr-FR" sz="8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65113" indent="-211138">
              <a:buFont typeface="Arial" panose="020B0604020202020204" pitchFamily="34" charset="0"/>
              <a:buChar char="•"/>
            </a:pPr>
            <a:r>
              <a:rPr lang="fr-FR" sz="4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Vos </a:t>
            </a:r>
            <a:r>
              <a:rPr lang="fr-FR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habits en bagage de cabine</a:t>
            </a:r>
            <a:r>
              <a:rPr lang="fr-FR" sz="4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;</a:t>
            </a:r>
          </a:p>
          <a:p>
            <a:pPr marL="53975"/>
            <a:endParaRPr lang="fr-FR" sz="8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65113" indent="-211138">
              <a:buFont typeface="Arial" panose="020B0604020202020204" pitchFamily="34" charset="0"/>
              <a:buChar char="•"/>
            </a:pPr>
            <a:endParaRPr lang="fr-FR" sz="8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65113" indent="-211138">
              <a:buFont typeface="Arial" panose="020B0604020202020204" pitchFamily="34" charset="0"/>
              <a:buChar char="•"/>
            </a:pPr>
            <a:r>
              <a:rPr lang="fr-FR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Prévoir le trajet, visiter les lieux une </a:t>
            </a:r>
            <a:r>
              <a:rPr lang="fr-FR" sz="4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journée </a:t>
            </a:r>
            <a:r>
              <a:rPr lang="fr-FR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avant, stationnement, etc</a:t>
            </a:r>
            <a:r>
              <a:rPr lang="fr-FR" sz="4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..</a:t>
            </a:r>
            <a:endParaRPr lang="fr-FR" sz="4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65113" indent="-211138">
              <a:buFont typeface="Arial" panose="020B0604020202020204" pitchFamily="34" charset="0"/>
              <a:buChar char="•"/>
            </a:pPr>
            <a:endParaRPr lang="fr-FR" sz="8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55588" indent="-171450">
              <a:buFont typeface="Arial" panose="020B0604020202020204" pitchFamily="34" charset="0"/>
              <a:buChar char="•"/>
            </a:pPr>
            <a:endParaRPr lang="fr-FR" sz="800" dirty="0" smtClean="0">
              <a:solidFill>
                <a:srgbClr val="FAA00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4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" y="1"/>
            <a:ext cx="9144000" cy="6857999"/>
          </a:xfrm>
        </p:spPr>
        <p:txBody>
          <a:bodyPr/>
          <a:lstStyle/>
          <a:p>
            <a:pPr marL="180975" indent="-96838">
              <a:tabLst>
                <a:tab pos="806450" algn="l"/>
              </a:tabLst>
            </a:pPr>
            <a:r>
              <a:rPr lang="fr-CA" sz="800" b="1" dirty="0">
                <a:solidFill>
                  <a:srgbClr val="FAA00C"/>
                </a:solidFill>
                <a:ea typeface="+mj-ea"/>
              </a:rPr>
              <a:t/>
            </a:r>
            <a:br>
              <a:rPr lang="fr-CA" sz="800" b="1" dirty="0">
                <a:solidFill>
                  <a:srgbClr val="FAA00C"/>
                </a:solidFill>
                <a:ea typeface="+mj-ea"/>
              </a:rPr>
            </a:br>
            <a:endParaRPr lang="fr-CA" sz="800" b="1" dirty="0" smtClean="0">
              <a:solidFill>
                <a:srgbClr val="FAA00C"/>
              </a:solidFill>
              <a:ea typeface="+mj-ea"/>
            </a:endParaRPr>
          </a:p>
          <a:p>
            <a:pPr marL="84138" algn="ctr"/>
            <a:r>
              <a:rPr lang="fr-FR" sz="4000" b="1" dirty="0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RESSOURCES </a:t>
            </a:r>
            <a:r>
              <a:rPr lang="fr-FR" sz="4000" b="1" dirty="0" err="1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M.E.M</a:t>
            </a:r>
            <a:r>
              <a:rPr lang="fr-FR" sz="4000" b="1" dirty="0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OTTAWA</a:t>
            </a:r>
          </a:p>
          <a:p>
            <a:pPr marL="84138" algn="ctr"/>
            <a:endParaRPr lang="fr-FR" sz="4000" b="1" dirty="0">
              <a:solidFill>
                <a:srgbClr val="FAA00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84138" algn="ctr"/>
            <a:r>
              <a:rPr lang="fr-FR" sz="4000" b="1" dirty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https://www.uottawa.ca/centre-developpement-carriere/mini-entrevues-multiples</a:t>
            </a:r>
            <a:endParaRPr lang="fr-FR" sz="4000" b="1" dirty="0" smtClean="0">
              <a:solidFill>
                <a:srgbClr val="0000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84138" algn="ctr"/>
            <a:endParaRPr lang="fr-FR" sz="800" b="1" dirty="0">
              <a:solidFill>
                <a:srgbClr val="FAA00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65113" indent="-211138">
              <a:buFont typeface="Arial" panose="020B0604020202020204" pitchFamily="34" charset="0"/>
              <a:buChar char="•"/>
            </a:pPr>
            <a:endParaRPr lang="fr-FR" sz="8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55588" indent="-171450">
              <a:buFont typeface="Arial" panose="020B0604020202020204" pitchFamily="34" charset="0"/>
              <a:buChar char="•"/>
            </a:pPr>
            <a:endParaRPr lang="fr-FR" sz="800" dirty="0" smtClean="0">
              <a:solidFill>
                <a:srgbClr val="FAA00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05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" y="1"/>
            <a:ext cx="9144000" cy="6857999"/>
          </a:xfrm>
        </p:spPr>
        <p:txBody>
          <a:bodyPr/>
          <a:lstStyle/>
          <a:p>
            <a:pPr marL="180975" indent="-96838">
              <a:tabLst>
                <a:tab pos="806450" algn="l"/>
              </a:tabLst>
            </a:pPr>
            <a:endParaRPr lang="fr-CA" sz="800" b="1" dirty="0" smtClean="0">
              <a:solidFill>
                <a:srgbClr val="FAA00C"/>
              </a:solidFill>
              <a:ea typeface="+mj-ea"/>
            </a:endParaRPr>
          </a:p>
          <a:p>
            <a:pPr marL="180975" indent="-96838" algn="ctr">
              <a:tabLst>
                <a:tab pos="806450" algn="l"/>
              </a:tabLst>
            </a:pPr>
            <a:endParaRPr lang="fr-CA" sz="800" b="1" dirty="0" smtClean="0">
              <a:solidFill>
                <a:srgbClr val="FAA00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fr-CA" sz="4000" b="1" dirty="0" smtClean="0">
                <a:solidFill>
                  <a:srgbClr val="FAA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FAIRE UNE DEMANDE EN LIGNE ET</a:t>
            </a:r>
          </a:p>
          <a:p>
            <a:pPr algn="ctr"/>
            <a:r>
              <a:rPr lang="fr-CA" sz="4000" b="1" dirty="0" smtClean="0">
                <a:solidFill>
                  <a:srgbClr val="FAA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TENIR À JOUR AU:</a:t>
            </a:r>
          </a:p>
          <a:p>
            <a:r>
              <a:rPr lang="fr-CA" sz="4000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fr-CA" sz="40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://www.ouac.on.ca/fr/guide/orpas-ottawa/</a:t>
            </a:r>
            <a:r>
              <a:rPr lang="fr-CA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A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Consulter aussi </a:t>
            </a:r>
            <a:r>
              <a:rPr lang="fr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fr-CA" sz="4000" b="1" dirty="0">
                <a:latin typeface="Arial" panose="020B0604020202020204" pitchFamily="34" charset="0"/>
                <a:cs typeface="Arial" panose="020B0604020202020204" pitchFamily="34" charset="0"/>
              </a:rPr>
              <a:t>Processus des admissions à l’École des sciences de la réadaptation» </a:t>
            </a:r>
            <a:r>
              <a:rPr lang="fr-CA" sz="4000" dirty="0">
                <a:latin typeface="Arial" panose="020B0604020202020204" pitchFamily="34" charset="0"/>
                <a:cs typeface="Arial" panose="020B0604020202020204" pitchFamily="34" charset="0"/>
              </a:rPr>
              <a:t>et votre programme </a:t>
            </a:r>
            <a:r>
              <a:rPr lang="fr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d’études.</a:t>
            </a:r>
            <a:endParaRPr lang="fr-CA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96838">
              <a:tabLst>
                <a:tab pos="806450" algn="l"/>
              </a:tabLst>
            </a:pPr>
            <a:r>
              <a:rPr lang="fr-CA" sz="800" b="1" dirty="0">
                <a:solidFill>
                  <a:srgbClr val="FAA00C"/>
                </a:solidFill>
                <a:ea typeface="+mj-ea"/>
              </a:rPr>
              <a:t/>
            </a:r>
            <a:br>
              <a:rPr lang="fr-CA" sz="800" b="1" dirty="0">
                <a:solidFill>
                  <a:srgbClr val="FAA00C"/>
                </a:solidFill>
                <a:ea typeface="+mj-ea"/>
              </a:rPr>
            </a:br>
            <a:r>
              <a:rPr lang="fr-CA" sz="4000" b="1" dirty="0">
                <a:solidFill>
                  <a:srgbClr val="FAA00C"/>
                </a:solidFill>
                <a:ea typeface="+mj-ea"/>
              </a:rPr>
              <a:t/>
            </a:r>
            <a:br>
              <a:rPr lang="fr-CA" sz="4000" b="1" dirty="0">
                <a:solidFill>
                  <a:srgbClr val="FAA00C"/>
                </a:solidFill>
                <a:ea typeface="+mj-ea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2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180975" indent="-96838" algn="ctr">
              <a:tabLst>
                <a:tab pos="806450" algn="l"/>
              </a:tabLst>
            </a:pPr>
            <a:endParaRPr lang="fr-CA" sz="800" b="1" dirty="0">
              <a:solidFill>
                <a:srgbClr val="FAA00C"/>
              </a:solidFill>
              <a:ea typeface="+mj-ea"/>
            </a:endParaRPr>
          </a:p>
          <a:p>
            <a:pPr marL="180975" indent="-96838" algn="ctr">
              <a:tabLst>
                <a:tab pos="806450" algn="l"/>
              </a:tabLst>
            </a:pPr>
            <a:r>
              <a:rPr lang="fr-CA" sz="4000" b="1" dirty="0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CV </a:t>
            </a:r>
            <a:r>
              <a:rPr lang="fr-CA" sz="4000" b="1" u="sng" dirty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DOIT </a:t>
            </a:r>
            <a:r>
              <a:rPr lang="fr-CA" sz="4000" b="1" dirty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ÊTRE RÉDIGÉ EN:</a:t>
            </a:r>
            <a:r>
              <a:rPr lang="fr-CA" sz="4000" b="1" dirty="0">
                <a:solidFill>
                  <a:srgbClr val="FAA00C"/>
                </a:solidFill>
                <a:ea typeface="+mj-ea"/>
              </a:rPr>
              <a:t/>
            </a:r>
            <a:br>
              <a:rPr lang="fr-CA" sz="4000" b="1" dirty="0">
                <a:solidFill>
                  <a:srgbClr val="FAA00C"/>
                </a:solidFill>
                <a:ea typeface="+mj-ea"/>
              </a:rPr>
            </a:br>
            <a:endParaRPr lang="fr-CA" sz="800" b="1" dirty="0" smtClean="0">
              <a:solidFill>
                <a:srgbClr val="FAA00C"/>
              </a:solidFill>
              <a:ea typeface="+mj-ea"/>
            </a:endParaRPr>
          </a:p>
          <a:p>
            <a:pPr marL="655638" indent="-571500"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fr-CA" sz="4000" i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Times </a:t>
            </a:r>
            <a:r>
              <a:rPr lang="fr-CA" sz="4000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New Roman </a:t>
            </a:r>
            <a:r>
              <a:rPr lang="fr-CA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 taille 12</a:t>
            </a:r>
            <a:r>
              <a:rPr lang="fr-CA" sz="4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;</a:t>
            </a:r>
          </a:p>
          <a:p>
            <a:pPr marL="655638" indent="-571500"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fr-CA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8,5" x 11", recto seulement</a:t>
            </a:r>
            <a:r>
              <a:rPr lang="fr-CA" sz="4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;</a:t>
            </a:r>
          </a:p>
          <a:p>
            <a:pPr marL="655638" indent="-571500"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fr-CA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Marge d’un pouce sur les quatre côtés</a:t>
            </a:r>
            <a:r>
              <a:rPr lang="fr-CA" sz="4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;</a:t>
            </a:r>
          </a:p>
          <a:p>
            <a:pPr marL="655638" indent="-571500"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fr-CA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CV deux pages maximum</a:t>
            </a:r>
            <a:r>
              <a:rPr lang="fr-CA" sz="4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;</a:t>
            </a:r>
          </a:p>
          <a:p>
            <a:pPr marL="655638" indent="-571500"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fr-CA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Seules les deux premières pages seront considérées.</a:t>
            </a:r>
            <a:r>
              <a:rPr lang="fr-CA" sz="4000" b="1" dirty="0">
                <a:solidFill>
                  <a:srgbClr val="FAA00C"/>
                </a:solidFill>
                <a:ea typeface="+mj-ea"/>
              </a:rPr>
              <a:t/>
            </a:r>
            <a:br>
              <a:rPr lang="fr-CA" sz="4000" b="1" dirty="0">
                <a:solidFill>
                  <a:srgbClr val="FAA00C"/>
                </a:solidFill>
                <a:ea typeface="+mj-ea"/>
              </a:rPr>
            </a:br>
            <a:endParaRPr lang="fr-CA" sz="3200" b="1" dirty="0" smtClean="0">
              <a:solidFill>
                <a:srgbClr val="FAA00C"/>
              </a:solidFill>
              <a:ea typeface="+mj-ea"/>
            </a:endParaRPr>
          </a:p>
          <a:p>
            <a:pPr marL="180975" indent="-96838">
              <a:tabLst>
                <a:tab pos="80645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9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" y="1"/>
            <a:ext cx="9144000" cy="6857999"/>
          </a:xfrm>
        </p:spPr>
        <p:txBody>
          <a:bodyPr/>
          <a:lstStyle/>
          <a:p>
            <a:pPr marL="180975" indent="-96838">
              <a:tabLst>
                <a:tab pos="806450" algn="l"/>
              </a:tabLst>
            </a:pPr>
            <a:endParaRPr lang="fr-CA" sz="800" b="1" dirty="0" smtClean="0">
              <a:solidFill>
                <a:srgbClr val="FAA00C"/>
              </a:solidFill>
              <a:ea typeface="+mj-ea"/>
            </a:endParaRPr>
          </a:p>
          <a:p>
            <a:pPr marL="180975" indent="-96838" algn="ctr">
              <a:tabLst>
                <a:tab pos="806450" algn="l"/>
              </a:tabLst>
            </a:pPr>
            <a:r>
              <a:rPr lang="fr-CA" sz="4000" b="1" dirty="0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CV </a:t>
            </a:r>
            <a:r>
              <a:rPr lang="fr-CA" sz="4000" b="1" u="sng" dirty="0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DOIT</a:t>
            </a:r>
            <a:r>
              <a:rPr lang="fr-CA" sz="4000" b="1" dirty="0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CA" sz="4000" b="1" dirty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INCLURE</a:t>
            </a:r>
            <a:r>
              <a:rPr lang="fr-CA" sz="4000" b="1" dirty="0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  <a:p>
            <a:pPr marL="180975" indent="-96838" algn="ctr">
              <a:tabLst>
                <a:tab pos="806450" algn="l"/>
              </a:tabLst>
            </a:pPr>
            <a:endParaRPr lang="fr-CA" sz="2800" b="1" dirty="0" smtClean="0">
              <a:solidFill>
                <a:srgbClr val="FAA00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80975" indent="-96838">
              <a:tabLst>
                <a:tab pos="806450" algn="l"/>
              </a:tabLst>
            </a:pPr>
            <a:r>
              <a:rPr lang="fr-CA" sz="800" b="1" dirty="0">
                <a:solidFill>
                  <a:srgbClr val="FAA00C"/>
                </a:solidFill>
                <a:ea typeface="+mj-ea"/>
              </a:rPr>
              <a:t/>
            </a:r>
            <a:br>
              <a:rPr lang="fr-CA" sz="800" b="1" dirty="0">
                <a:solidFill>
                  <a:srgbClr val="FAA00C"/>
                </a:solidFill>
                <a:ea typeface="+mj-ea"/>
              </a:rPr>
            </a:br>
            <a:r>
              <a:rPr lang="fr-CA" sz="4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a. </a:t>
            </a:r>
            <a:r>
              <a:rPr lang="fr-CA" sz="4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Coordonnées, </a:t>
            </a:r>
            <a:r>
              <a:rPr lang="fr-CA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</a:t>
            </a:r>
            <a:r>
              <a:rPr lang="fr-CA" sz="4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om</a:t>
            </a:r>
            <a:r>
              <a:rPr lang="fr-CA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adresse </a:t>
            </a:r>
            <a:r>
              <a:rPr lang="fr-CA" sz="4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permanente et adresse </a:t>
            </a:r>
            <a:r>
              <a:rPr lang="fr-CA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courriel</a:t>
            </a:r>
            <a:r>
              <a:rPr lang="fr-CA" sz="4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;</a:t>
            </a:r>
          </a:p>
          <a:p>
            <a:pPr marL="180975" indent="-96838">
              <a:tabLst>
                <a:tab pos="806450" algn="l"/>
              </a:tabLst>
            </a:pPr>
            <a:endParaRPr lang="fr-CA" sz="16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80975" indent="-96838">
              <a:tabLst>
                <a:tab pos="806450" algn="l"/>
              </a:tabLst>
            </a:pPr>
            <a:r>
              <a:rPr lang="fr-CA" sz="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fr-CA" sz="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fr-CA" sz="4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b. </a:t>
            </a:r>
            <a:r>
              <a:rPr lang="fr-CA" sz="4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Scolarité</a:t>
            </a:r>
            <a:r>
              <a:rPr lang="fr-CA" sz="4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CA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(précisez études </a:t>
            </a:r>
            <a:r>
              <a:rPr lang="fr-CA" sz="4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secondaires</a:t>
            </a:r>
            <a:r>
              <a:rPr lang="fr-CA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collégiales et </a:t>
            </a:r>
            <a:r>
              <a:rPr lang="fr-CA" sz="4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universitaires</a:t>
            </a:r>
            <a:r>
              <a:rPr lang="fr-CA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);</a:t>
            </a:r>
            <a:r>
              <a:rPr lang="fr-CA" sz="4000" b="1" dirty="0">
                <a:solidFill>
                  <a:srgbClr val="FAA00C"/>
                </a:solidFill>
                <a:ea typeface="+mj-ea"/>
              </a:rPr>
              <a:t/>
            </a:r>
            <a:br>
              <a:rPr lang="fr-CA" sz="4000" b="1" dirty="0">
                <a:solidFill>
                  <a:srgbClr val="FAA00C"/>
                </a:solidFill>
                <a:ea typeface="+mj-ea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16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" y="1"/>
            <a:ext cx="9144000" cy="6857999"/>
          </a:xfrm>
        </p:spPr>
        <p:txBody>
          <a:bodyPr/>
          <a:lstStyle/>
          <a:p>
            <a:pPr marL="180975" indent="-96838">
              <a:tabLst>
                <a:tab pos="806450" algn="l"/>
              </a:tabLst>
            </a:pPr>
            <a:endParaRPr lang="fr-CA" sz="800" b="1" dirty="0" smtClean="0">
              <a:solidFill>
                <a:srgbClr val="FAA00C"/>
              </a:solidFill>
              <a:ea typeface="+mj-ea"/>
            </a:endParaRPr>
          </a:p>
          <a:p>
            <a:pPr marL="180975" indent="-96838" algn="ctr">
              <a:tabLst>
                <a:tab pos="806450" algn="l"/>
              </a:tabLst>
            </a:pPr>
            <a:r>
              <a:rPr lang="fr-CA" sz="4000" b="1" dirty="0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CV </a:t>
            </a:r>
            <a:r>
              <a:rPr lang="fr-CA" sz="4000" b="1" u="sng" dirty="0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DOIT</a:t>
            </a:r>
            <a:r>
              <a:rPr lang="fr-CA" sz="4000" b="1" dirty="0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INCLURE (suite):</a:t>
            </a:r>
          </a:p>
          <a:p>
            <a:pPr marL="180975" indent="-96838" algn="ctr">
              <a:tabLst>
                <a:tab pos="806450" algn="l"/>
              </a:tabLst>
            </a:pPr>
            <a:endParaRPr lang="fr-CA" sz="800" b="1" dirty="0" smtClean="0">
              <a:solidFill>
                <a:srgbClr val="FAA00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80975" indent="-96838" algn="ctr">
              <a:tabLst>
                <a:tab pos="806450" algn="l"/>
              </a:tabLst>
            </a:pPr>
            <a:endParaRPr lang="fr-CA" sz="800" b="1" dirty="0" smtClean="0">
              <a:solidFill>
                <a:srgbClr val="FAA00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80975" indent="-96838">
              <a:tabLst>
                <a:tab pos="806450" algn="l"/>
              </a:tabLst>
            </a:pPr>
            <a:endParaRPr lang="fr-CA" sz="800" b="1" dirty="0">
              <a:solidFill>
                <a:srgbClr val="FAA00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84138">
              <a:tabLst>
                <a:tab pos="625475" algn="l"/>
              </a:tabLst>
            </a:pPr>
            <a:r>
              <a:rPr lang="fr-CA" sz="800" b="1" dirty="0">
                <a:solidFill>
                  <a:srgbClr val="FAA00C"/>
                </a:solidFill>
                <a:ea typeface="+mj-ea"/>
              </a:rPr>
              <a:t/>
            </a:r>
            <a:br>
              <a:rPr lang="fr-CA" sz="800" b="1" dirty="0">
                <a:solidFill>
                  <a:srgbClr val="FAA00C"/>
                </a:solidFill>
                <a:ea typeface="+mj-ea"/>
              </a:rPr>
            </a:br>
            <a:r>
              <a:rPr lang="fr-CA" sz="40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Emplois</a:t>
            </a:r>
            <a:r>
              <a:rPr lang="fr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4000" dirty="0">
                <a:latin typeface="Arial" panose="020B0604020202020204" pitchFamily="34" charset="0"/>
                <a:cs typeface="Arial" panose="020B0604020202020204" pitchFamily="34" charset="0"/>
              </a:rPr>
              <a:t>(précisez, s’il est question </a:t>
            </a:r>
            <a:r>
              <a:rPr lang="fr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d’un emploi d’été, le nombre 	d’heures par semaine et pendant 	combien d’années, indiquez votre 	poste et décrivez très brièvement 	vos responsabilités);</a:t>
            </a:r>
            <a:endParaRPr lang="fr-CA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96838">
              <a:tabLst>
                <a:tab pos="806450" algn="l"/>
              </a:tabLst>
            </a:pPr>
            <a:r>
              <a:rPr lang="fr-CA" sz="4000" b="1" dirty="0">
                <a:solidFill>
                  <a:srgbClr val="FAA00C"/>
                </a:solidFill>
                <a:ea typeface="+mj-ea"/>
              </a:rPr>
              <a:t/>
            </a:r>
            <a:br>
              <a:rPr lang="fr-CA" sz="4000" b="1" dirty="0">
                <a:solidFill>
                  <a:srgbClr val="FAA00C"/>
                </a:solidFill>
                <a:ea typeface="+mj-ea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34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" y="1"/>
            <a:ext cx="9144000" cy="6857999"/>
          </a:xfrm>
        </p:spPr>
        <p:txBody>
          <a:bodyPr/>
          <a:lstStyle/>
          <a:p>
            <a:pPr marL="180975" indent="-96838">
              <a:tabLst>
                <a:tab pos="806450" algn="l"/>
              </a:tabLst>
            </a:pPr>
            <a:endParaRPr lang="fr-CA" sz="800" b="1" dirty="0" smtClean="0">
              <a:solidFill>
                <a:srgbClr val="FAA00C"/>
              </a:solidFill>
              <a:ea typeface="+mj-ea"/>
            </a:endParaRPr>
          </a:p>
          <a:p>
            <a:pPr marL="180975" indent="-96838" algn="ctr">
              <a:tabLst>
                <a:tab pos="806450" algn="l"/>
              </a:tabLst>
            </a:pPr>
            <a:r>
              <a:rPr lang="fr-CA" sz="4000" b="1" dirty="0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CV </a:t>
            </a:r>
            <a:r>
              <a:rPr lang="fr-CA" sz="4000" b="1" u="sng" dirty="0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DOIT</a:t>
            </a:r>
            <a:r>
              <a:rPr lang="fr-CA" sz="4000" b="1" dirty="0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INCLURE (suite):</a:t>
            </a:r>
          </a:p>
          <a:p>
            <a:pPr marL="180975" indent="-96838" algn="ctr">
              <a:tabLst>
                <a:tab pos="806450" algn="l"/>
              </a:tabLst>
            </a:pPr>
            <a:endParaRPr lang="fr-CA" sz="800" b="1" dirty="0" smtClean="0">
              <a:solidFill>
                <a:srgbClr val="FAA00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80975" indent="-96838" algn="ctr">
              <a:tabLst>
                <a:tab pos="806450" algn="l"/>
              </a:tabLst>
            </a:pPr>
            <a:endParaRPr lang="fr-CA" sz="800" b="1" dirty="0" smtClean="0">
              <a:solidFill>
                <a:srgbClr val="FAA00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80975" indent="-96838">
              <a:tabLst>
                <a:tab pos="806450" algn="l"/>
              </a:tabLst>
            </a:pPr>
            <a:endParaRPr lang="fr-CA" sz="800" b="1" dirty="0">
              <a:solidFill>
                <a:srgbClr val="FAA00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625475" lvl="0" indent="-625475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CA" sz="4000" b="1" dirty="0">
                <a:latin typeface="Arial" panose="020B0604020202020204" pitchFamily="34" charset="0"/>
                <a:cs typeface="Arial" pitchFamily="34" charset="0"/>
              </a:rPr>
              <a:t>d. </a:t>
            </a:r>
            <a:r>
              <a:rPr lang="fr-CA" sz="4000" b="1" dirty="0" smtClean="0">
                <a:latin typeface="Arial" panose="020B0604020202020204" pitchFamily="34" charset="0"/>
                <a:cs typeface="Arial" pitchFamily="34" charset="0"/>
              </a:rPr>
              <a:t>Bénévolat </a:t>
            </a:r>
            <a:r>
              <a:rPr lang="fr-CA" sz="4000" dirty="0">
                <a:latin typeface="Arial" panose="020B0604020202020204" pitchFamily="34" charset="0"/>
                <a:cs typeface="Arial" pitchFamily="34" charset="0"/>
              </a:rPr>
              <a:t>(précisez si </a:t>
            </a:r>
            <a:r>
              <a:rPr lang="fr-CA" sz="4000" dirty="0" smtClean="0">
                <a:latin typeface="Arial" panose="020B0604020202020204" pitchFamily="34" charset="0"/>
                <a:cs typeface="Arial" pitchFamily="34" charset="0"/>
              </a:rPr>
              <a:t>c’était durant </a:t>
            </a:r>
            <a:r>
              <a:rPr lang="fr-CA" sz="4000" dirty="0">
                <a:latin typeface="Arial" panose="020B0604020202020204" pitchFamily="34" charset="0"/>
                <a:cs typeface="Arial" pitchFamily="34" charset="0"/>
              </a:rPr>
              <a:t>l’été ou l’année scolaire, </a:t>
            </a:r>
            <a:r>
              <a:rPr lang="fr-CA" sz="4000" dirty="0" smtClean="0">
                <a:latin typeface="Arial" panose="020B0604020202020204" pitchFamily="34" charset="0"/>
                <a:cs typeface="Arial" pitchFamily="34" charset="0"/>
              </a:rPr>
              <a:t>nombre </a:t>
            </a:r>
            <a:r>
              <a:rPr lang="fr-CA" sz="4000" dirty="0">
                <a:latin typeface="Arial" panose="020B0604020202020204" pitchFamily="34" charset="0"/>
                <a:cs typeface="Arial" pitchFamily="34" charset="0"/>
              </a:rPr>
              <a:t>d’heures par semaine et pendant combien d’années, indiquez le nom et l’adresse de l’organisme et décrivez brièvement vos responsabilités</a:t>
            </a:r>
            <a:r>
              <a:rPr lang="fr-CA" sz="4000" dirty="0" smtClean="0">
                <a:latin typeface="Arial" panose="020B0604020202020204" pitchFamily="34" charset="0"/>
                <a:cs typeface="Arial" pitchFamily="34" charset="0"/>
              </a:rPr>
              <a:t>);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CA" sz="800" dirty="0"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fr-CA" sz="800" dirty="0">
                <a:latin typeface="Arial" panose="020B0604020202020204" pitchFamily="34" charset="0"/>
                <a:cs typeface="Arial" pitchFamily="34" charset="0"/>
              </a:rPr>
            </a:br>
            <a:r>
              <a:rPr lang="fr-CA" sz="4000" b="1" dirty="0">
                <a:latin typeface="Arial" panose="020B0604020202020204" pitchFamily="34" charset="0"/>
                <a:cs typeface="Arial" pitchFamily="34" charset="0"/>
              </a:rPr>
              <a:t>e. </a:t>
            </a:r>
            <a:r>
              <a:rPr lang="fr-CA" sz="4000" b="1" dirty="0" smtClean="0">
                <a:latin typeface="Arial" panose="020B0604020202020204" pitchFamily="34" charset="0"/>
                <a:cs typeface="Arial" pitchFamily="34" charset="0"/>
              </a:rPr>
              <a:t>Activités parascolaires</a:t>
            </a:r>
            <a:r>
              <a:rPr lang="fr-CA" sz="4000" dirty="0" smtClean="0">
                <a:latin typeface="Arial" panose="020B0604020202020204" pitchFamily="34" charset="0"/>
                <a:cs typeface="Arial" pitchFamily="34" charset="0"/>
              </a:rPr>
              <a:t>.</a:t>
            </a:r>
            <a:endParaRPr lang="fr-CA" sz="800" b="1" dirty="0" smtClean="0">
              <a:solidFill>
                <a:srgbClr val="FAA00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80975" indent="-96838">
              <a:tabLst>
                <a:tab pos="806450" algn="l"/>
              </a:tabLst>
            </a:pPr>
            <a:r>
              <a:rPr lang="fr-CA" sz="800" b="1" dirty="0">
                <a:solidFill>
                  <a:srgbClr val="FAA00C"/>
                </a:solidFill>
                <a:ea typeface="+mj-ea"/>
              </a:rPr>
              <a:t/>
            </a:r>
            <a:br>
              <a:rPr lang="fr-CA" sz="800" b="1" dirty="0">
                <a:solidFill>
                  <a:srgbClr val="FAA00C"/>
                </a:solidFill>
                <a:ea typeface="+mj-ea"/>
              </a:rPr>
            </a:br>
            <a:r>
              <a:rPr lang="fr-CA" sz="4000" b="1" dirty="0">
                <a:solidFill>
                  <a:srgbClr val="FAA00C"/>
                </a:solidFill>
                <a:ea typeface="+mj-ea"/>
              </a:rPr>
              <a:t/>
            </a:r>
            <a:br>
              <a:rPr lang="fr-CA" sz="4000" b="1" dirty="0">
                <a:solidFill>
                  <a:srgbClr val="FAA00C"/>
                </a:solidFill>
                <a:ea typeface="+mj-ea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56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" y="1"/>
            <a:ext cx="9144000" cy="6857999"/>
          </a:xfrm>
        </p:spPr>
        <p:txBody>
          <a:bodyPr/>
          <a:lstStyle/>
          <a:p>
            <a:pPr marL="180975" indent="-96838">
              <a:tabLst>
                <a:tab pos="806450" algn="l"/>
              </a:tabLst>
            </a:pPr>
            <a:r>
              <a:rPr lang="fr-CA" sz="800" b="1" dirty="0">
                <a:solidFill>
                  <a:srgbClr val="FAA00C"/>
                </a:solidFill>
                <a:ea typeface="+mj-ea"/>
              </a:rPr>
              <a:t/>
            </a:r>
            <a:br>
              <a:rPr lang="fr-CA" sz="800" b="1" dirty="0">
                <a:solidFill>
                  <a:srgbClr val="FAA00C"/>
                </a:solidFill>
                <a:ea typeface="+mj-ea"/>
              </a:rPr>
            </a:br>
            <a:endParaRPr lang="fr-CA" sz="800" b="1" dirty="0" smtClean="0">
              <a:solidFill>
                <a:srgbClr val="FAA00C"/>
              </a:solidFill>
              <a:ea typeface="+mj-ea"/>
            </a:endParaRPr>
          </a:p>
          <a:p>
            <a:pPr marL="180975" indent="-96838" algn="ctr">
              <a:tabLst>
                <a:tab pos="806450" algn="l"/>
              </a:tabLst>
            </a:pPr>
            <a:r>
              <a:rPr lang="fr-FR" sz="4000" b="1" dirty="0">
                <a:solidFill>
                  <a:srgbClr val="FAA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4000" b="1" dirty="0" err="1">
                <a:solidFill>
                  <a:srgbClr val="FAA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M.E.M</a:t>
            </a:r>
            <a:r>
              <a:rPr lang="fr-FR" sz="4000" b="1" dirty="0">
                <a:solidFill>
                  <a:srgbClr val="FAA0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(SUITE)</a:t>
            </a:r>
          </a:p>
          <a:p>
            <a:pPr marL="84138"/>
            <a:r>
              <a:rPr lang="fr-FR" sz="4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Informations générales</a:t>
            </a:r>
          </a:p>
          <a:p>
            <a:pPr marL="444500" indent="-360363">
              <a:buFont typeface="Arial" panose="020B0604020202020204" pitchFamily="34" charset="0"/>
              <a:buChar char="•"/>
            </a:pPr>
            <a:r>
              <a:rPr lang="fr-FR" sz="4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 à 9 </a:t>
            </a:r>
            <a:r>
              <a:rPr lang="fr-FR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salles= </a:t>
            </a:r>
            <a:r>
              <a:rPr lang="fr-FR" sz="4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 à 9 </a:t>
            </a:r>
            <a:r>
              <a:rPr lang="fr-FR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entrevues;</a:t>
            </a:r>
          </a:p>
          <a:p>
            <a:pPr marL="444500" indent="-360363">
              <a:buFont typeface="Arial" panose="020B0604020202020204" pitchFamily="34" charset="0"/>
              <a:buChar char="•"/>
            </a:pPr>
            <a:r>
              <a:rPr lang="fr-FR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+ ou - 3 jeux de rôles-scénarios (acteurs);</a:t>
            </a:r>
          </a:p>
          <a:p>
            <a:pPr marL="444500" indent="-360363">
              <a:buFont typeface="Arial" panose="020B0604020202020204" pitchFamily="34" charset="0"/>
              <a:buChar char="•"/>
            </a:pPr>
            <a:r>
              <a:rPr lang="fr-FR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+ ou - 6 discussions et questions d’entrevue</a:t>
            </a:r>
            <a:r>
              <a:rPr lang="fr-FR" sz="4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;</a:t>
            </a:r>
            <a:endParaRPr lang="fr-FR" sz="4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34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" y="1"/>
            <a:ext cx="9144000" cy="6857999"/>
          </a:xfrm>
        </p:spPr>
        <p:txBody>
          <a:bodyPr/>
          <a:lstStyle/>
          <a:p>
            <a:pPr marL="180975" indent="-96838" algn="ctr">
              <a:tabLst>
                <a:tab pos="806450" algn="l"/>
              </a:tabLst>
            </a:pPr>
            <a:r>
              <a:rPr lang="fr-CA" sz="800" b="1" dirty="0">
                <a:solidFill>
                  <a:srgbClr val="FAA00C"/>
                </a:solidFill>
                <a:ea typeface="+mj-ea"/>
              </a:rPr>
              <a:t/>
            </a:r>
            <a:br>
              <a:rPr lang="fr-CA" sz="800" b="1" dirty="0">
                <a:solidFill>
                  <a:srgbClr val="FAA00C"/>
                </a:solidFill>
                <a:ea typeface="+mj-ea"/>
              </a:rPr>
            </a:br>
            <a:r>
              <a:rPr lang="fr-FR" sz="4000" b="1" dirty="0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LES </a:t>
            </a:r>
            <a:r>
              <a:rPr lang="fr-FR" sz="4000" b="1" dirty="0" err="1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M.E.M</a:t>
            </a:r>
            <a:r>
              <a:rPr lang="fr-FR" sz="4000" b="1" dirty="0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(SUITE)</a:t>
            </a:r>
          </a:p>
          <a:p>
            <a:pPr marL="180975" indent="-96838" algn="ctr">
              <a:tabLst>
                <a:tab pos="806450" algn="l"/>
              </a:tabLst>
            </a:pPr>
            <a:endParaRPr lang="fr-FR" sz="800" b="1" dirty="0" smtClean="0">
              <a:solidFill>
                <a:srgbClr val="FAA00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80975" indent="-96838" algn="ctr">
              <a:tabLst>
                <a:tab pos="806450" algn="l"/>
              </a:tabLst>
            </a:pPr>
            <a:endParaRPr lang="fr-FR" sz="800" b="1" dirty="0" smtClean="0">
              <a:solidFill>
                <a:srgbClr val="FAA00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84138"/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1. Informations </a:t>
            </a:r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générales (suite)</a:t>
            </a:r>
            <a:endParaRPr lang="fr-F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/>
            <a:endParaRPr lang="fr-FR" sz="8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60363" indent="-276225">
              <a:buFont typeface="Arial" panose="020B0604020202020204" pitchFamily="34" charset="0"/>
              <a:buChar char="•"/>
            </a:pPr>
            <a:r>
              <a:rPr lang="fr-FR" sz="4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Durée 8 à 9 </a:t>
            </a:r>
            <a:r>
              <a:rPr lang="fr-FR" sz="4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minutes</a:t>
            </a:r>
            <a:r>
              <a:rPr lang="fr-FR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2 minutes pour lire la fiche, </a:t>
            </a:r>
            <a:r>
              <a:rPr lang="fr-FR" sz="4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 à 7 </a:t>
            </a:r>
            <a:r>
              <a:rPr lang="fr-FR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minute pour l’entrevue, cloche sonne une minute avant la fin;</a:t>
            </a:r>
          </a:p>
          <a:p>
            <a:pPr marL="360363" indent="-276225">
              <a:buFont typeface="Arial" panose="020B0604020202020204" pitchFamily="34" charset="0"/>
              <a:buChar char="•"/>
            </a:pPr>
            <a:r>
              <a:rPr lang="fr-FR" sz="4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Exemple </a:t>
            </a:r>
            <a:r>
              <a:rPr lang="fr-FR" sz="4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 </a:t>
            </a:r>
            <a:r>
              <a:rPr lang="fr-FR" sz="4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séquence </a:t>
            </a:r>
            <a:r>
              <a:rPr lang="fr-FR" sz="4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(9 </a:t>
            </a:r>
            <a:r>
              <a:rPr lang="fr-FR" sz="4000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m.e.m</a:t>
            </a:r>
            <a:r>
              <a:rPr lang="fr-FR" sz="4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.)</a:t>
            </a:r>
            <a:r>
              <a:rPr lang="fr-FR" sz="4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endParaRPr lang="fr-FR" sz="4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60363" indent="-276225"/>
            <a:r>
              <a:rPr lang="fr-FR" sz="4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5 </a:t>
            </a:r>
            <a:r>
              <a:rPr lang="fr-FR" sz="40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m.e.m.→pause</a:t>
            </a:r>
            <a:r>
              <a:rPr lang="fr-FR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sz="40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 à 9 </a:t>
            </a:r>
            <a:r>
              <a:rPr lang="fr-FR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minutes → 4 </a:t>
            </a:r>
            <a:r>
              <a:rPr lang="fr-FR" sz="40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m.e.m</a:t>
            </a:r>
            <a:r>
              <a:rPr lang="fr-FR" sz="4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pPr marL="180975" indent="-96838">
              <a:tabLst>
                <a:tab pos="80645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9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" y="1"/>
            <a:ext cx="9144000" cy="6857999"/>
          </a:xfrm>
        </p:spPr>
        <p:txBody>
          <a:bodyPr/>
          <a:lstStyle/>
          <a:p>
            <a:pPr marL="180975" indent="-96838">
              <a:tabLst>
                <a:tab pos="806450" algn="l"/>
              </a:tabLst>
            </a:pPr>
            <a:r>
              <a:rPr lang="fr-CA" sz="800" b="1" dirty="0">
                <a:solidFill>
                  <a:srgbClr val="FAA00C"/>
                </a:solidFill>
                <a:ea typeface="+mj-ea"/>
              </a:rPr>
              <a:t/>
            </a:r>
            <a:br>
              <a:rPr lang="fr-CA" sz="800" b="1" dirty="0">
                <a:solidFill>
                  <a:srgbClr val="FAA00C"/>
                </a:solidFill>
                <a:ea typeface="+mj-ea"/>
              </a:rPr>
            </a:br>
            <a:endParaRPr lang="fr-CA" sz="800" b="1" dirty="0" smtClean="0">
              <a:solidFill>
                <a:srgbClr val="FAA00C"/>
              </a:solidFill>
              <a:ea typeface="+mj-ea"/>
            </a:endParaRPr>
          </a:p>
          <a:p>
            <a:pPr marL="180975" indent="-96838" algn="ctr">
              <a:tabLst>
                <a:tab pos="806450" algn="l"/>
              </a:tabLst>
            </a:pPr>
            <a:r>
              <a:rPr lang="fr-FR" sz="4000" b="1" dirty="0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LES </a:t>
            </a:r>
            <a:r>
              <a:rPr lang="fr-FR" sz="4000" b="1" dirty="0" err="1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M.E.M</a:t>
            </a:r>
            <a:r>
              <a:rPr lang="fr-FR" sz="4000" b="1" dirty="0" smtClean="0">
                <a:solidFill>
                  <a:srgbClr val="FAA00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(SUITE)</a:t>
            </a:r>
          </a:p>
          <a:p>
            <a:pPr marL="180975" indent="-96838" algn="ctr">
              <a:tabLst>
                <a:tab pos="806450" algn="l"/>
              </a:tabLst>
            </a:pPr>
            <a:endParaRPr lang="fr-FR" sz="800" b="1" dirty="0" smtClean="0">
              <a:solidFill>
                <a:srgbClr val="FAA00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80975" indent="-96838">
              <a:tabLst>
                <a:tab pos="806450" algn="l"/>
              </a:tabLst>
            </a:pPr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Se 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préparer aux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M.E.M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0975" indent="-96838">
              <a:tabLst>
                <a:tab pos="806450" algn="l"/>
              </a:tabLst>
            </a:pPr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indent="-276225">
              <a:buFont typeface="Arial" panose="020B0604020202020204" pitchFamily="34" charset="0"/>
              <a:buChar char="•"/>
            </a:pP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S’informer, site web de l’université, du programme d’études, du corps professoral;</a:t>
            </a:r>
          </a:p>
          <a:p>
            <a:pPr marL="360363" indent="-276225">
              <a:buFont typeface="Arial" panose="020B0604020202020204" pitchFamily="34" charset="0"/>
              <a:buChar char="•"/>
            </a:pPr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indent="-276225">
              <a:buFont typeface="Arial" panose="020B0604020202020204" pitchFamily="34" charset="0"/>
              <a:buChar char="•"/>
            </a:pP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Comparer les programmes, les établissements, lieu géographique, liste des pour et contre;</a:t>
            </a:r>
          </a:p>
          <a:p>
            <a:pPr marL="84138"/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4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12817</TotalTime>
  <Words>172</Words>
  <Application>Microsoft Office PowerPoint</Application>
  <PresentationFormat>Affichage à l'écran (4:3)</PresentationFormat>
  <Paragraphs>202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Century Gothic</vt:lpstr>
      <vt:lpstr>Default Theme</vt:lpstr>
      <vt:lpstr>Programmes des sciences de la réadaptation de l’Ontario (ORPAS), Université d’Ottawa: CV et entrevue d’admission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Nadine Cormier</dc:creator>
  <cp:lastModifiedBy>Daniel Grant</cp:lastModifiedBy>
  <cp:revision>371</cp:revision>
  <cp:lastPrinted>2017-09-29T17:52:40Z</cp:lastPrinted>
  <dcterms:created xsi:type="dcterms:W3CDTF">2015-02-05T13:42:13Z</dcterms:created>
  <dcterms:modified xsi:type="dcterms:W3CDTF">2017-10-04T17:20:10Z</dcterms:modified>
</cp:coreProperties>
</file>