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28" r:id="rId1"/>
  </p:sldMasterIdLst>
  <p:notesMasterIdLst>
    <p:notesMasterId r:id="rId15"/>
  </p:notesMasterIdLst>
  <p:handoutMasterIdLst>
    <p:handoutMasterId r:id="rId16"/>
  </p:handoutMasterIdLst>
  <p:sldIdLst>
    <p:sldId id="313" r:id="rId2"/>
    <p:sldId id="320" r:id="rId3"/>
    <p:sldId id="321" r:id="rId4"/>
    <p:sldId id="331" r:id="rId5"/>
    <p:sldId id="332" r:id="rId6"/>
    <p:sldId id="333" r:id="rId7"/>
    <p:sldId id="334" r:id="rId8"/>
    <p:sldId id="335" r:id="rId9"/>
    <p:sldId id="323" r:id="rId10"/>
    <p:sldId id="336" r:id="rId11"/>
    <p:sldId id="337" r:id="rId12"/>
    <p:sldId id="329" r:id="rId13"/>
    <p:sldId id="330"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20">
          <p15:clr>
            <a:srgbClr val="A4A3A4"/>
          </p15:clr>
        </p15:guide>
        <p15:guide id="4" pos="292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00C"/>
    <a:srgbClr val="014B8C"/>
    <a:srgbClr val="188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75000" autoAdjust="0"/>
  </p:normalViewPr>
  <p:slideViewPr>
    <p:cSldViewPr snapToGrid="0" snapToObjects="1">
      <p:cViewPr varScale="1">
        <p:scale>
          <a:sx n="86" d="100"/>
          <a:sy n="86" d="100"/>
        </p:scale>
        <p:origin x="1932" y="90"/>
      </p:cViewPr>
      <p:guideLst>
        <p:guide orient="horz" pos="2160"/>
        <p:guide pos="2880"/>
        <p:guide orient="horz" pos="1520"/>
        <p:guide pos="29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98" d="100"/>
          <a:sy n="98" d="100"/>
        </p:scale>
        <p:origin x="3546"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3037146" cy="464980"/>
          </a:xfrm>
          <a:prstGeom prst="rect">
            <a:avLst/>
          </a:prstGeom>
        </p:spPr>
        <p:txBody>
          <a:bodyPr vert="horz" lIns="92089" tIns="46045" rIns="92089" bIns="46045" rtlCol="0"/>
          <a:lstStyle>
            <a:lvl1pPr algn="l">
              <a:defRPr sz="1200"/>
            </a:lvl1pPr>
          </a:lstStyle>
          <a:p>
            <a:endParaRPr lang="fr-CA" dirty="0"/>
          </a:p>
        </p:txBody>
      </p:sp>
      <p:sp>
        <p:nvSpPr>
          <p:cNvPr id="3" name="Espace réservé de la date 2"/>
          <p:cNvSpPr>
            <a:spLocks noGrp="1"/>
          </p:cNvSpPr>
          <p:nvPr>
            <p:ph type="dt" sz="quarter" idx="1"/>
          </p:nvPr>
        </p:nvSpPr>
        <p:spPr>
          <a:xfrm>
            <a:off x="3971654" y="2"/>
            <a:ext cx="3037146" cy="464980"/>
          </a:xfrm>
          <a:prstGeom prst="rect">
            <a:avLst/>
          </a:prstGeom>
        </p:spPr>
        <p:txBody>
          <a:bodyPr vert="horz" lIns="92089" tIns="46045" rIns="92089" bIns="46045" rtlCol="0"/>
          <a:lstStyle>
            <a:lvl1pPr algn="r">
              <a:defRPr sz="1200"/>
            </a:lvl1pPr>
          </a:lstStyle>
          <a:p>
            <a:fld id="{B2752EE6-E2BE-4DA9-9D52-31C6012D4516}" type="datetimeFigureOut">
              <a:rPr lang="fr-CA" smtClean="0"/>
              <a:t>2017-11-06</a:t>
            </a:fld>
            <a:endParaRPr lang="fr-CA" dirty="0"/>
          </a:p>
        </p:txBody>
      </p:sp>
      <p:sp>
        <p:nvSpPr>
          <p:cNvPr id="4" name="Espace réservé du pied de page 3"/>
          <p:cNvSpPr>
            <a:spLocks noGrp="1"/>
          </p:cNvSpPr>
          <p:nvPr>
            <p:ph type="ftr" sz="quarter" idx="2"/>
          </p:nvPr>
        </p:nvSpPr>
        <p:spPr>
          <a:xfrm>
            <a:off x="1" y="8829824"/>
            <a:ext cx="3037146" cy="464980"/>
          </a:xfrm>
          <a:prstGeom prst="rect">
            <a:avLst/>
          </a:prstGeom>
        </p:spPr>
        <p:txBody>
          <a:bodyPr vert="horz" lIns="92089" tIns="46045" rIns="92089" bIns="46045" rtlCol="0" anchor="b"/>
          <a:lstStyle>
            <a:lvl1pPr algn="l">
              <a:defRPr sz="1200"/>
            </a:lvl1pPr>
          </a:lstStyle>
          <a:p>
            <a:endParaRPr lang="fr-CA" dirty="0"/>
          </a:p>
        </p:txBody>
      </p:sp>
      <p:sp>
        <p:nvSpPr>
          <p:cNvPr id="5" name="Espace réservé du numéro de diapositive 4"/>
          <p:cNvSpPr>
            <a:spLocks noGrp="1"/>
          </p:cNvSpPr>
          <p:nvPr>
            <p:ph type="sldNum" sz="quarter" idx="3"/>
          </p:nvPr>
        </p:nvSpPr>
        <p:spPr>
          <a:xfrm>
            <a:off x="3971654" y="8829824"/>
            <a:ext cx="3037146" cy="464980"/>
          </a:xfrm>
          <a:prstGeom prst="rect">
            <a:avLst/>
          </a:prstGeom>
        </p:spPr>
        <p:txBody>
          <a:bodyPr vert="horz" lIns="92089" tIns="46045" rIns="92089" bIns="46045" rtlCol="0" anchor="b"/>
          <a:lstStyle>
            <a:lvl1pPr algn="r">
              <a:defRPr sz="1200"/>
            </a:lvl1pPr>
          </a:lstStyle>
          <a:p>
            <a:fld id="{185D902F-AA50-43B8-BA5C-4917979E2A69}" type="slidenum">
              <a:rPr lang="fr-CA" smtClean="0"/>
              <a:t>‹N°›</a:t>
            </a:fld>
            <a:endParaRPr lang="fr-CA" dirty="0"/>
          </a:p>
        </p:txBody>
      </p:sp>
    </p:spTree>
    <p:extLst>
      <p:ext uri="{BB962C8B-B14F-4D97-AF65-F5344CB8AC3E}">
        <p14:creationId xmlns:p14="http://schemas.microsoft.com/office/powerpoint/2010/main" val="4254835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p:cNvSpPr>
            <a:spLocks noGrp="1"/>
          </p:cNvSpPr>
          <p:nvPr>
            <p:ph type="dt" idx="1"/>
          </p:nvPr>
        </p:nvSpPr>
        <p:spPr>
          <a:xfrm>
            <a:off x="3970339" y="0"/>
            <a:ext cx="3038475" cy="466578"/>
          </a:xfrm>
          <a:prstGeom prst="rect">
            <a:avLst/>
          </a:prstGeom>
        </p:spPr>
        <p:txBody>
          <a:bodyPr vert="horz" lIns="91440" tIns="45720" rIns="91440" bIns="45720" rtlCol="0"/>
          <a:lstStyle>
            <a:lvl1pPr algn="r">
              <a:defRPr sz="1200"/>
            </a:lvl1pPr>
          </a:lstStyle>
          <a:p>
            <a:fld id="{3F7C0FE9-9A2A-410D-B572-D76DECBE322C}" type="datetimeFigureOut">
              <a:rPr lang="fr-CA" smtClean="0"/>
              <a:t>2017-11-06</a:t>
            </a:fld>
            <a:endParaRPr lang="fr-CA" dirty="0"/>
          </a:p>
        </p:txBody>
      </p:sp>
      <p:sp>
        <p:nvSpPr>
          <p:cNvPr id="4" name="Espace réservé de l'image des diapositives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notes 4"/>
          <p:cNvSpPr>
            <a:spLocks noGrp="1"/>
          </p:cNvSpPr>
          <p:nvPr>
            <p:ph type="body" sz="quarter" idx="3"/>
          </p:nvPr>
        </p:nvSpPr>
        <p:spPr>
          <a:xfrm>
            <a:off x="701675" y="4474033"/>
            <a:ext cx="5607050" cy="3660718"/>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1" y="8829822"/>
            <a:ext cx="3038475" cy="466578"/>
          </a:xfrm>
          <a:prstGeom prst="rect">
            <a:avLst/>
          </a:prstGeom>
        </p:spPr>
        <p:txBody>
          <a:bodyPr vert="horz" lIns="91440" tIns="45720" rIns="91440" bIns="45720"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70339" y="8829822"/>
            <a:ext cx="3038475" cy="466578"/>
          </a:xfrm>
          <a:prstGeom prst="rect">
            <a:avLst/>
          </a:prstGeom>
        </p:spPr>
        <p:txBody>
          <a:bodyPr vert="horz" lIns="91440" tIns="45720" rIns="91440" bIns="45720" rtlCol="0" anchor="b"/>
          <a:lstStyle>
            <a:lvl1pPr algn="r">
              <a:defRPr sz="1200"/>
            </a:lvl1pPr>
          </a:lstStyle>
          <a:p>
            <a:fld id="{6A2FD930-458E-47B3-8839-2A2ACDB5F61D}" type="slidenum">
              <a:rPr lang="fr-CA" smtClean="0"/>
              <a:t>‹N°›</a:t>
            </a:fld>
            <a:endParaRPr lang="fr-CA" dirty="0"/>
          </a:p>
        </p:txBody>
      </p:sp>
    </p:spTree>
    <p:extLst>
      <p:ext uri="{BB962C8B-B14F-4D97-AF65-F5344CB8AC3E}">
        <p14:creationId xmlns:p14="http://schemas.microsoft.com/office/powerpoint/2010/main" val="1154544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A2FD930-458E-47B3-8839-2A2ACDB5F61D}" type="slidenum">
              <a:rPr lang="fr-CA" smtClean="0"/>
              <a:t>1</a:t>
            </a:fld>
            <a:endParaRPr lang="fr-CA" dirty="0"/>
          </a:p>
        </p:txBody>
      </p:sp>
    </p:spTree>
    <p:extLst>
      <p:ext uri="{BB962C8B-B14F-4D97-AF65-F5344CB8AC3E}">
        <p14:creationId xmlns:p14="http://schemas.microsoft.com/office/powerpoint/2010/main" val="853984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descr="UdeM_colo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56627" y="5212098"/>
            <a:ext cx="2011680" cy="1508760"/>
          </a:xfrm>
          <a:prstGeom prst="rect">
            <a:avLst/>
          </a:prstGeom>
        </p:spPr>
      </p:pic>
      <p:sp>
        <p:nvSpPr>
          <p:cNvPr id="25" name="Text Placeholder 24"/>
          <p:cNvSpPr>
            <a:spLocks noGrp="1"/>
          </p:cNvSpPr>
          <p:nvPr>
            <p:ph type="body" sz="quarter" idx="10" hasCustomPrompt="1"/>
          </p:nvPr>
        </p:nvSpPr>
        <p:spPr>
          <a:xfrm>
            <a:off x="2260600" y="3429000"/>
            <a:ext cx="4622800" cy="889000"/>
          </a:xfrm>
          <a:prstGeom prst="rect">
            <a:avLst/>
          </a:prstGeom>
        </p:spPr>
        <p:txBody>
          <a:bodyPr vert="horz"/>
          <a:lstStyle>
            <a:lvl1pPr algn="ctr">
              <a:defRPr sz="1900"/>
            </a:lvl1pPr>
          </a:lstStyle>
          <a:p>
            <a:pPr lvl="0"/>
            <a:r>
              <a:rPr lang="fr-CA" dirty="0" smtClean="0"/>
              <a:t>Sous-titre</a:t>
            </a:r>
            <a:endParaRPr lang="en-US" dirty="0"/>
          </a:p>
        </p:txBody>
      </p:sp>
      <p:sp>
        <p:nvSpPr>
          <p:cNvPr id="2" name="Title 1"/>
          <p:cNvSpPr>
            <a:spLocks noGrp="1"/>
          </p:cNvSpPr>
          <p:nvPr>
            <p:ph type="title" hasCustomPrompt="1"/>
          </p:nvPr>
        </p:nvSpPr>
        <p:spPr>
          <a:xfrm>
            <a:off x="457200" y="1900238"/>
            <a:ext cx="8229600" cy="1143000"/>
          </a:xfrm>
          <a:prstGeom prst="rect">
            <a:avLst/>
          </a:prstGeom>
        </p:spPr>
        <p:txBody>
          <a:bodyPr vert="horz"/>
          <a:lstStyle>
            <a:lvl1pPr algn="ctr">
              <a:defRPr sz="3200">
                <a:solidFill>
                  <a:srgbClr val="014B8C"/>
                </a:solidFill>
              </a:defRPr>
            </a:lvl1pPr>
          </a:lstStyle>
          <a:p>
            <a:r>
              <a:rPr lang="fr-CA" dirty="0" smtClean="0"/>
              <a:t>Titre</a:t>
            </a:r>
            <a:endParaRPr lang="en-US" dirty="0"/>
          </a:p>
        </p:txBody>
      </p:sp>
    </p:spTree>
    <p:extLst>
      <p:ext uri="{BB962C8B-B14F-4D97-AF65-F5344CB8AC3E}">
        <p14:creationId xmlns:p14="http://schemas.microsoft.com/office/powerpoint/2010/main" val="318505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Isosceles Triangle 7"/>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re 1"/>
          <p:cNvSpPr>
            <a:spLocks noGrp="1"/>
          </p:cNvSpPr>
          <p:nvPr>
            <p:ph type="title" hasCustomPrompt="1"/>
          </p:nvPr>
        </p:nvSpPr>
        <p:spPr>
          <a:xfrm>
            <a:off x="609600" y="296292"/>
            <a:ext cx="8229600" cy="1228875"/>
          </a:xfrm>
          <a:prstGeom prst="rect">
            <a:avLst/>
          </a:prstGeom>
        </p:spPr>
        <p:txBody>
          <a:bodyPr anchor="ctr" anchorCtr="0">
            <a:normAutofit/>
          </a:bodyPr>
          <a:lstStyle/>
          <a:p>
            <a:r>
              <a:rPr lang="fr-CA" noProof="0" dirty="0" smtClean="0">
                <a:latin typeface="Century Gothic"/>
                <a:cs typeface="Century Gothic"/>
              </a:rPr>
              <a:t>Cliquez pour modifier votre texte</a:t>
            </a:r>
            <a:endParaRPr lang="fr-CA" noProof="0" dirty="0">
              <a:latin typeface="Century Gothic"/>
              <a:cs typeface="Century Gothic"/>
            </a:endParaRPr>
          </a:p>
        </p:txBody>
      </p:sp>
      <p:sp>
        <p:nvSpPr>
          <p:cNvPr id="7" name="Content Placeholder 2"/>
          <p:cNvSpPr>
            <a:spLocks noGrp="1"/>
          </p:cNvSpPr>
          <p:nvPr>
            <p:ph idx="1" hasCustomPrompt="1"/>
          </p:nvPr>
        </p:nvSpPr>
        <p:spPr>
          <a:xfrm>
            <a:off x="619344" y="1748810"/>
            <a:ext cx="3957419"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smtClean="0"/>
              <a:t>Cliquez pour modifier votre texte</a:t>
            </a:r>
          </a:p>
          <a:p>
            <a:pPr lvl="1"/>
            <a:r>
              <a:rPr lang="fr-CA" noProof="0" dirty="0" smtClean="0"/>
              <a:t>Deuxième niveau</a:t>
            </a:r>
          </a:p>
          <a:p>
            <a:pPr lvl="2"/>
            <a:r>
              <a:rPr lang="fr-CA" noProof="0" dirty="0" smtClean="0"/>
              <a:t>Troisième niveau</a:t>
            </a:r>
          </a:p>
          <a:p>
            <a:pPr lvl="3"/>
            <a:r>
              <a:rPr lang="fr-CA" noProof="0" dirty="0" smtClean="0"/>
              <a:t>Quatrième niveau</a:t>
            </a:r>
          </a:p>
          <a:p>
            <a:pPr lvl="4"/>
            <a:r>
              <a:rPr lang="fr-CA" noProof="0" dirty="0" smtClean="0"/>
              <a:t>Cinquième niveau</a:t>
            </a:r>
            <a:endParaRPr lang="fr-CA" noProof="0" dirty="0"/>
          </a:p>
        </p:txBody>
      </p:sp>
      <p:sp>
        <p:nvSpPr>
          <p:cNvPr id="9" name="Content Placeholder 2"/>
          <p:cNvSpPr>
            <a:spLocks noGrp="1"/>
          </p:cNvSpPr>
          <p:nvPr>
            <p:ph idx="10" hasCustomPrompt="1"/>
          </p:nvPr>
        </p:nvSpPr>
        <p:spPr>
          <a:xfrm>
            <a:off x="4865880" y="1752600"/>
            <a:ext cx="3957419"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smtClean="0"/>
              <a:t>Cliquez pour modifier votre texte</a:t>
            </a:r>
          </a:p>
          <a:p>
            <a:pPr lvl="1"/>
            <a:r>
              <a:rPr lang="fr-CA" noProof="0" dirty="0" smtClean="0"/>
              <a:t>Deuxième niveau</a:t>
            </a:r>
          </a:p>
          <a:p>
            <a:pPr lvl="2"/>
            <a:r>
              <a:rPr lang="fr-CA" noProof="0" dirty="0" smtClean="0"/>
              <a:t>Troisième niveau</a:t>
            </a:r>
          </a:p>
          <a:p>
            <a:pPr lvl="3"/>
            <a:r>
              <a:rPr lang="fr-CA" noProof="0" dirty="0" smtClean="0"/>
              <a:t>Quatrième niveau</a:t>
            </a:r>
          </a:p>
          <a:p>
            <a:pPr lvl="4"/>
            <a:r>
              <a:rPr lang="fr-CA" noProof="0" dirty="0" smtClean="0"/>
              <a:t>Cinquième niveau</a:t>
            </a:r>
            <a:endParaRPr lang="fr-CA" noProof="0" dirty="0"/>
          </a:p>
        </p:txBody>
      </p:sp>
    </p:spTree>
    <p:extLst>
      <p:ext uri="{BB962C8B-B14F-4D97-AF65-F5344CB8AC3E}">
        <p14:creationId xmlns:p14="http://schemas.microsoft.com/office/powerpoint/2010/main" val="428555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Isosceles Triangle 9"/>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2"/>
          <p:cNvSpPr>
            <a:spLocks noGrp="1"/>
          </p:cNvSpPr>
          <p:nvPr>
            <p:ph type="body" idx="1" hasCustomPrompt="1"/>
          </p:nvPr>
        </p:nvSpPr>
        <p:spPr>
          <a:xfrm>
            <a:off x="619344" y="1535113"/>
            <a:ext cx="3878044" cy="639762"/>
          </a:xfrm>
          <a:prstGeom prst="rect">
            <a:avLst/>
          </a:prstGeo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noProof="0" dirty="0" smtClean="0"/>
              <a:t>Cliquez pour modifier votre texte</a:t>
            </a:r>
          </a:p>
        </p:txBody>
      </p:sp>
      <p:sp>
        <p:nvSpPr>
          <p:cNvPr id="9" name="Text Placeholder 4"/>
          <p:cNvSpPr>
            <a:spLocks noGrp="1"/>
          </p:cNvSpPr>
          <p:nvPr>
            <p:ph type="body" sz="quarter" idx="3" hasCustomPrompt="1"/>
          </p:nvPr>
        </p:nvSpPr>
        <p:spPr>
          <a:xfrm>
            <a:off x="4860925" y="1535113"/>
            <a:ext cx="3825875" cy="639762"/>
          </a:xfrm>
          <a:prstGeom prst="rect">
            <a:avLst/>
          </a:prstGeom>
        </p:spPr>
        <p:txBody>
          <a:bodyPr anchor="b"/>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CA" noProof="0" dirty="0" smtClean="0"/>
              <a:t>Cliquez pour modifier votre texte</a:t>
            </a:r>
          </a:p>
        </p:txBody>
      </p:sp>
      <p:sp>
        <p:nvSpPr>
          <p:cNvPr id="11" name="Titre 1"/>
          <p:cNvSpPr>
            <a:spLocks noGrp="1"/>
          </p:cNvSpPr>
          <p:nvPr>
            <p:ph type="title" hasCustomPrompt="1"/>
          </p:nvPr>
        </p:nvSpPr>
        <p:spPr>
          <a:xfrm>
            <a:off x="609600" y="296292"/>
            <a:ext cx="8229600" cy="1228875"/>
          </a:xfrm>
          <a:prstGeom prst="rect">
            <a:avLst/>
          </a:prstGeom>
        </p:spPr>
        <p:txBody>
          <a:bodyPr anchor="ctr" anchorCtr="0">
            <a:normAutofit/>
          </a:bodyPr>
          <a:lstStyle/>
          <a:p>
            <a:r>
              <a:rPr lang="fr-CA" noProof="0" dirty="0" smtClean="0">
                <a:latin typeface="Century Gothic"/>
                <a:cs typeface="Century Gothic"/>
              </a:rPr>
              <a:t>Cliquez pour modifier votre texte</a:t>
            </a:r>
            <a:endParaRPr lang="fr-CA" noProof="0" dirty="0">
              <a:latin typeface="Century Gothic"/>
              <a:cs typeface="Century Gothic"/>
            </a:endParaRPr>
          </a:p>
        </p:txBody>
      </p:sp>
      <p:sp>
        <p:nvSpPr>
          <p:cNvPr id="12" name="Content Placeholder 2"/>
          <p:cNvSpPr>
            <a:spLocks noGrp="1"/>
          </p:cNvSpPr>
          <p:nvPr>
            <p:ph idx="10" hasCustomPrompt="1"/>
          </p:nvPr>
        </p:nvSpPr>
        <p:spPr>
          <a:xfrm>
            <a:off x="619344" y="2208150"/>
            <a:ext cx="3957419"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smtClean="0"/>
              <a:t>Cliquez pour modifier votre texte</a:t>
            </a:r>
          </a:p>
          <a:p>
            <a:pPr lvl="1"/>
            <a:r>
              <a:rPr lang="fr-CA" noProof="0" dirty="0" smtClean="0"/>
              <a:t>Deuxième niveau</a:t>
            </a:r>
          </a:p>
          <a:p>
            <a:pPr lvl="2"/>
            <a:r>
              <a:rPr lang="fr-CA" noProof="0" dirty="0" smtClean="0"/>
              <a:t>Troisième niveau</a:t>
            </a:r>
          </a:p>
          <a:p>
            <a:pPr lvl="3"/>
            <a:r>
              <a:rPr lang="fr-CA" noProof="0" dirty="0" smtClean="0"/>
              <a:t>Quatrième niveau</a:t>
            </a:r>
          </a:p>
          <a:p>
            <a:pPr lvl="4"/>
            <a:r>
              <a:rPr lang="fr-CA" noProof="0" dirty="0" smtClean="0"/>
              <a:t>Cinquième niveau</a:t>
            </a:r>
            <a:endParaRPr lang="fr-CA" noProof="0" dirty="0"/>
          </a:p>
        </p:txBody>
      </p:sp>
      <p:sp>
        <p:nvSpPr>
          <p:cNvPr id="13" name="Content Placeholder 2"/>
          <p:cNvSpPr>
            <a:spLocks noGrp="1"/>
          </p:cNvSpPr>
          <p:nvPr>
            <p:ph idx="11" hasCustomPrompt="1"/>
          </p:nvPr>
        </p:nvSpPr>
        <p:spPr>
          <a:xfrm>
            <a:off x="4865880" y="2211940"/>
            <a:ext cx="3957419"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smtClean="0"/>
              <a:t>Cliquez pour modifier votre texte</a:t>
            </a:r>
          </a:p>
          <a:p>
            <a:pPr lvl="1"/>
            <a:r>
              <a:rPr lang="fr-CA" noProof="0" dirty="0" smtClean="0"/>
              <a:t>Deuxième niveau</a:t>
            </a:r>
          </a:p>
          <a:p>
            <a:pPr lvl="2"/>
            <a:r>
              <a:rPr lang="fr-CA" noProof="0" dirty="0" smtClean="0"/>
              <a:t>Troisième niveau</a:t>
            </a:r>
          </a:p>
          <a:p>
            <a:pPr lvl="3"/>
            <a:r>
              <a:rPr lang="fr-CA" noProof="0" dirty="0" smtClean="0"/>
              <a:t>Quatrième niveau</a:t>
            </a:r>
          </a:p>
          <a:p>
            <a:pPr lvl="4"/>
            <a:r>
              <a:rPr lang="fr-CA" noProof="0" dirty="0" smtClean="0"/>
              <a:t>Cinquième niveau</a:t>
            </a:r>
            <a:endParaRPr lang="fr-CA" noProof="0" dirty="0"/>
          </a:p>
        </p:txBody>
      </p:sp>
    </p:spTree>
    <p:extLst>
      <p:ext uri="{BB962C8B-B14F-4D97-AF65-F5344CB8AC3E}">
        <p14:creationId xmlns:p14="http://schemas.microsoft.com/office/powerpoint/2010/main" val="2959081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Isosceles Triangle 5"/>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re 1"/>
          <p:cNvSpPr>
            <a:spLocks noGrp="1"/>
          </p:cNvSpPr>
          <p:nvPr>
            <p:ph type="title" hasCustomPrompt="1"/>
          </p:nvPr>
        </p:nvSpPr>
        <p:spPr>
          <a:xfrm>
            <a:off x="609600" y="296292"/>
            <a:ext cx="8229600" cy="1228875"/>
          </a:xfrm>
          <a:prstGeom prst="rect">
            <a:avLst/>
          </a:prstGeom>
        </p:spPr>
        <p:txBody>
          <a:bodyPr anchor="ctr" anchorCtr="0">
            <a:normAutofit/>
          </a:bodyPr>
          <a:lstStyle/>
          <a:p>
            <a:r>
              <a:rPr lang="fr-CA" noProof="0" dirty="0" smtClean="0">
                <a:latin typeface="Century Gothic"/>
                <a:cs typeface="Century Gothic"/>
              </a:rPr>
              <a:t>Cliquez pour modifier votre texte</a:t>
            </a:r>
            <a:endParaRPr lang="fr-CA" noProof="0" dirty="0">
              <a:latin typeface="Century Gothic"/>
              <a:cs typeface="Century Gothic"/>
            </a:endParaRPr>
          </a:p>
        </p:txBody>
      </p:sp>
    </p:spTree>
    <p:extLst>
      <p:ext uri="{BB962C8B-B14F-4D97-AF65-F5344CB8AC3E}">
        <p14:creationId xmlns:p14="http://schemas.microsoft.com/office/powerpoint/2010/main" val="323700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72170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24"/>
          <p:cNvSpPr>
            <a:spLocks noGrp="1"/>
          </p:cNvSpPr>
          <p:nvPr>
            <p:ph type="body" sz="quarter" idx="10" hasCustomPrompt="1"/>
          </p:nvPr>
        </p:nvSpPr>
        <p:spPr>
          <a:xfrm>
            <a:off x="2260600" y="4140200"/>
            <a:ext cx="4622800" cy="889000"/>
          </a:xfrm>
          <a:prstGeom prst="rect">
            <a:avLst/>
          </a:prstGeom>
        </p:spPr>
        <p:txBody>
          <a:bodyPr vert="horz"/>
          <a:lstStyle>
            <a:lvl1pPr algn="ctr">
              <a:defRPr sz="1900"/>
            </a:lvl1pPr>
          </a:lstStyle>
          <a:p>
            <a:pPr lvl="0"/>
            <a:r>
              <a:rPr lang="fr-CA" dirty="0" smtClean="0"/>
              <a:t>Sous-titre</a:t>
            </a:r>
            <a:endParaRPr lang="en-US" dirty="0"/>
          </a:p>
        </p:txBody>
      </p:sp>
      <p:sp>
        <p:nvSpPr>
          <p:cNvPr id="4" name="Title 1"/>
          <p:cNvSpPr>
            <a:spLocks noGrp="1"/>
          </p:cNvSpPr>
          <p:nvPr>
            <p:ph type="title" hasCustomPrompt="1"/>
          </p:nvPr>
        </p:nvSpPr>
        <p:spPr>
          <a:xfrm>
            <a:off x="457200" y="2611438"/>
            <a:ext cx="8229600" cy="1143000"/>
          </a:xfrm>
          <a:prstGeom prst="rect">
            <a:avLst/>
          </a:prstGeom>
        </p:spPr>
        <p:txBody>
          <a:bodyPr vert="horz"/>
          <a:lstStyle>
            <a:lvl1pPr algn="ctr">
              <a:defRPr sz="3200">
                <a:solidFill>
                  <a:srgbClr val="014B8C"/>
                </a:solidFill>
              </a:defRPr>
            </a:lvl1pPr>
          </a:lstStyle>
          <a:p>
            <a:r>
              <a:rPr lang="fr-CA" dirty="0" smtClean="0"/>
              <a:t>Titre</a:t>
            </a:r>
            <a:endParaRPr lang="en-US" dirty="0"/>
          </a:p>
        </p:txBody>
      </p:sp>
      <p:pic>
        <p:nvPicPr>
          <p:cNvPr id="5" name="Picture 4" descr="UdeM_colo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56627" y="5212098"/>
            <a:ext cx="2011680" cy="1508760"/>
          </a:xfrm>
          <a:prstGeom prst="rect">
            <a:avLst/>
          </a:prstGeom>
        </p:spPr>
      </p:pic>
      <p:sp>
        <p:nvSpPr>
          <p:cNvPr id="8" name="Picture Placeholder 7"/>
          <p:cNvSpPr>
            <a:spLocks noGrp="1"/>
          </p:cNvSpPr>
          <p:nvPr>
            <p:ph type="pic" sz="quarter" idx="11"/>
          </p:nvPr>
        </p:nvSpPr>
        <p:spPr>
          <a:xfrm>
            <a:off x="0" y="203200"/>
            <a:ext cx="9144000" cy="2209800"/>
          </a:xfrm>
          <a:prstGeom prst="rect">
            <a:avLst/>
          </a:prstGeom>
        </p:spPr>
        <p:txBody>
          <a:bodyPr vert="horz"/>
          <a:lstStyle/>
          <a:p>
            <a:endParaRPr lang="en-US" dirty="0"/>
          </a:p>
        </p:txBody>
      </p:sp>
    </p:spTree>
    <p:extLst>
      <p:ext uri="{BB962C8B-B14F-4D97-AF65-F5344CB8AC3E}">
        <p14:creationId xmlns:p14="http://schemas.microsoft.com/office/powerpoint/2010/main" val="365255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1499607"/>
            <a:ext cx="4562475" cy="3850342"/>
          </a:xfrm>
          <a:prstGeom prst="rect">
            <a:avLst/>
          </a:prstGeom>
        </p:spPr>
        <p:txBody>
          <a:bodyPr/>
          <a:lstStyle>
            <a:lvl2pPr>
              <a:defRPr sz="1700">
                <a:solidFill>
                  <a:srgbClr val="1885A2"/>
                </a:solidFill>
                <a:latin typeface="+mn-lt"/>
              </a:defRPr>
            </a:lvl2pPr>
            <a:lvl3pPr>
              <a:defRPr sz="1700">
                <a:solidFill>
                  <a:srgbClr val="1885A2"/>
                </a:solidFill>
                <a:latin typeface="+mn-lt"/>
              </a:defRPr>
            </a:lvl3pPr>
            <a:lvl4pPr>
              <a:defRPr sz="1700">
                <a:solidFill>
                  <a:srgbClr val="1885A2"/>
                </a:solidFill>
                <a:latin typeface="+mn-lt"/>
              </a:defRPr>
            </a:lvl4pPr>
            <a:lvl5pPr>
              <a:defRPr sz="1700">
                <a:solidFill>
                  <a:srgbClr val="1885A2"/>
                </a:solidFill>
                <a:latin typeface="+mn-lt"/>
              </a:defRPr>
            </a:lvl5pPr>
          </a:lstStyle>
          <a:p>
            <a:pPr lvl="0"/>
            <a:endParaRPr lang="en-US" dirty="0"/>
          </a:p>
        </p:txBody>
      </p:sp>
      <p:sp>
        <p:nvSpPr>
          <p:cNvPr id="12" name="Title 11"/>
          <p:cNvSpPr>
            <a:spLocks noGrp="1"/>
          </p:cNvSpPr>
          <p:nvPr>
            <p:ph type="title" hasCustomPrompt="1"/>
          </p:nvPr>
        </p:nvSpPr>
        <p:spPr>
          <a:xfrm>
            <a:off x="5181600" y="2306638"/>
            <a:ext cx="3378200" cy="2265362"/>
          </a:xfrm>
          <a:prstGeom prst="rect">
            <a:avLst/>
          </a:prstGeom>
        </p:spPr>
        <p:txBody>
          <a:bodyPr vert="horz"/>
          <a:lstStyle>
            <a:lvl1pPr algn="ctr">
              <a:defRPr sz="3600">
                <a:solidFill>
                  <a:schemeClr val="bg1"/>
                </a:solidFill>
              </a:defRPr>
            </a:lvl1pPr>
          </a:lstStyle>
          <a:p>
            <a:r>
              <a:rPr lang="fr-CA" dirty="0" smtClean="0"/>
              <a:t>Cliquez pour modifier le texte</a:t>
            </a:r>
            <a:endParaRPr lang="en-US" dirty="0"/>
          </a:p>
        </p:txBody>
      </p:sp>
    </p:spTree>
    <p:extLst>
      <p:ext uri="{BB962C8B-B14F-4D97-AF65-F5344CB8AC3E}">
        <p14:creationId xmlns:p14="http://schemas.microsoft.com/office/powerpoint/2010/main" val="25936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45989" y="1680519"/>
            <a:ext cx="8353167" cy="3476367"/>
          </a:xfrm>
          <a:prstGeom prst="rect">
            <a:avLst/>
          </a:prstGeom>
        </p:spPr>
        <p:txBody>
          <a:bodyPr vert="horz" anchor="ctr" anchorCtr="0"/>
          <a:lstStyle>
            <a:lvl1pPr algn="ctr">
              <a:defRPr sz="3600" baseline="0">
                <a:solidFill>
                  <a:schemeClr val="bg1"/>
                </a:solidFill>
              </a:defRPr>
            </a:lvl1pPr>
          </a:lstStyle>
          <a:p>
            <a:r>
              <a:rPr lang="fr-CA" dirty="0" smtClean="0"/>
              <a:t>Cliquez pour </a:t>
            </a:r>
            <a:br>
              <a:rPr lang="fr-CA" dirty="0" smtClean="0"/>
            </a:br>
            <a:r>
              <a:rPr lang="fr-CA" dirty="0" smtClean="0"/>
              <a:t>modifier le texte</a:t>
            </a:r>
            <a:endParaRPr lang="en-US" dirty="0"/>
          </a:p>
        </p:txBody>
      </p:sp>
    </p:spTree>
    <p:extLst>
      <p:ext uri="{BB962C8B-B14F-4D97-AF65-F5344CB8AC3E}">
        <p14:creationId xmlns:p14="http://schemas.microsoft.com/office/powerpoint/2010/main" val="311743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317874" y="2789238"/>
            <a:ext cx="4673601" cy="1143000"/>
          </a:xfrm>
          <a:prstGeom prst="rect">
            <a:avLst/>
          </a:prstGeom>
        </p:spPr>
        <p:txBody>
          <a:bodyPr vert="horz" anchor="ctr" anchorCtr="0"/>
          <a:lstStyle>
            <a:lvl1pPr algn="ctr">
              <a:defRPr sz="3600" baseline="0">
                <a:solidFill>
                  <a:schemeClr val="bg1"/>
                </a:solidFill>
              </a:defRPr>
            </a:lvl1pPr>
          </a:lstStyle>
          <a:p>
            <a:r>
              <a:rPr lang="fr-CA" dirty="0" smtClean="0"/>
              <a:t>Cliquez pour modifier le texte</a:t>
            </a:r>
            <a:endParaRPr lang="en-US" dirty="0"/>
          </a:p>
        </p:txBody>
      </p:sp>
    </p:spTree>
    <p:extLst>
      <p:ext uri="{BB962C8B-B14F-4D97-AF65-F5344CB8AC3E}">
        <p14:creationId xmlns:p14="http://schemas.microsoft.com/office/powerpoint/2010/main" val="85680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Isosceles Triangle 4"/>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re 1"/>
          <p:cNvSpPr>
            <a:spLocks noGrp="1"/>
          </p:cNvSpPr>
          <p:nvPr>
            <p:ph type="title" hasCustomPrompt="1"/>
          </p:nvPr>
        </p:nvSpPr>
        <p:spPr>
          <a:xfrm>
            <a:off x="609600" y="296292"/>
            <a:ext cx="8229600" cy="1228875"/>
          </a:xfrm>
          <a:prstGeom prst="rect">
            <a:avLst/>
          </a:prstGeom>
        </p:spPr>
        <p:txBody>
          <a:bodyPr anchor="ctr" anchorCtr="0">
            <a:normAutofit/>
          </a:bodyPr>
          <a:lstStyle/>
          <a:p>
            <a:r>
              <a:rPr lang="fr-CA" dirty="0" smtClean="0">
                <a:latin typeface="Century Gothic"/>
                <a:cs typeface="Century Gothic"/>
              </a:rPr>
              <a:t>Cliquez pour modifier votre texte</a:t>
            </a:r>
            <a:endParaRPr lang="fr-CA" dirty="0">
              <a:latin typeface="Century Gothic"/>
              <a:cs typeface="Century Gothic"/>
            </a:endParaRPr>
          </a:p>
        </p:txBody>
      </p:sp>
      <p:sp>
        <p:nvSpPr>
          <p:cNvPr id="7" name="Text Placeholder 6"/>
          <p:cNvSpPr>
            <a:spLocks noGrp="1"/>
          </p:cNvSpPr>
          <p:nvPr>
            <p:ph type="body" sz="quarter" idx="10" hasCustomPrompt="1"/>
          </p:nvPr>
        </p:nvSpPr>
        <p:spPr>
          <a:xfrm>
            <a:off x="635000" y="1778000"/>
            <a:ext cx="8229600" cy="3987800"/>
          </a:xfrm>
          <a:prstGeom prst="rect">
            <a:avLst/>
          </a:prstGeom>
        </p:spPr>
        <p:txBody>
          <a:bodyPr vert="horz"/>
          <a:lstStyle>
            <a:lvl2pPr>
              <a:defRPr sz="1700">
                <a:solidFill>
                  <a:srgbClr val="1885A2"/>
                </a:solidFill>
                <a:latin typeface="+mn-lt"/>
              </a:defRPr>
            </a:lvl2pPr>
            <a:lvl3pPr>
              <a:defRPr sz="1700">
                <a:solidFill>
                  <a:srgbClr val="1885A2"/>
                </a:solidFill>
                <a:latin typeface="+mn-lt"/>
              </a:defRPr>
            </a:lvl3pPr>
            <a:lvl4pPr>
              <a:defRPr sz="1700">
                <a:solidFill>
                  <a:srgbClr val="1885A2"/>
                </a:solidFill>
                <a:latin typeface="+mn-lt"/>
              </a:defRPr>
            </a:lvl4pPr>
            <a:lvl5pPr>
              <a:defRPr sz="1700">
                <a:solidFill>
                  <a:srgbClr val="1885A2"/>
                </a:solidFill>
                <a:latin typeface="+mn-lt"/>
              </a:defRPr>
            </a:lvl5pPr>
          </a:lstStyle>
          <a:p>
            <a:pPr lvl="0"/>
            <a:r>
              <a:rPr lang="fr-CA" noProof="0" dirty="0" smtClean="0"/>
              <a:t>Cliquez pour modifier votre texte</a:t>
            </a:r>
          </a:p>
          <a:p>
            <a:pPr lvl="1"/>
            <a:r>
              <a:rPr lang="fr-CA" noProof="0" dirty="0" smtClean="0"/>
              <a:t>Deuxième niveau</a:t>
            </a:r>
          </a:p>
          <a:p>
            <a:pPr lvl="2"/>
            <a:r>
              <a:rPr lang="fr-CA" noProof="0" dirty="0" smtClean="0"/>
              <a:t>Troisième niveau</a:t>
            </a:r>
          </a:p>
          <a:p>
            <a:pPr lvl="3"/>
            <a:r>
              <a:rPr lang="fr-CA" noProof="0" dirty="0" smtClean="0"/>
              <a:t>Quatrième niveau</a:t>
            </a:r>
          </a:p>
          <a:p>
            <a:pPr lvl="4"/>
            <a:r>
              <a:rPr lang="fr-CA" noProof="0" dirty="0" smtClean="0"/>
              <a:t>Cinquième niveau</a:t>
            </a:r>
          </a:p>
          <a:p>
            <a:pPr lvl="0"/>
            <a:r>
              <a:rPr lang="fr-CA" noProof="0" dirty="0" smtClean="0"/>
              <a:t>Cliquez pour modifier votre texte</a:t>
            </a:r>
          </a:p>
          <a:p>
            <a:pPr lvl="0"/>
            <a:endParaRPr lang="fr-CA" noProof="0" dirty="0"/>
          </a:p>
        </p:txBody>
      </p:sp>
    </p:spTree>
    <p:extLst>
      <p:ext uri="{BB962C8B-B14F-4D97-AF65-F5344CB8AC3E}">
        <p14:creationId xmlns:p14="http://schemas.microsoft.com/office/powerpoint/2010/main" val="291176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9344" y="1748810"/>
            <a:ext cx="8229600"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smtClean="0"/>
              <a:t>Cliquez pour modifier votre texte</a:t>
            </a:r>
          </a:p>
          <a:p>
            <a:pPr lvl="1"/>
            <a:r>
              <a:rPr lang="fr-CA" noProof="0" dirty="0" smtClean="0"/>
              <a:t>Deuxième niveau</a:t>
            </a:r>
          </a:p>
          <a:p>
            <a:pPr lvl="2"/>
            <a:r>
              <a:rPr lang="fr-CA" noProof="0" dirty="0" smtClean="0"/>
              <a:t>Troisième niveau</a:t>
            </a:r>
          </a:p>
          <a:p>
            <a:pPr lvl="3"/>
            <a:r>
              <a:rPr lang="fr-CA" noProof="0" dirty="0" smtClean="0"/>
              <a:t>Quatrième niveau</a:t>
            </a:r>
          </a:p>
          <a:p>
            <a:pPr lvl="4"/>
            <a:r>
              <a:rPr lang="fr-CA" noProof="0" dirty="0" smtClean="0"/>
              <a:t>Cinquième niveau</a:t>
            </a:r>
            <a:endParaRPr lang="fr-CA" noProof="0" dirty="0"/>
          </a:p>
        </p:txBody>
      </p:sp>
      <p:sp>
        <p:nvSpPr>
          <p:cNvPr id="7" name="Isosceles Triangle 6"/>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re 1"/>
          <p:cNvSpPr>
            <a:spLocks noGrp="1"/>
          </p:cNvSpPr>
          <p:nvPr>
            <p:ph type="title" hasCustomPrompt="1"/>
          </p:nvPr>
        </p:nvSpPr>
        <p:spPr>
          <a:xfrm>
            <a:off x="609600" y="296292"/>
            <a:ext cx="8229600" cy="1228875"/>
          </a:xfrm>
          <a:prstGeom prst="rect">
            <a:avLst/>
          </a:prstGeom>
        </p:spPr>
        <p:txBody>
          <a:bodyPr anchor="ctr" anchorCtr="0">
            <a:normAutofit/>
          </a:bodyPr>
          <a:lstStyle/>
          <a:p>
            <a:r>
              <a:rPr lang="fr-CA" noProof="0" dirty="0" smtClean="0">
                <a:latin typeface="Century Gothic"/>
                <a:cs typeface="Century Gothic"/>
              </a:rPr>
              <a:t>Cliquez pour modifier votre texte</a:t>
            </a:r>
            <a:endParaRPr lang="fr-CA" noProof="0" dirty="0">
              <a:latin typeface="Century Gothic"/>
              <a:cs typeface="Century Gothic"/>
            </a:endParaRPr>
          </a:p>
        </p:txBody>
      </p:sp>
    </p:spTree>
    <p:extLst>
      <p:ext uri="{BB962C8B-B14F-4D97-AF65-F5344CB8AC3E}">
        <p14:creationId xmlns:p14="http://schemas.microsoft.com/office/powerpoint/2010/main" val="392249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Isosceles Triangle 2"/>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re 1"/>
          <p:cNvSpPr>
            <a:spLocks noGrp="1"/>
          </p:cNvSpPr>
          <p:nvPr>
            <p:ph type="title" hasCustomPrompt="1"/>
          </p:nvPr>
        </p:nvSpPr>
        <p:spPr>
          <a:xfrm>
            <a:off x="609600" y="296292"/>
            <a:ext cx="8229600" cy="1228875"/>
          </a:xfrm>
          <a:prstGeom prst="rect">
            <a:avLst/>
          </a:prstGeom>
        </p:spPr>
        <p:txBody>
          <a:bodyPr anchor="ctr" anchorCtr="0">
            <a:normAutofit/>
          </a:bodyPr>
          <a:lstStyle/>
          <a:p>
            <a:r>
              <a:rPr lang="fr-CA" noProof="0" dirty="0" smtClean="0">
                <a:latin typeface="Century Gothic"/>
                <a:cs typeface="Century Gothic"/>
              </a:rPr>
              <a:t>Cliquez pour modifier votre texte</a:t>
            </a:r>
            <a:endParaRPr lang="fr-CA" noProof="0" dirty="0">
              <a:latin typeface="Century Gothic"/>
              <a:cs typeface="Century Gothic"/>
            </a:endParaRPr>
          </a:p>
        </p:txBody>
      </p:sp>
      <p:sp>
        <p:nvSpPr>
          <p:cNvPr id="12" name="Content Placeholder 2"/>
          <p:cNvSpPr>
            <a:spLocks noGrp="1"/>
          </p:cNvSpPr>
          <p:nvPr>
            <p:ph idx="1"/>
          </p:nvPr>
        </p:nvSpPr>
        <p:spPr>
          <a:xfrm>
            <a:off x="1409605" y="2356107"/>
            <a:ext cx="6405772" cy="3601173"/>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endParaRPr lang="fr-CA" noProof="0" dirty="0"/>
          </a:p>
        </p:txBody>
      </p:sp>
    </p:spTree>
    <p:extLst>
      <p:ext uri="{BB962C8B-B14F-4D97-AF65-F5344CB8AC3E}">
        <p14:creationId xmlns:p14="http://schemas.microsoft.com/office/powerpoint/2010/main" val="360636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99706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961590"/>
      </p:ext>
    </p:extLst>
  </p:cSld>
  <p:clrMap bg1="lt1" tx1="dk1" bg2="lt2" tx2="dk2" accent1="accent1" accent2="accent2" accent3="accent3" accent4="accent4" accent5="accent5" accent6="accent6" hlink="hlink" folHlink="folHlink"/>
  <p:sldLayoutIdLst>
    <p:sldLayoutId id="2147484129" r:id="rId1"/>
    <p:sldLayoutId id="2147484147" r:id="rId2"/>
    <p:sldLayoutId id="2147484137" r:id="rId3"/>
    <p:sldLayoutId id="2147484138" r:id="rId4"/>
    <p:sldLayoutId id="2147484139" r:id="rId5"/>
    <p:sldLayoutId id="2147484130" r:id="rId6"/>
    <p:sldLayoutId id="2147484141" r:id="rId7"/>
    <p:sldLayoutId id="2147484142" r:id="rId8"/>
    <p:sldLayoutId id="2147484146" r:id="rId9"/>
    <p:sldLayoutId id="2147484132" r:id="rId10"/>
    <p:sldLayoutId id="2147484133" r:id="rId11"/>
    <p:sldLayoutId id="2147484134" r:id="rId12"/>
    <p:sldLayoutId id="2147484135" r:id="rId13"/>
  </p:sldLayoutIdLst>
  <p:hf hdr="0" ftr="0" dt="0"/>
  <p:txStyles>
    <p:titleStyle>
      <a:lvl1pPr algn="l" defTabSz="457200" rtl="0" eaLnBrk="1" latinLnBrk="0" hangingPunct="1">
        <a:spcBef>
          <a:spcPct val="0"/>
        </a:spcBef>
        <a:buNone/>
        <a:tabLst>
          <a:tab pos="858838" algn="l"/>
        </a:tabLst>
        <a:defRPr sz="3000" b="1" i="0" kern="1200">
          <a:solidFill>
            <a:srgbClr val="FAA00C"/>
          </a:solidFill>
          <a:latin typeface="Century Gothic"/>
          <a:ea typeface="+mj-ea"/>
          <a:cs typeface="Arial"/>
        </a:defRPr>
      </a:lvl1pPr>
    </p:titleStyle>
    <p:bodyStyle>
      <a:lvl1pPr marL="0" indent="0" algn="l" defTabSz="457200" rtl="0" eaLnBrk="1" latinLnBrk="0" hangingPunct="1">
        <a:spcBef>
          <a:spcPct val="20000"/>
        </a:spcBef>
        <a:buFont typeface="Arial"/>
        <a:buNone/>
        <a:defRPr sz="2200" kern="1200">
          <a:solidFill>
            <a:srgbClr val="014B8C"/>
          </a:solidFill>
          <a:latin typeface="Century Gothic"/>
          <a:ea typeface="+mn-ea"/>
          <a:cs typeface="Arial"/>
        </a:defRPr>
      </a:lvl1pPr>
      <a:lvl2pPr marL="800100" indent="-342900" algn="l" defTabSz="457200" rtl="0" eaLnBrk="1" latinLnBrk="0" hangingPunct="1">
        <a:spcBef>
          <a:spcPct val="20000"/>
        </a:spcBef>
        <a:buFont typeface="Arial"/>
        <a:buChar char="•"/>
        <a:defRPr sz="1700" kern="1200">
          <a:solidFill>
            <a:srgbClr val="1885A2"/>
          </a:solidFill>
          <a:latin typeface="Century Gothic"/>
          <a:ea typeface="+mn-ea"/>
          <a:cs typeface="Arial"/>
        </a:defRPr>
      </a:lvl2pPr>
      <a:lvl3pPr marL="1143000" indent="-228600" algn="l" defTabSz="457200" rtl="0" eaLnBrk="1" latinLnBrk="0" hangingPunct="1">
        <a:spcBef>
          <a:spcPct val="20000"/>
        </a:spcBef>
        <a:buFont typeface="Arial"/>
        <a:buChar char="•"/>
        <a:defRPr sz="1700" kern="1200">
          <a:solidFill>
            <a:srgbClr val="1885A2"/>
          </a:solidFill>
          <a:latin typeface="Century Gothic"/>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www.option-carriere.ca/"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fr-CA" dirty="0"/>
          </a:p>
        </p:txBody>
      </p:sp>
      <p:sp>
        <p:nvSpPr>
          <p:cNvPr id="3" name="Title 2"/>
          <p:cNvSpPr>
            <a:spLocks noGrp="1"/>
          </p:cNvSpPr>
          <p:nvPr>
            <p:ph type="title"/>
          </p:nvPr>
        </p:nvSpPr>
        <p:spPr>
          <a:xfrm>
            <a:off x="0" y="336884"/>
            <a:ext cx="9144000" cy="6521116"/>
          </a:xfrm>
        </p:spPr>
        <p:txBody>
          <a:bodyPr/>
          <a:lstStyle/>
          <a:p>
            <a:r>
              <a:rPr lang="fr-FR" sz="3600" dirty="0" smtClean="0"/>
              <a:t>Programme </a:t>
            </a:r>
            <a:r>
              <a:rPr lang="fr-FR" sz="3600" dirty="0" err="1" smtClean="0"/>
              <a:t>Branchez-vous</a:t>
            </a:r>
            <a:r>
              <a:rPr lang="fr-FR" sz="800" dirty="0"/>
              <a:t/>
            </a:r>
            <a:br>
              <a:rPr lang="fr-FR" sz="800" dirty="0"/>
            </a:br>
            <a:r>
              <a:rPr lang="fr-FR" sz="800" dirty="0" smtClean="0"/>
              <a:t/>
            </a:r>
            <a:br>
              <a:rPr lang="fr-FR" sz="800" dirty="0" smtClean="0"/>
            </a:br>
            <a:r>
              <a:rPr lang="fr-FR" sz="800" dirty="0" smtClean="0"/>
              <a:t/>
            </a:r>
            <a:br>
              <a:rPr lang="fr-FR" sz="800" dirty="0" smtClean="0"/>
            </a:br>
            <a:r>
              <a:rPr lang="fr-FR" sz="800" dirty="0"/>
              <a:t/>
            </a:r>
            <a:br>
              <a:rPr lang="fr-FR" sz="800" dirty="0"/>
            </a:br>
            <a:r>
              <a:rPr lang="fr-FR" sz="800" dirty="0" smtClean="0"/>
              <a:t/>
            </a:r>
            <a:br>
              <a:rPr lang="fr-FR" sz="800" dirty="0" smtClean="0"/>
            </a:br>
            <a:r>
              <a:rPr lang="fr-FR" sz="800" dirty="0"/>
              <a:t/>
            </a:r>
            <a:br>
              <a:rPr lang="fr-FR" sz="800" dirty="0"/>
            </a:br>
            <a:r>
              <a:rPr lang="fr-FR" sz="3600" dirty="0" smtClean="0"/>
              <a:t>Atelier </a:t>
            </a:r>
            <a:r>
              <a:rPr lang="fr-FR" sz="3600" dirty="0"/>
              <a:t># 1</a:t>
            </a:r>
            <a:r>
              <a:rPr lang="fr-FR" sz="3600" dirty="0" smtClean="0"/>
              <a:t/>
            </a:r>
            <a:br>
              <a:rPr lang="fr-FR" sz="3600" dirty="0" smtClean="0"/>
            </a:br>
            <a:r>
              <a:rPr lang="fr-FR" sz="3600" dirty="0" smtClean="0"/>
              <a:t>Critères d’employabilités</a:t>
            </a:r>
            <a:br>
              <a:rPr lang="fr-FR" sz="3600" dirty="0" smtClean="0"/>
            </a:br>
            <a:r>
              <a:rPr lang="fr-FR" sz="3600" dirty="0" smtClean="0"/>
              <a:t>pour décrocher l’emploi</a:t>
            </a:r>
            <a:r>
              <a:rPr lang="fr-FR" sz="800" dirty="0" smtClean="0"/>
              <a:t/>
            </a:r>
            <a:br>
              <a:rPr lang="fr-FR" sz="800" dirty="0" smtClean="0"/>
            </a:br>
            <a:r>
              <a:rPr lang="fr-FR" sz="800" dirty="0"/>
              <a:t/>
            </a:r>
            <a:br>
              <a:rPr lang="fr-FR" sz="800" dirty="0"/>
            </a:br>
            <a:r>
              <a:rPr lang="fr-FR" sz="800" dirty="0" smtClean="0"/>
              <a:t/>
            </a:r>
            <a:br>
              <a:rPr lang="fr-FR" sz="800" dirty="0" smtClean="0"/>
            </a:br>
            <a:r>
              <a:rPr lang="fr-FR" sz="1600" dirty="0" smtClean="0"/>
              <a:t>Daniel Grant, CRHA</a:t>
            </a:r>
            <a:r>
              <a:rPr lang="fr-FR" sz="1600" dirty="0"/>
              <a:t/>
            </a:r>
            <a:br>
              <a:rPr lang="fr-FR" sz="1600" dirty="0"/>
            </a:br>
            <a:r>
              <a:rPr lang="fr-FR" sz="1600" b="0" dirty="0"/>
              <a:t>Conseiller en emploi et liaison avec les employeurs</a:t>
            </a:r>
            <a:br>
              <a:rPr lang="fr-FR" sz="1600" b="0" dirty="0"/>
            </a:br>
            <a:r>
              <a:rPr lang="fr-FR" sz="1600" b="0" dirty="0"/>
              <a:t>Service de recherche de travail</a:t>
            </a:r>
            <a:r>
              <a:rPr lang="fr-FR" sz="1600" dirty="0"/>
              <a:t/>
            </a:r>
            <a:br>
              <a:rPr lang="fr-FR" sz="1600" dirty="0"/>
            </a:br>
            <a:r>
              <a:rPr lang="fr-FR" sz="1600" dirty="0" smtClean="0"/>
              <a:t/>
            </a:r>
            <a:br>
              <a:rPr lang="fr-FR" sz="1600" dirty="0" smtClean="0"/>
            </a:br>
            <a:r>
              <a:rPr lang="fr-FR" sz="1600" dirty="0" smtClean="0"/>
              <a:t>Monique </a:t>
            </a:r>
            <a:r>
              <a:rPr lang="fr-FR" sz="1600" dirty="0" smtClean="0"/>
              <a:t>Richard</a:t>
            </a:r>
            <a:br>
              <a:rPr lang="fr-FR" sz="1600" dirty="0" smtClean="0"/>
            </a:br>
            <a:r>
              <a:rPr lang="fr-CA" sz="1600" b="0" i="1" dirty="0"/>
              <a:t>Conseillère </a:t>
            </a:r>
            <a:r>
              <a:rPr lang="fr-CA" sz="1600" b="0" i="1" dirty="0" smtClean="0"/>
              <a:t>aux étudiantes et étudiants internationaux</a:t>
            </a:r>
            <a:r>
              <a:rPr lang="fr-CA" sz="1600" b="0" dirty="0"/>
              <a:t/>
            </a:r>
            <a:br>
              <a:rPr lang="fr-CA" sz="1600" b="0" dirty="0"/>
            </a:br>
            <a:r>
              <a:rPr lang="fr-CA" sz="1600" b="0" i="1" dirty="0"/>
              <a:t>Services aux étudiantes et étudiants internationaux et de la mobilité étudiante</a:t>
            </a:r>
            <a:r>
              <a:rPr lang="fr-CA" sz="800" dirty="0"/>
              <a:t/>
            </a:r>
            <a:br>
              <a:rPr lang="fr-CA" sz="800" dirty="0"/>
            </a:br>
            <a:endParaRPr lang="fr-CA" sz="800" dirty="0"/>
          </a:p>
        </p:txBody>
      </p:sp>
    </p:spTree>
    <p:extLst>
      <p:ext uri="{BB962C8B-B14F-4D97-AF65-F5344CB8AC3E}">
        <p14:creationId xmlns:p14="http://schemas.microsoft.com/office/powerpoint/2010/main" val="2600170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a:t>Se définir un objectif de travail</a:t>
            </a:r>
          </a:p>
        </p:txBody>
      </p:sp>
      <p:sp>
        <p:nvSpPr>
          <p:cNvPr id="3" name="Espace réservé du contenu 2"/>
          <p:cNvSpPr>
            <a:spLocks noGrp="1"/>
          </p:cNvSpPr>
          <p:nvPr>
            <p:ph idx="1"/>
          </p:nvPr>
        </p:nvSpPr>
        <p:spPr>
          <a:xfrm>
            <a:off x="0" y="1813925"/>
            <a:ext cx="9144000" cy="4432113"/>
          </a:xfrm>
        </p:spPr>
        <p:txBody>
          <a:bodyPr/>
          <a:lstStyle/>
          <a:p>
            <a:pPr marL="342900" indent="-342900">
              <a:buFont typeface="Wingdings" panose="05000000000000000000" pitchFamily="2" charset="2"/>
              <a:buChar char="v"/>
            </a:pPr>
            <a:r>
              <a:rPr lang="fr-FR" b="1" dirty="0"/>
              <a:t>Se donner une vision: analogie du casse-tête;</a:t>
            </a:r>
          </a:p>
          <a:p>
            <a:pPr marL="342900" indent="-342900">
              <a:buFont typeface="Wingdings" panose="05000000000000000000" pitchFamily="2" charset="2"/>
              <a:buChar char="v"/>
            </a:pPr>
            <a:endParaRPr lang="fr-FR" b="1" dirty="0"/>
          </a:p>
          <a:p>
            <a:pPr marL="342900" indent="-342900">
              <a:buFont typeface="Wingdings" panose="05000000000000000000" pitchFamily="2" charset="2"/>
              <a:buChar char="v"/>
            </a:pPr>
            <a:r>
              <a:rPr lang="fr-FR" b="1" dirty="0"/>
              <a:t>Allier ses intérêts personnels avec le travail;</a:t>
            </a:r>
          </a:p>
          <a:p>
            <a:pPr marL="342900" indent="-342900">
              <a:buFont typeface="Wingdings" panose="05000000000000000000" pitchFamily="2" charset="2"/>
              <a:buChar char="v"/>
            </a:pPr>
            <a:endParaRPr lang="fr-FR" b="1" dirty="0"/>
          </a:p>
          <a:p>
            <a:pPr marL="342900" indent="-342900">
              <a:buFont typeface="Wingdings" panose="05000000000000000000" pitchFamily="2" charset="2"/>
              <a:buChar char="v"/>
            </a:pPr>
            <a:r>
              <a:rPr lang="fr-FR" b="1" dirty="0"/>
              <a:t>Vous possédez de multiples identités professionnelles;</a:t>
            </a:r>
          </a:p>
          <a:p>
            <a:pPr marL="342900" indent="-342900">
              <a:buFont typeface="Wingdings" panose="05000000000000000000" pitchFamily="2" charset="2"/>
              <a:buChar char="v"/>
            </a:pPr>
            <a:endParaRPr lang="fr-FR" b="1" dirty="0"/>
          </a:p>
          <a:p>
            <a:pPr marL="342900" indent="-342900">
              <a:buFont typeface="Wingdings" panose="05000000000000000000" pitchFamily="2" charset="2"/>
              <a:buChar char="v"/>
            </a:pPr>
            <a:r>
              <a:rPr lang="fr-FR" b="1" dirty="0"/>
              <a:t>Savoir comment exprimer son employabilité, exemple: les objectifs du syllabus de </a:t>
            </a:r>
            <a:r>
              <a:rPr lang="fr-FR" b="1" dirty="0" smtClean="0"/>
              <a:t>cours.</a:t>
            </a:r>
            <a:endParaRPr lang="fr-FR" b="1" dirty="0"/>
          </a:p>
          <a:p>
            <a:endParaRPr lang="fr-FR" dirty="0"/>
          </a:p>
          <a:p>
            <a:endParaRPr lang="fr-CA" dirty="0"/>
          </a:p>
        </p:txBody>
      </p:sp>
    </p:spTree>
    <p:extLst>
      <p:ext uri="{BB962C8B-B14F-4D97-AF65-F5344CB8AC3E}">
        <p14:creationId xmlns:p14="http://schemas.microsoft.com/office/powerpoint/2010/main" val="376320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a:t>Se définir un objectif de travail</a:t>
            </a:r>
          </a:p>
        </p:txBody>
      </p:sp>
      <p:sp>
        <p:nvSpPr>
          <p:cNvPr id="3" name="Espace réservé du contenu 2"/>
          <p:cNvSpPr>
            <a:spLocks noGrp="1"/>
          </p:cNvSpPr>
          <p:nvPr>
            <p:ph idx="1"/>
          </p:nvPr>
        </p:nvSpPr>
        <p:spPr>
          <a:xfrm>
            <a:off x="0" y="1525167"/>
            <a:ext cx="9059779" cy="4454528"/>
          </a:xfrm>
        </p:spPr>
        <p:txBody>
          <a:bodyPr/>
          <a:lstStyle/>
          <a:p>
            <a:r>
              <a:rPr lang="fr-FR" b="1" dirty="0" smtClean="0"/>
              <a:t>Exemple d’objectif de travail en comptabilité</a:t>
            </a:r>
            <a:endParaRPr lang="fr-FR" dirty="0"/>
          </a:p>
          <a:p>
            <a:r>
              <a:rPr lang="fr-FR" dirty="0"/>
              <a:t>Clarifier votre objectif de travail ;</a:t>
            </a:r>
          </a:p>
          <a:p>
            <a:r>
              <a:rPr lang="fr-FR" dirty="0"/>
              <a:t>Cibler un secteur d’activité ;</a:t>
            </a:r>
          </a:p>
          <a:p>
            <a:r>
              <a:rPr lang="fr-FR" dirty="0"/>
              <a:t>Préciser un lieu géographique ;</a:t>
            </a:r>
          </a:p>
          <a:p>
            <a:r>
              <a:rPr lang="fr-FR" dirty="0"/>
              <a:t>Déterminer votre champ d’intérêt</a:t>
            </a:r>
            <a:r>
              <a:rPr lang="fr-FR" dirty="0" smtClean="0"/>
              <a:t>.</a:t>
            </a:r>
            <a:endParaRPr lang="fr-FR" dirty="0"/>
          </a:p>
          <a:p>
            <a:endParaRPr lang="fr-FR" b="1" dirty="0" smtClean="0"/>
          </a:p>
          <a:p>
            <a:r>
              <a:rPr lang="fr-FR" b="1" dirty="0" smtClean="0"/>
              <a:t>Exemple</a:t>
            </a:r>
            <a:r>
              <a:rPr lang="fr-FR" b="1" dirty="0"/>
              <a:t>: </a:t>
            </a:r>
          </a:p>
          <a:p>
            <a:r>
              <a:rPr lang="fr-FR" dirty="0"/>
              <a:t>Apprenti-comptable ; </a:t>
            </a:r>
          </a:p>
          <a:p>
            <a:r>
              <a:rPr lang="fr-FR" dirty="0" smtClean="0"/>
              <a:t>Auprès des Services </a:t>
            </a:r>
            <a:r>
              <a:rPr lang="fr-FR" dirty="0"/>
              <a:t>financiers / Secteur manufacturier ;</a:t>
            </a:r>
          </a:p>
          <a:p>
            <a:r>
              <a:rPr lang="fr-FR" dirty="0" smtClean="0"/>
              <a:t>Dans la région de Moncton </a:t>
            </a:r>
            <a:r>
              <a:rPr lang="fr-FR" dirty="0"/>
              <a:t>;</a:t>
            </a:r>
          </a:p>
          <a:p>
            <a:r>
              <a:rPr lang="fr-FR" dirty="0" smtClean="0"/>
              <a:t>En vérification</a:t>
            </a:r>
            <a:r>
              <a:rPr lang="fr-FR" dirty="0"/>
              <a:t>.</a:t>
            </a:r>
          </a:p>
          <a:p>
            <a:endParaRPr lang="fr-CA" dirty="0"/>
          </a:p>
        </p:txBody>
      </p:sp>
    </p:spTree>
    <p:extLst>
      <p:ext uri="{BB962C8B-B14F-4D97-AF65-F5344CB8AC3E}">
        <p14:creationId xmlns:p14="http://schemas.microsoft.com/office/powerpoint/2010/main" val="394565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50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Le portfolio de carrière</a:t>
            </a:r>
          </a:p>
        </p:txBody>
      </p:sp>
      <p:sp>
        <p:nvSpPr>
          <p:cNvPr id="3" name="Content Placeholder 2"/>
          <p:cNvSpPr>
            <a:spLocks noGrp="1"/>
          </p:cNvSpPr>
          <p:nvPr>
            <p:ph idx="1"/>
          </p:nvPr>
        </p:nvSpPr>
        <p:spPr>
          <a:xfrm>
            <a:off x="120316" y="1525167"/>
            <a:ext cx="9023684" cy="4432113"/>
          </a:xfrm>
        </p:spPr>
        <p:txBody>
          <a:bodyPr/>
          <a:lstStyle/>
          <a:p>
            <a:r>
              <a:rPr lang="fr-CA" b="1" dirty="0" smtClean="0"/>
              <a:t>Investir dans son portfolio de carrière:</a:t>
            </a:r>
          </a:p>
          <a:p>
            <a:r>
              <a:rPr lang="fr-CA" dirty="0" smtClean="0"/>
              <a:t>Quelques heures = 40,000  $ et plus en salaire annuel</a:t>
            </a:r>
          </a:p>
          <a:p>
            <a:endParaRPr lang="fr-CA" dirty="0"/>
          </a:p>
          <a:p>
            <a:pPr marL="342900" indent="-342900">
              <a:buFont typeface="Wingdings" panose="05000000000000000000" pitchFamily="2" charset="2"/>
              <a:buChar char="ü"/>
            </a:pPr>
            <a:r>
              <a:rPr lang="fr-CA" b="1" dirty="0" smtClean="0"/>
              <a:t>Contenu du portfolio de carrière;</a:t>
            </a:r>
          </a:p>
          <a:p>
            <a:pPr marL="342900" indent="-342900">
              <a:buFont typeface="Wingdings" panose="05000000000000000000" pitchFamily="2" charset="2"/>
              <a:buChar char="ü"/>
            </a:pPr>
            <a:r>
              <a:rPr lang="fr-CA" b="1" dirty="0" smtClean="0"/>
              <a:t>Pourquoi l’utiliser: </a:t>
            </a:r>
            <a:r>
              <a:rPr lang="fr-CA" dirty="0" smtClean="0"/>
              <a:t>un CV à vie;</a:t>
            </a:r>
          </a:p>
          <a:p>
            <a:pPr marL="342900" indent="-342900">
              <a:buFont typeface="Wingdings" panose="05000000000000000000" pitchFamily="2" charset="2"/>
              <a:buChar char="ü"/>
            </a:pPr>
            <a:r>
              <a:rPr lang="fr-CA" b="1" dirty="0" smtClean="0"/>
              <a:t>Comment se servir du portfolio;</a:t>
            </a:r>
          </a:p>
          <a:p>
            <a:endParaRPr lang="fr-CA" b="1" dirty="0" smtClean="0"/>
          </a:p>
          <a:p>
            <a:r>
              <a:rPr lang="fr-CA" b="1" dirty="0" smtClean="0"/>
              <a:t>Prochaines étapes:</a:t>
            </a:r>
          </a:p>
          <a:p>
            <a:r>
              <a:rPr lang="fr-CA" dirty="0" smtClean="0"/>
              <a:t>Commencer à remplir votre portfolio de carrière</a:t>
            </a:r>
            <a:endParaRPr lang="fr-CA" dirty="0"/>
          </a:p>
        </p:txBody>
      </p:sp>
    </p:spTree>
    <p:extLst>
      <p:ext uri="{BB962C8B-B14F-4D97-AF65-F5344CB8AC3E}">
        <p14:creationId xmlns:p14="http://schemas.microsoft.com/office/powerpoint/2010/main" val="409646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Prochains ateliers</a:t>
            </a:r>
          </a:p>
        </p:txBody>
      </p:sp>
      <p:sp>
        <p:nvSpPr>
          <p:cNvPr id="3" name="Content Placeholder 2"/>
          <p:cNvSpPr>
            <a:spLocks noGrp="1"/>
          </p:cNvSpPr>
          <p:nvPr>
            <p:ph idx="1"/>
          </p:nvPr>
        </p:nvSpPr>
        <p:spPr>
          <a:xfrm>
            <a:off x="0" y="1525167"/>
            <a:ext cx="9144000" cy="4298117"/>
          </a:xfrm>
        </p:spPr>
        <p:txBody>
          <a:bodyPr/>
          <a:lstStyle/>
          <a:p>
            <a:pPr marL="342900" indent="-342900">
              <a:buFont typeface="Wingdings" panose="05000000000000000000" pitchFamily="2" charset="2"/>
              <a:buChar char="v"/>
            </a:pPr>
            <a:r>
              <a:rPr lang="fr-CA" b="1" dirty="0" smtClean="0"/>
              <a:t>Comment faire le CV et la lettre de motivation;</a:t>
            </a:r>
          </a:p>
          <a:p>
            <a:pPr marL="342900" indent="-342900">
              <a:buFont typeface="Wingdings" panose="05000000000000000000" pitchFamily="2" charset="2"/>
              <a:buChar char="v"/>
            </a:pPr>
            <a:endParaRPr lang="fr-CA" b="1" dirty="0" smtClean="0"/>
          </a:p>
          <a:p>
            <a:pPr marL="342900" indent="-342900">
              <a:buFont typeface="Wingdings" panose="05000000000000000000" pitchFamily="2" charset="2"/>
              <a:buChar char="v"/>
            </a:pPr>
            <a:r>
              <a:rPr lang="fr-CA" b="1" dirty="0" smtClean="0"/>
              <a:t>Techniques de recherche d’emploi;</a:t>
            </a:r>
          </a:p>
          <a:p>
            <a:pPr marL="342900" indent="-342900">
              <a:buFont typeface="Wingdings" panose="05000000000000000000" pitchFamily="2" charset="2"/>
              <a:buChar char="v"/>
            </a:pPr>
            <a:endParaRPr lang="fr-CA" b="1" dirty="0" smtClean="0"/>
          </a:p>
          <a:p>
            <a:pPr marL="342900" indent="-342900">
              <a:buFont typeface="Wingdings" panose="05000000000000000000" pitchFamily="2" charset="2"/>
              <a:buChar char="v"/>
            </a:pPr>
            <a:r>
              <a:rPr lang="fr-CA" b="1" dirty="0" smtClean="0"/>
              <a:t>Le réseautage;</a:t>
            </a:r>
          </a:p>
          <a:p>
            <a:pPr marL="342900" indent="-342900">
              <a:buFont typeface="Wingdings" panose="05000000000000000000" pitchFamily="2" charset="2"/>
              <a:buChar char="v"/>
            </a:pPr>
            <a:endParaRPr lang="fr-CA" b="1" dirty="0" smtClean="0"/>
          </a:p>
          <a:p>
            <a:pPr marL="342900" indent="-342900">
              <a:buFont typeface="Wingdings" panose="05000000000000000000" pitchFamily="2" charset="2"/>
              <a:buChar char="v"/>
            </a:pPr>
            <a:r>
              <a:rPr lang="fr-CA" b="1" dirty="0" smtClean="0"/>
              <a:t>Les entrevues.</a:t>
            </a:r>
            <a:endParaRPr lang="fr-CA" b="1" dirty="0"/>
          </a:p>
        </p:txBody>
      </p:sp>
    </p:spTree>
    <p:extLst>
      <p:ext uri="{BB962C8B-B14F-4D97-AF65-F5344CB8AC3E}">
        <p14:creationId xmlns:p14="http://schemas.microsoft.com/office/powerpoint/2010/main" val="294850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smtClean="0"/>
              <a:t>Objectifs de l’atelier</a:t>
            </a:r>
            <a:endParaRPr lang="fr-CA" dirty="0"/>
          </a:p>
        </p:txBody>
      </p:sp>
      <p:sp>
        <p:nvSpPr>
          <p:cNvPr id="3" name="Text Placeholder 2"/>
          <p:cNvSpPr>
            <a:spLocks noGrp="1"/>
          </p:cNvSpPr>
          <p:nvPr>
            <p:ph type="body" sz="quarter" idx="10"/>
          </p:nvPr>
        </p:nvSpPr>
        <p:spPr>
          <a:xfrm>
            <a:off x="635000" y="1299411"/>
            <a:ext cx="8229600" cy="4466389"/>
          </a:xfrm>
        </p:spPr>
        <p:txBody>
          <a:bodyPr/>
          <a:lstStyle/>
          <a:p>
            <a:pPr marL="342900" indent="-342900">
              <a:buFont typeface="Wingdings" panose="05000000000000000000" pitchFamily="2" charset="2"/>
              <a:buChar char="Ø"/>
            </a:pPr>
            <a:r>
              <a:rPr lang="fr-CA" b="1" dirty="0"/>
              <a:t>L</a:t>
            </a:r>
            <a:r>
              <a:rPr lang="fr-CA" b="1" dirty="0" smtClean="0"/>
              <a:t>’employabilité au Canada;</a:t>
            </a:r>
          </a:p>
          <a:p>
            <a:pPr marL="342900" indent="-342900">
              <a:buFont typeface="Wingdings" panose="05000000000000000000" pitchFamily="2" charset="2"/>
              <a:buChar char="Ø"/>
            </a:pPr>
            <a:endParaRPr lang="fr-CA" b="1" dirty="0" smtClean="0"/>
          </a:p>
          <a:p>
            <a:pPr marL="342900" indent="-342900">
              <a:buFont typeface="Wingdings" panose="05000000000000000000" pitchFamily="2" charset="2"/>
              <a:buChar char="Ø"/>
            </a:pPr>
            <a:r>
              <a:rPr lang="fr-CA" b="1" dirty="0" smtClean="0"/>
              <a:t>Quizz sur la recherche de travail canadien;</a:t>
            </a:r>
          </a:p>
          <a:p>
            <a:pPr marL="342900" indent="-342900">
              <a:buFont typeface="Wingdings" panose="05000000000000000000" pitchFamily="2" charset="2"/>
              <a:buChar char="Ø"/>
            </a:pPr>
            <a:endParaRPr lang="fr-CA" b="1" dirty="0" smtClean="0"/>
          </a:p>
          <a:p>
            <a:pPr marL="342900" indent="-342900">
              <a:buFont typeface="Wingdings" panose="05000000000000000000" pitchFamily="2" charset="2"/>
              <a:buChar char="Ø"/>
            </a:pPr>
            <a:r>
              <a:rPr lang="fr-CA" b="1" dirty="0" smtClean="0"/>
              <a:t>Comprendre les offres d’emploi;</a:t>
            </a:r>
          </a:p>
          <a:p>
            <a:pPr marL="342900" indent="-342900">
              <a:buFont typeface="Wingdings" panose="05000000000000000000" pitchFamily="2" charset="2"/>
              <a:buChar char="Ø"/>
            </a:pPr>
            <a:endParaRPr lang="fr-CA" b="1" dirty="0" smtClean="0"/>
          </a:p>
          <a:p>
            <a:pPr marL="342900" indent="-342900">
              <a:buFont typeface="Wingdings" panose="05000000000000000000" pitchFamily="2" charset="2"/>
              <a:buChar char="Ø"/>
            </a:pPr>
            <a:r>
              <a:rPr lang="fr-CA" b="1" dirty="0" smtClean="0"/>
              <a:t>Se définir un objectif de travail;</a:t>
            </a:r>
          </a:p>
          <a:p>
            <a:pPr marL="342900" indent="-342900">
              <a:buFont typeface="Wingdings" panose="05000000000000000000" pitchFamily="2" charset="2"/>
              <a:buChar char="Ø"/>
            </a:pPr>
            <a:endParaRPr lang="fr-CA" b="1" dirty="0" smtClean="0"/>
          </a:p>
          <a:p>
            <a:pPr marL="342900" indent="-342900">
              <a:buFont typeface="Wingdings" panose="05000000000000000000" pitchFamily="2" charset="2"/>
              <a:buChar char="Ø"/>
            </a:pPr>
            <a:r>
              <a:rPr lang="fr-CA" b="1" dirty="0" smtClean="0"/>
              <a:t>Le portfolio de carrière;</a:t>
            </a:r>
          </a:p>
          <a:p>
            <a:pPr marL="342900" indent="-342900">
              <a:buFont typeface="Wingdings" panose="05000000000000000000" pitchFamily="2" charset="2"/>
              <a:buChar char="Ø"/>
            </a:pPr>
            <a:endParaRPr lang="fr-CA" b="1" dirty="0" smtClean="0"/>
          </a:p>
          <a:p>
            <a:pPr marL="342900" indent="-342900">
              <a:buFont typeface="Wingdings" panose="05000000000000000000" pitchFamily="2" charset="2"/>
              <a:buChar char="Ø"/>
            </a:pPr>
            <a:r>
              <a:rPr lang="fr-CA" b="1" dirty="0" smtClean="0"/>
              <a:t>Prochains ateliers.</a:t>
            </a:r>
            <a:endParaRPr lang="fr-CA" b="1" dirty="0"/>
          </a:p>
        </p:txBody>
      </p:sp>
    </p:spTree>
    <p:extLst>
      <p:ext uri="{BB962C8B-B14F-4D97-AF65-F5344CB8AC3E}">
        <p14:creationId xmlns:p14="http://schemas.microsoft.com/office/powerpoint/2010/main" val="286353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70133"/>
            <a:ext cx="9144000" cy="4511842"/>
          </a:xfrm>
        </p:spPr>
        <p:txBody>
          <a:bodyPr/>
          <a:lstStyle/>
          <a:p>
            <a:pPr marL="342900" indent="-342900">
              <a:lnSpc>
                <a:spcPct val="150000"/>
              </a:lnSpc>
              <a:buFont typeface="Wingdings" panose="05000000000000000000" pitchFamily="2" charset="2"/>
              <a:buChar char="q"/>
            </a:pPr>
            <a:r>
              <a:rPr lang="fr-CA" b="1" dirty="0" smtClean="0"/>
              <a:t>Comment trouve-t-on du travail dans votre pays?</a:t>
            </a:r>
          </a:p>
          <a:p>
            <a:pPr marL="342900" indent="-342900">
              <a:lnSpc>
                <a:spcPct val="150000"/>
              </a:lnSpc>
              <a:buFont typeface="Wingdings" panose="05000000000000000000" pitchFamily="2" charset="2"/>
              <a:buChar char="q"/>
            </a:pPr>
            <a:r>
              <a:rPr lang="fr-CA" b="1" dirty="0" smtClean="0"/>
              <a:t>Quels critères d’embauche l’employeur utilise-t-il dans votre pays?</a:t>
            </a:r>
          </a:p>
          <a:p>
            <a:pPr marL="342900" indent="-342900">
              <a:lnSpc>
                <a:spcPct val="150000"/>
              </a:lnSpc>
              <a:buFont typeface="Wingdings" panose="05000000000000000000" pitchFamily="2" charset="2"/>
              <a:buChar char="q"/>
            </a:pPr>
            <a:r>
              <a:rPr lang="fr-CA" b="1" dirty="0" smtClean="0"/>
              <a:t>Quelles sont les différences liées à l’embauche au Canada?</a:t>
            </a:r>
          </a:p>
          <a:p>
            <a:pPr marL="342900" indent="-342900">
              <a:lnSpc>
                <a:spcPct val="150000"/>
              </a:lnSpc>
              <a:buFont typeface="Wingdings" panose="05000000000000000000" pitchFamily="2" charset="2"/>
              <a:buChar char="q"/>
            </a:pPr>
            <a:r>
              <a:rPr lang="fr-CA" b="1" dirty="0" smtClean="0"/>
              <a:t>Quels </a:t>
            </a:r>
            <a:r>
              <a:rPr lang="fr-CA" b="1" dirty="0"/>
              <a:t>critères d’embauche l’employeur </a:t>
            </a:r>
            <a:r>
              <a:rPr lang="fr-CA" b="1" dirty="0" smtClean="0"/>
              <a:t>canadien </a:t>
            </a:r>
            <a:r>
              <a:rPr lang="fr-CA" b="1" dirty="0" smtClean="0"/>
              <a:t>utilise-t-il?</a:t>
            </a:r>
            <a:endParaRPr lang="fr-CA" b="1" dirty="0"/>
          </a:p>
          <a:p>
            <a:pPr marL="342900" indent="-342900">
              <a:lnSpc>
                <a:spcPct val="150000"/>
              </a:lnSpc>
              <a:buFont typeface="Wingdings" panose="05000000000000000000" pitchFamily="2" charset="2"/>
              <a:buChar char="q"/>
            </a:pPr>
            <a:r>
              <a:rPr lang="fr-CA" b="1" dirty="0"/>
              <a:t>Diplômes </a:t>
            </a:r>
            <a:r>
              <a:rPr lang="fr-CA" b="1" dirty="0" smtClean="0"/>
              <a:t>versus compétences</a:t>
            </a:r>
          </a:p>
          <a:p>
            <a:pPr marL="342900" indent="-342900">
              <a:lnSpc>
                <a:spcPct val="150000"/>
              </a:lnSpc>
              <a:buFont typeface="Wingdings" panose="05000000000000000000" pitchFamily="2" charset="2"/>
              <a:buChar char="q"/>
            </a:pPr>
            <a:r>
              <a:rPr lang="fr-CA" b="1" dirty="0" smtClean="0"/>
              <a:t>Comment devenir employable?</a:t>
            </a:r>
          </a:p>
          <a:p>
            <a:pPr marL="342900" indent="-342900">
              <a:lnSpc>
                <a:spcPct val="150000"/>
              </a:lnSpc>
              <a:buFont typeface="Wingdings" panose="05000000000000000000" pitchFamily="2" charset="2"/>
              <a:buChar char="q"/>
            </a:pPr>
            <a:endParaRPr lang="fr-CA" b="1" dirty="0"/>
          </a:p>
          <a:p>
            <a:pPr marL="342900" indent="-342900">
              <a:buFont typeface="Wingdings" panose="05000000000000000000" pitchFamily="2" charset="2"/>
              <a:buChar char="q"/>
            </a:pPr>
            <a:endParaRPr lang="fr-CA" b="1" dirty="0" smtClean="0"/>
          </a:p>
          <a:p>
            <a:pPr marL="342900" indent="-342900">
              <a:buFont typeface="Wingdings" panose="05000000000000000000" pitchFamily="2" charset="2"/>
              <a:buChar char="q"/>
            </a:pPr>
            <a:endParaRPr lang="fr-CA" b="1" dirty="0"/>
          </a:p>
        </p:txBody>
      </p:sp>
      <p:sp>
        <p:nvSpPr>
          <p:cNvPr id="3" name="Title 2"/>
          <p:cNvSpPr>
            <a:spLocks noGrp="1"/>
          </p:cNvSpPr>
          <p:nvPr>
            <p:ph type="title"/>
          </p:nvPr>
        </p:nvSpPr>
        <p:spPr/>
        <p:txBody>
          <a:bodyPr/>
          <a:lstStyle/>
          <a:p>
            <a:pPr algn="ctr"/>
            <a:r>
              <a:rPr lang="fr-CA" dirty="0"/>
              <a:t>L</a:t>
            </a:r>
            <a:r>
              <a:rPr lang="fr-CA" dirty="0" smtClean="0"/>
              <a:t>’employabilité </a:t>
            </a:r>
            <a:r>
              <a:rPr lang="fr-CA" dirty="0"/>
              <a:t>au </a:t>
            </a:r>
            <a:r>
              <a:rPr lang="fr-CA" dirty="0" smtClean="0"/>
              <a:t>Canada</a:t>
            </a:r>
            <a:endParaRPr lang="fr-CA" dirty="0"/>
          </a:p>
        </p:txBody>
      </p:sp>
    </p:spTree>
    <p:extLst>
      <p:ext uri="{BB962C8B-B14F-4D97-AF65-F5344CB8AC3E}">
        <p14:creationId xmlns:p14="http://schemas.microsoft.com/office/powerpoint/2010/main" val="81648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Quizz sur la recherche de travail canadien</a:t>
            </a:r>
          </a:p>
        </p:txBody>
      </p:sp>
      <p:sp>
        <p:nvSpPr>
          <p:cNvPr id="3" name="Content Placeholder 2"/>
          <p:cNvSpPr>
            <a:spLocks noGrp="1"/>
          </p:cNvSpPr>
          <p:nvPr>
            <p:ph idx="1"/>
          </p:nvPr>
        </p:nvSpPr>
        <p:spPr>
          <a:xfrm>
            <a:off x="156410" y="1720517"/>
            <a:ext cx="8682789" cy="4090736"/>
          </a:xfrm>
        </p:spPr>
        <p:txBody>
          <a:bodyPr/>
          <a:lstStyle/>
          <a:p>
            <a:r>
              <a:rPr lang="fr-FR" b="1" dirty="0"/>
              <a:t>Combien de CV, en moyenne, dois-je envoyer aux employeurs pour décrocher un emploi?</a:t>
            </a:r>
          </a:p>
          <a:p>
            <a:r>
              <a:rPr lang="fr-FR" dirty="0"/>
              <a:t>	</a:t>
            </a:r>
          </a:p>
          <a:p>
            <a:pPr algn="ctr"/>
            <a:r>
              <a:rPr lang="fr-FR" dirty="0"/>
              <a:t>	</a:t>
            </a:r>
            <a:r>
              <a:rPr lang="fr-FR" b="1" dirty="0"/>
              <a:t>10</a:t>
            </a:r>
          </a:p>
          <a:p>
            <a:pPr algn="ctr"/>
            <a:r>
              <a:rPr lang="fr-FR" b="1" dirty="0"/>
              <a:t>	30</a:t>
            </a:r>
          </a:p>
          <a:p>
            <a:pPr algn="ctr"/>
            <a:r>
              <a:rPr lang="fr-FR" b="1" dirty="0"/>
              <a:t>	50 </a:t>
            </a:r>
          </a:p>
          <a:p>
            <a:pPr algn="ctr"/>
            <a:r>
              <a:rPr lang="fr-FR" b="1" dirty="0"/>
              <a:t>	75 </a:t>
            </a:r>
          </a:p>
          <a:p>
            <a:pPr algn="ctr"/>
            <a:r>
              <a:rPr lang="fr-FR" b="1" dirty="0"/>
              <a:t>	100</a:t>
            </a:r>
          </a:p>
          <a:p>
            <a:endParaRPr lang="fr-CA" dirty="0"/>
          </a:p>
        </p:txBody>
      </p:sp>
    </p:spTree>
    <p:extLst>
      <p:ext uri="{BB962C8B-B14F-4D97-AF65-F5344CB8AC3E}">
        <p14:creationId xmlns:p14="http://schemas.microsoft.com/office/powerpoint/2010/main" val="402702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Quizz sur la recherche de travail canadien</a:t>
            </a:r>
          </a:p>
        </p:txBody>
      </p:sp>
      <p:sp>
        <p:nvSpPr>
          <p:cNvPr id="3" name="Content Placeholder 2"/>
          <p:cNvSpPr>
            <a:spLocks noGrp="1"/>
          </p:cNvSpPr>
          <p:nvPr>
            <p:ph idx="1"/>
          </p:nvPr>
        </p:nvSpPr>
        <p:spPr>
          <a:xfrm>
            <a:off x="156410" y="1720517"/>
            <a:ext cx="8682789" cy="4090736"/>
          </a:xfrm>
        </p:spPr>
        <p:txBody>
          <a:bodyPr/>
          <a:lstStyle/>
          <a:p>
            <a:r>
              <a:rPr lang="fr-FR" b="1" dirty="0"/>
              <a:t>Quel pourcentage (%) d’employeurs acceptent des candidatures </a:t>
            </a:r>
            <a:r>
              <a:rPr lang="fr-FR" b="1" dirty="0" smtClean="0"/>
              <a:t>spontanées (</a:t>
            </a:r>
            <a:r>
              <a:rPr lang="fr-FR" b="1" dirty="0"/>
              <a:t>CV non-sollicités </a:t>
            </a:r>
            <a:r>
              <a:rPr lang="fr-FR" b="1" dirty="0" smtClean="0"/>
              <a:t>)?</a:t>
            </a:r>
            <a:endParaRPr lang="fr-FR" b="1" dirty="0"/>
          </a:p>
          <a:p>
            <a:endParaRPr lang="fr-FR" b="1" dirty="0"/>
          </a:p>
          <a:p>
            <a:pPr algn="ctr"/>
            <a:r>
              <a:rPr lang="fr-FR" b="1" dirty="0"/>
              <a:t>	11%</a:t>
            </a:r>
          </a:p>
          <a:p>
            <a:pPr algn="ctr"/>
            <a:r>
              <a:rPr lang="fr-FR" b="1" dirty="0"/>
              <a:t>	28%</a:t>
            </a:r>
          </a:p>
          <a:p>
            <a:pPr algn="ctr"/>
            <a:r>
              <a:rPr lang="fr-FR" b="1" dirty="0"/>
              <a:t>	53%</a:t>
            </a:r>
          </a:p>
          <a:p>
            <a:pPr algn="ctr"/>
            <a:r>
              <a:rPr lang="fr-FR" b="1" dirty="0"/>
              <a:t>	79%</a:t>
            </a:r>
          </a:p>
          <a:p>
            <a:pPr algn="ctr"/>
            <a:r>
              <a:rPr lang="fr-FR" b="1" dirty="0"/>
              <a:t>	95%</a:t>
            </a:r>
          </a:p>
          <a:p>
            <a:endParaRPr lang="fr-CA" dirty="0"/>
          </a:p>
        </p:txBody>
      </p:sp>
    </p:spTree>
    <p:extLst>
      <p:ext uri="{BB962C8B-B14F-4D97-AF65-F5344CB8AC3E}">
        <p14:creationId xmlns:p14="http://schemas.microsoft.com/office/powerpoint/2010/main" val="196408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Quizz sur la recherche de travail canadien</a:t>
            </a:r>
          </a:p>
        </p:txBody>
      </p:sp>
      <p:sp>
        <p:nvSpPr>
          <p:cNvPr id="3" name="Content Placeholder 2"/>
          <p:cNvSpPr>
            <a:spLocks noGrp="1"/>
          </p:cNvSpPr>
          <p:nvPr>
            <p:ph idx="1"/>
          </p:nvPr>
        </p:nvSpPr>
        <p:spPr>
          <a:xfrm>
            <a:off x="156410" y="1720517"/>
            <a:ext cx="8682789" cy="4090736"/>
          </a:xfrm>
        </p:spPr>
        <p:txBody>
          <a:bodyPr/>
          <a:lstStyle/>
          <a:p>
            <a:r>
              <a:rPr lang="fr-FR" b="1" dirty="0"/>
              <a:t>Plus de 80 % des offres d’emplois actuellement disponibles ne seront jamais affichées</a:t>
            </a:r>
          </a:p>
          <a:p>
            <a:pPr algn="ctr"/>
            <a:r>
              <a:rPr lang="fr-FR" b="1" dirty="0"/>
              <a:t>	Vrai</a:t>
            </a:r>
          </a:p>
          <a:p>
            <a:pPr algn="ctr"/>
            <a:r>
              <a:rPr lang="fr-FR" b="1" dirty="0"/>
              <a:t>	Faux</a:t>
            </a:r>
          </a:p>
          <a:p>
            <a:endParaRPr lang="fr-FR" b="1" dirty="0"/>
          </a:p>
          <a:p>
            <a:endParaRPr lang="fr-FR" b="1" dirty="0"/>
          </a:p>
          <a:p>
            <a:r>
              <a:rPr lang="fr-FR" b="1" dirty="0"/>
              <a:t>Les employeurs jettent à la poubelle plus de 90% des CV qu’ils reçoivent</a:t>
            </a:r>
          </a:p>
          <a:p>
            <a:pPr algn="ctr"/>
            <a:r>
              <a:rPr lang="fr-FR" b="1" dirty="0"/>
              <a:t>	Vrai</a:t>
            </a:r>
          </a:p>
          <a:p>
            <a:pPr algn="ctr"/>
            <a:r>
              <a:rPr lang="fr-FR" b="1" dirty="0"/>
              <a:t>	Faux</a:t>
            </a:r>
          </a:p>
          <a:p>
            <a:endParaRPr lang="fr-CA" dirty="0"/>
          </a:p>
        </p:txBody>
      </p:sp>
    </p:spTree>
    <p:extLst>
      <p:ext uri="{BB962C8B-B14F-4D97-AF65-F5344CB8AC3E}">
        <p14:creationId xmlns:p14="http://schemas.microsoft.com/office/powerpoint/2010/main" val="422836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1" end="1"/>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Quizz sur la recherche de travail canadien</a:t>
            </a:r>
          </a:p>
        </p:txBody>
      </p:sp>
      <p:sp>
        <p:nvSpPr>
          <p:cNvPr id="3" name="Content Placeholder 2"/>
          <p:cNvSpPr>
            <a:spLocks noGrp="1"/>
          </p:cNvSpPr>
          <p:nvPr>
            <p:ph idx="1"/>
          </p:nvPr>
        </p:nvSpPr>
        <p:spPr>
          <a:xfrm>
            <a:off x="156410" y="1720517"/>
            <a:ext cx="8682789" cy="4090736"/>
          </a:xfrm>
        </p:spPr>
        <p:txBody>
          <a:bodyPr/>
          <a:lstStyle/>
          <a:p>
            <a:r>
              <a:rPr lang="fr-FR" b="1" dirty="0"/>
              <a:t>Combien d’entrevues, en moyenne, dois-je passer pour décrocher un emploi?</a:t>
            </a:r>
          </a:p>
          <a:p>
            <a:endParaRPr lang="fr-FR" dirty="0"/>
          </a:p>
          <a:p>
            <a:pPr algn="ctr"/>
            <a:r>
              <a:rPr lang="fr-FR" dirty="0"/>
              <a:t>	</a:t>
            </a:r>
            <a:r>
              <a:rPr lang="fr-FR" b="1" dirty="0"/>
              <a:t>3</a:t>
            </a:r>
          </a:p>
          <a:p>
            <a:pPr algn="ctr"/>
            <a:r>
              <a:rPr lang="fr-FR" b="1" dirty="0"/>
              <a:t>	5</a:t>
            </a:r>
          </a:p>
          <a:p>
            <a:pPr algn="ctr"/>
            <a:r>
              <a:rPr lang="fr-FR" b="1" dirty="0"/>
              <a:t>	7</a:t>
            </a:r>
          </a:p>
          <a:p>
            <a:pPr algn="ctr"/>
            <a:r>
              <a:rPr lang="fr-FR" b="1" dirty="0"/>
              <a:t>	10</a:t>
            </a:r>
          </a:p>
          <a:p>
            <a:pPr algn="ctr"/>
            <a:r>
              <a:rPr lang="fr-FR" b="1" dirty="0"/>
              <a:t>	12</a:t>
            </a:r>
          </a:p>
          <a:p>
            <a:endParaRPr lang="fr-CA" dirty="0"/>
          </a:p>
        </p:txBody>
      </p:sp>
    </p:spTree>
    <p:extLst>
      <p:ext uri="{BB962C8B-B14F-4D97-AF65-F5344CB8AC3E}">
        <p14:creationId xmlns:p14="http://schemas.microsoft.com/office/powerpoint/2010/main" val="397487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Quizz sur la recherche de travail canadien</a:t>
            </a:r>
          </a:p>
        </p:txBody>
      </p:sp>
      <p:sp>
        <p:nvSpPr>
          <p:cNvPr id="3" name="Content Placeholder 2"/>
          <p:cNvSpPr>
            <a:spLocks noGrp="1"/>
          </p:cNvSpPr>
          <p:nvPr>
            <p:ph idx="1"/>
          </p:nvPr>
        </p:nvSpPr>
        <p:spPr>
          <a:xfrm>
            <a:off x="156410" y="1720517"/>
            <a:ext cx="8682789" cy="4090736"/>
          </a:xfrm>
        </p:spPr>
        <p:txBody>
          <a:bodyPr/>
          <a:lstStyle/>
          <a:p>
            <a:r>
              <a:rPr lang="fr-FR" b="1" dirty="0"/>
              <a:t>Avant l’entrevue, 93% des employeurs consultent les profils des candidats-es dans les réseaux sociaux</a:t>
            </a:r>
          </a:p>
          <a:p>
            <a:r>
              <a:rPr lang="fr-FR" b="1" dirty="0"/>
              <a:t>	Vrai</a:t>
            </a:r>
          </a:p>
          <a:p>
            <a:r>
              <a:rPr lang="fr-FR" b="1" dirty="0"/>
              <a:t>	Faux</a:t>
            </a:r>
          </a:p>
          <a:p>
            <a:endParaRPr lang="fr-FR" b="1" dirty="0"/>
          </a:p>
          <a:p>
            <a:r>
              <a:rPr lang="fr-FR" b="1" dirty="0"/>
              <a:t>6 candidats-es sur 10 envoient à l’employeur-intervieweur une note remerciement suite à une entrevue</a:t>
            </a:r>
          </a:p>
          <a:p>
            <a:r>
              <a:rPr lang="fr-FR" b="1" dirty="0"/>
              <a:t>	Vrai</a:t>
            </a:r>
          </a:p>
          <a:p>
            <a:r>
              <a:rPr lang="fr-FR" b="1" dirty="0"/>
              <a:t>	Faux</a:t>
            </a:r>
          </a:p>
          <a:p>
            <a:endParaRPr lang="fr-CA" dirty="0"/>
          </a:p>
        </p:txBody>
      </p:sp>
    </p:spTree>
    <p:extLst>
      <p:ext uri="{BB962C8B-B14F-4D97-AF65-F5344CB8AC3E}">
        <p14:creationId xmlns:p14="http://schemas.microsoft.com/office/powerpoint/2010/main" val="63102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1" end="1"/>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Comprendre les offres d’emploi</a:t>
            </a:r>
          </a:p>
        </p:txBody>
      </p:sp>
      <p:sp>
        <p:nvSpPr>
          <p:cNvPr id="3" name="Content Placeholder 2"/>
          <p:cNvSpPr>
            <a:spLocks noGrp="1"/>
          </p:cNvSpPr>
          <p:nvPr>
            <p:ph idx="1"/>
          </p:nvPr>
        </p:nvSpPr>
        <p:spPr>
          <a:xfrm>
            <a:off x="0" y="1359569"/>
            <a:ext cx="9144000" cy="4451684"/>
          </a:xfrm>
        </p:spPr>
        <p:txBody>
          <a:bodyPr/>
          <a:lstStyle/>
          <a:p>
            <a:pPr algn="ctr"/>
            <a:r>
              <a:rPr lang="fr-CA" b="1" dirty="0" smtClean="0">
                <a:hlinkClick r:id="rId2"/>
              </a:rPr>
              <a:t>www.option-carriere.ca</a:t>
            </a:r>
            <a:r>
              <a:rPr lang="fr-CA" b="1" dirty="0" smtClean="0"/>
              <a:t> (ex. temps partiel et temps plein)</a:t>
            </a:r>
          </a:p>
          <a:p>
            <a:pPr algn="ctr"/>
            <a:endParaRPr lang="fr-CA" b="1" dirty="0"/>
          </a:p>
          <a:p>
            <a:r>
              <a:rPr lang="fr-CA" b="1" dirty="0" smtClean="0"/>
              <a:t>Quatre catégories d’information dans une offre d’emploi:</a:t>
            </a:r>
          </a:p>
          <a:p>
            <a:endParaRPr lang="fr-CA" b="1" dirty="0" smtClean="0"/>
          </a:p>
          <a:p>
            <a:pPr marL="457200" indent="-457200">
              <a:buFont typeface="+mj-lt"/>
              <a:buAutoNum type="arabicPeriod"/>
            </a:pPr>
            <a:r>
              <a:rPr lang="fr-CA" b="1" dirty="0" smtClean="0"/>
              <a:t>Titre du poste;</a:t>
            </a:r>
          </a:p>
          <a:p>
            <a:pPr marL="457200" indent="-457200">
              <a:buFont typeface="+mj-lt"/>
              <a:buAutoNum type="arabicPeriod"/>
            </a:pPr>
            <a:r>
              <a:rPr lang="fr-CA" b="1" dirty="0" smtClean="0"/>
              <a:t>Sommaire décrivant l’organisation, l’employeur;</a:t>
            </a:r>
          </a:p>
          <a:p>
            <a:pPr marL="457200" indent="-457200">
              <a:buFont typeface="+mj-lt"/>
              <a:buAutoNum type="arabicPeriod"/>
            </a:pPr>
            <a:r>
              <a:rPr lang="fr-CA" b="1" dirty="0" smtClean="0"/>
              <a:t>Description des tâches, fonctions, responsabilités du poste;</a:t>
            </a:r>
          </a:p>
          <a:p>
            <a:pPr marL="457200" indent="-457200">
              <a:buFont typeface="+mj-lt"/>
              <a:buAutoNum type="arabicPeriod"/>
            </a:pPr>
            <a:r>
              <a:rPr lang="fr-CA" b="1" dirty="0" smtClean="0"/>
              <a:t>Aperçu du profil, critères, exigences, qualifications recherchées.</a:t>
            </a:r>
          </a:p>
          <a:p>
            <a:pPr marL="457200" indent="-457200">
              <a:buFont typeface="+mj-lt"/>
              <a:buAutoNum type="arabicPeriod"/>
            </a:pPr>
            <a:endParaRPr lang="fr-CA" sz="800" b="1" dirty="0"/>
          </a:p>
          <a:p>
            <a:r>
              <a:rPr lang="fr-CA" b="1" u="sng" dirty="0" smtClean="0"/>
              <a:t>Astuce: </a:t>
            </a:r>
            <a:r>
              <a:rPr lang="fr-CA" b="1" dirty="0" smtClean="0"/>
              <a:t>convertir l’offre en questions d’entrevue d’embauche</a:t>
            </a:r>
          </a:p>
          <a:p>
            <a:pPr marL="457200" indent="-457200">
              <a:buFont typeface="+mj-lt"/>
              <a:buAutoNum type="arabicPeriod"/>
            </a:pPr>
            <a:endParaRPr lang="fr-CA" b="1" dirty="0" smtClean="0"/>
          </a:p>
          <a:p>
            <a:pPr marL="457200" indent="-457200">
              <a:buFont typeface="+mj-lt"/>
              <a:buAutoNum type="arabicPeriod"/>
            </a:pPr>
            <a:endParaRPr lang="fr-CA" b="1" dirty="0"/>
          </a:p>
        </p:txBody>
      </p:sp>
    </p:spTree>
    <p:extLst>
      <p:ext uri="{BB962C8B-B14F-4D97-AF65-F5344CB8AC3E}">
        <p14:creationId xmlns:p14="http://schemas.microsoft.com/office/powerpoint/2010/main" val="395614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12916</TotalTime>
  <Words>421</Words>
  <Application>Microsoft Office PowerPoint</Application>
  <PresentationFormat>Affichage à l'écran (4:3)</PresentationFormat>
  <Paragraphs>112</Paragraphs>
  <Slides>13</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Century Gothic</vt:lpstr>
      <vt:lpstr>Wingdings</vt:lpstr>
      <vt:lpstr>Default Theme</vt:lpstr>
      <vt:lpstr>Programme Branchez-vous      Atelier # 1 Critères d’employabilités pour décrocher l’emploi   Daniel Grant, CRHA Conseiller en emploi et liaison avec les employeurs Service de recherche de travail  Monique Richard Conseillère aux étudiantes et étudiants internationaux Services aux étudiantes et étudiants internationaux et de la mobilité étudiante </vt:lpstr>
      <vt:lpstr>Objectifs de l’atelier</vt:lpstr>
      <vt:lpstr>L’employabilité au Canada</vt:lpstr>
      <vt:lpstr>Quizz sur la recherche de travail canadien</vt:lpstr>
      <vt:lpstr>Quizz sur la recherche de travail canadien</vt:lpstr>
      <vt:lpstr>Quizz sur la recherche de travail canadien</vt:lpstr>
      <vt:lpstr>Quizz sur la recherche de travail canadien</vt:lpstr>
      <vt:lpstr>Quizz sur la recherche de travail canadien</vt:lpstr>
      <vt:lpstr>Comprendre les offres d’emploi</vt:lpstr>
      <vt:lpstr>Se définir un objectif de travail</vt:lpstr>
      <vt:lpstr>Se définir un objectif de travail</vt:lpstr>
      <vt:lpstr>Le portfolio de carrière</vt:lpstr>
      <vt:lpstr>Prochains ateliers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Cormier</dc:creator>
  <cp:lastModifiedBy>Monique C. Richard</cp:lastModifiedBy>
  <cp:revision>336</cp:revision>
  <cp:lastPrinted>2017-09-29T17:52:40Z</cp:lastPrinted>
  <dcterms:created xsi:type="dcterms:W3CDTF">2015-02-05T13:42:13Z</dcterms:created>
  <dcterms:modified xsi:type="dcterms:W3CDTF">2017-11-06T17:28:12Z</dcterms:modified>
</cp:coreProperties>
</file>