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  <p:sldId id="259" r:id="rId3"/>
    <p:sldId id="264" r:id="rId4"/>
    <p:sldId id="266" r:id="rId5"/>
    <p:sldId id="263" r:id="rId6"/>
    <p:sldId id="265" r:id="rId7"/>
    <p:sldId id="267" r:id="rId8"/>
    <p:sldId id="268" r:id="rId9"/>
    <p:sldId id="269" r:id="rId10"/>
    <p:sldId id="272" r:id="rId11"/>
    <p:sldId id="270" r:id="rId12"/>
    <p:sldId id="271" r:id="rId13"/>
    <p:sldId id="273" r:id="rId14"/>
    <p:sldId id="301" r:id="rId15"/>
    <p:sldId id="300" r:id="rId16"/>
    <p:sldId id="299" r:id="rId17"/>
    <p:sldId id="302" r:id="rId18"/>
    <p:sldId id="303" r:id="rId19"/>
    <p:sldId id="296" r:id="rId20"/>
    <p:sldId id="298" r:id="rId21"/>
    <p:sldId id="297" r:id="rId22"/>
    <p:sldId id="295" r:id="rId23"/>
    <p:sldId id="294" r:id="rId24"/>
    <p:sldId id="293" r:id="rId25"/>
    <p:sldId id="288" r:id="rId26"/>
    <p:sldId id="290" r:id="rId27"/>
    <p:sldId id="291" r:id="rId28"/>
    <p:sldId id="292" r:id="rId29"/>
    <p:sldId id="289" r:id="rId30"/>
    <p:sldId id="284" r:id="rId31"/>
    <p:sldId id="282" r:id="rId32"/>
    <p:sldId id="285" r:id="rId33"/>
    <p:sldId id="287" r:id="rId34"/>
    <p:sldId id="286" r:id="rId35"/>
    <p:sldId id="278" r:id="rId36"/>
    <p:sldId id="283" r:id="rId37"/>
    <p:sldId id="280" r:id="rId38"/>
    <p:sldId id="281" r:id="rId39"/>
    <p:sldId id="279" r:id="rId40"/>
    <p:sldId id="274" r:id="rId41"/>
    <p:sldId id="275" r:id="rId42"/>
    <p:sldId id="276" r:id="rId43"/>
    <p:sldId id="277" r:id="rId44"/>
    <p:sldId id="304" r:id="rId45"/>
  </p:sldIdLst>
  <p:sldSz cx="9144000" cy="6858000" type="screen4x3"/>
  <p:notesSz cx="69548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B8C"/>
    <a:srgbClr val="1885A2"/>
    <a:srgbClr val="FAA0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50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3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5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8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0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4576B3-3DE4-40DF-8449-540B3F049B9D}" type="slidenum">
              <a:rPr lang="fr-CA" smtClean="0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47217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05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852936"/>
            <a:ext cx="7416824" cy="1143000"/>
          </a:xfrm>
          <a:prstGeom prst="rect">
            <a:avLst/>
          </a:prstGeom>
        </p:spPr>
        <p:txBody>
          <a:bodyPr anchor="ctr"/>
          <a:lstStyle>
            <a:lvl1pPr algn="r">
              <a:defRPr sz="4000"/>
            </a:lvl1pPr>
          </a:lstStyle>
          <a:p>
            <a:r>
              <a:rPr lang="fr-CA" noProof="0" smtClean="0"/>
              <a:t>Click to edit Master title style</a:t>
            </a:r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427778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892"/>
            <a:ext cx="8229600" cy="1228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  <a:p>
            <a:pPr lvl="1"/>
            <a:r>
              <a:rPr lang="fr-CA" dirty="0" smtClean="0"/>
              <a:t>Second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2"/>
            <a:r>
              <a:rPr lang="fr-CA" dirty="0" err="1" smtClean="0"/>
              <a:t>Third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87096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95988" y="64870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74CE9BC-A300-5146-9E1B-F0D5616BB23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6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40" r:id="rId8"/>
    <p:sldLayoutId id="2147484106" r:id="rId9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858838" algn="l"/>
        </a:tabLst>
        <a:defRPr sz="3000" b="1" i="0" kern="1200">
          <a:solidFill>
            <a:srgbClr val="FAA00C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8001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1885A2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noc.esdc.gc.ca/Francais/Debut.aspx" TargetMode="External"/><Relationship Id="rId2" Type="http://schemas.openxmlformats.org/officeDocument/2006/relationships/hyperlink" Target="http://www.umoncton.ca/umcm-saee/node/13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oncton.ca/umcm-saee/node/132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kedin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cm.ca/accueil/carri%C3%A8res.htm" TargetMode="External"/><Relationship Id="rId3" Type="http://schemas.openxmlformats.org/officeDocument/2006/relationships/hyperlink" Target="http://myworldabroad.com/umoncton" TargetMode="External"/><Relationship Id="rId7" Type="http://schemas.openxmlformats.org/officeDocument/2006/relationships/hyperlink" Target="http://www.ic.gc.ca/eic/site/ccc-rec.nsf/fra/accueil" TargetMode="External"/><Relationship Id="rId12" Type="http://schemas.openxmlformats.org/officeDocument/2006/relationships/hyperlink" Target="http://www.emploiquebec.gouv.qc.ca/citoyens/trouver-un-emploi/offres-demploi/plan-nord/" TargetMode="External"/><Relationship Id="rId2" Type="http://schemas.openxmlformats.org/officeDocument/2006/relationships/hyperlink" Target="http://www.travailler.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eunessecanadamonde.org/" TargetMode="External"/><Relationship Id="rId11" Type="http://schemas.openxmlformats.org/officeDocument/2006/relationships/hyperlink" Target="https://careers.un.org/lbw/home.aspx?lang=fr-FR" TargetMode="External"/><Relationship Id="rId5" Type="http://schemas.openxmlformats.org/officeDocument/2006/relationships/hyperlink" Target="http://www.outwardbound.net/" TargetMode="External"/><Relationship Id="rId10" Type="http://schemas.openxmlformats.org/officeDocument/2006/relationships/hyperlink" Target="http://unac.org/?lang=fr" TargetMode="External"/><Relationship Id="rId4" Type="http://schemas.openxmlformats.org/officeDocument/2006/relationships/hyperlink" Target="http://www.francophonie.org/" TargetMode="External"/><Relationship Id="rId9" Type="http://schemas.openxmlformats.org/officeDocument/2006/relationships/hyperlink" Target="http://www.international.gc.ca/development-developpement/jobs-emplois/index.aspx?lang=fr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e-acg.ca/fr" TargetMode="External"/><Relationship Id="rId3" Type="http://schemas.openxmlformats.org/officeDocument/2006/relationships/hyperlink" Target="http://niche.workopolis.com/apegnb-careers/index-fr.htm" TargetMode="External"/><Relationship Id="rId7" Type="http://schemas.openxmlformats.org/officeDocument/2006/relationships/hyperlink" Target="http://www.oiq.qc.ca/fr/Pages/accueil.aspx" TargetMode="External"/><Relationship Id="rId2" Type="http://schemas.openxmlformats.org/officeDocument/2006/relationships/hyperlink" Target="http://csce.ca/fr/link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gineerscanada.ca/fr/ordres-constituants" TargetMode="External"/><Relationship Id="rId5" Type="http://schemas.openxmlformats.org/officeDocument/2006/relationships/hyperlink" Target="http://www.acec-nb.ca/fr/membres" TargetMode="External"/><Relationship Id="rId4" Type="http://schemas.openxmlformats.org/officeDocument/2006/relationships/hyperlink" Target="http://www.engineeringcareers.ca/engineering-jobs/index_fr.htm" TargetMode="External"/><Relationship Id="rId9" Type="http://schemas.openxmlformats.org/officeDocument/2006/relationships/hyperlink" Target="http://www.eic-ici.ca/french/index_f.html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iq.qc.ca/fr/Pages/accueil.aspx" TargetMode="External"/><Relationship Id="rId3" Type="http://schemas.openxmlformats.org/officeDocument/2006/relationships/hyperlink" Target="http://www.asme.org/" TargetMode="External"/><Relationship Id="rId7" Type="http://schemas.openxmlformats.org/officeDocument/2006/relationships/hyperlink" Target="http://www.engineerscanada.ca/fr/ordres-constituants" TargetMode="External"/><Relationship Id="rId2" Type="http://schemas.openxmlformats.org/officeDocument/2006/relationships/hyperlink" Target="http://www.csme-scgm.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cec-nb.ca/fr/membres/" TargetMode="External"/><Relationship Id="rId11" Type="http://schemas.openxmlformats.org/officeDocument/2006/relationships/hyperlink" Target="http://mining.ca/fr/bienvenue-%C3%A0-lassociation-mini%C3%A8re-du-canada" TargetMode="External"/><Relationship Id="rId5" Type="http://schemas.openxmlformats.org/officeDocument/2006/relationships/hyperlink" Target="http://www.engineeringcareers.ca/engineering-jobs/index_fr.htm" TargetMode="External"/><Relationship Id="rId10" Type="http://schemas.openxmlformats.org/officeDocument/2006/relationships/hyperlink" Target="http://www.eic-ici.ca/french/index_f.html" TargetMode="External"/><Relationship Id="rId4" Type="http://schemas.openxmlformats.org/officeDocument/2006/relationships/hyperlink" Target="http://niche.workopolis.com/apegnb-careers/index-fr.htm" TargetMode="External"/><Relationship Id="rId9" Type="http://schemas.openxmlformats.org/officeDocument/2006/relationships/hyperlink" Target="http://www.cae-acg.ca/fr/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e-acg.ca/fr/" TargetMode="External"/><Relationship Id="rId13" Type="http://schemas.openxmlformats.org/officeDocument/2006/relationships/hyperlink" Target="http://www.candevs.ca/" TargetMode="External"/><Relationship Id="rId3" Type="http://schemas.openxmlformats.org/officeDocument/2006/relationships/hyperlink" Target="http://niche.workopolis.com/apegnb-careers/index-fr.htm" TargetMode="External"/><Relationship Id="rId7" Type="http://schemas.openxmlformats.org/officeDocument/2006/relationships/hyperlink" Target="http://www.oiq.qc.ca/fr/Pages/accueil.aspx" TargetMode="External"/><Relationship Id="rId12" Type="http://schemas.openxmlformats.org/officeDocument/2006/relationships/hyperlink" Target="http://www.aqper.com/index.php/apropos/nosmembres" TargetMode="External"/><Relationship Id="rId2" Type="http://schemas.openxmlformats.org/officeDocument/2006/relationships/hyperlink" Target="http://csce.ca/fr/link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gineerscanada.ca/fr/ordres-constituants" TargetMode="External"/><Relationship Id="rId11" Type="http://schemas.openxmlformats.org/officeDocument/2006/relationships/hyperlink" Target="http://www.ieee.ca/" TargetMode="External"/><Relationship Id="rId5" Type="http://schemas.openxmlformats.org/officeDocument/2006/relationships/hyperlink" Target="http://www.acec-nb.ca/fr/membres/" TargetMode="External"/><Relationship Id="rId10" Type="http://schemas.openxmlformats.org/officeDocument/2006/relationships/hyperlink" Target="http://sites.ieee.org/" TargetMode="External"/><Relationship Id="rId4" Type="http://schemas.openxmlformats.org/officeDocument/2006/relationships/hyperlink" Target="http://www.engineeringcareers.ca/engineering-jobs/index_fr.htm" TargetMode="External"/><Relationship Id="rId9" Type="http://schemas.openxmlformats.org/officeDocument/2006/relationships/hyperlink" Target="http://www.eic-ici.ca/french/index_f.html" TargetMode="External"/><Relationship Id="rId14" Type="http://schemas.openxmlformats.org/officeDocument/2006/relationships/hyperlink" Target="http://www.electricity.ca/carrieres-dans-l-industrie.php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BGaBS34a1A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oncton.ca/umcm-saee/Recherche_travai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630"/>
            <a:ext cx="9144000" cy="3568511"/>
          </a:xfrm>
        </p:spPr>
        <p:txBody>
          <a:bodyPr>
            <a:normAutofit fontScale="90000"/>
          </a:bodyPr>
          <a:lstStyle/>
          <a:p>
            <a:pPr algn="ctr"/>
            <a:r>
              <a:rPr lang="fr-CA" sz="3600" b="0" dirty="0"/>
              <a:t/>
            </a:r>
            <a:br>
              <a:rPr lang="fr-CA" sz="3600" b="0" dirty="0"/>
            </a:br>
            <a:r>
              <a:rPr lang="fr-CA" sz="3600" b="0" dirty="0"/>
              <a:t/>
            </a:r>
            <a:br>
              <a:rPr lang="fr-CA" sz="3600" b="0" dirty="0"/>
            </a:br>
            <a:r>
              <a:rPr lang="fr-FR" sz="3600" b="0" dirty="0" smtClean="0"/>
              <a:t/>
            </a:r>
            <a:br>
              <a:rPr lang="fr-FR" sz="3600" b="0" dirty="0" smtClean="0"/>
            </a:br>
            <a:r>
              <a:rPr lang="fr-FR" sz="3600" b="0" dirty="0" smtClean="0"/>
              <a:t/>
            </a:r>
            <a:br>
              <a:rPr lang="fr-FR" sz="3600" b="0" dirty="0" smtClean="0"/>
            </a:br>
            <a:r>
              <a:rPr lang="fr-FR" sz="3600" i="1" dirty="0" smtClean="0"/>
              <a:t>Communication </a:t>
            </a:r>
            <a:r>
              <a:rPr lang="fr-FR" sz="3600" i="1" dirty="0"/>
              <a:t>en ingénierie </a:t>
            </a:r>
            <a:r>
              <a:rPr lang="fr-FR" sz="3600" i="1" dirty="0" err="1"/>
              <a:t>GCIV1011</a:t>
            </a:r>
            <a:r>
              <a:rPr lang="fr-FR" sz="3600" i="1" dirty="0"/>
              <a:t/>
            </a:r>
            <a:br>
              <a:rPr lang="fr-FR" sz="3600" i="1" dirty="0"/>
            </a:br>
            <a:r>
              <a:rPr lang="fr-FR" sz="3600" i="1" dirty="0"/>
              <a:t>Stratégies de recherche de travail</a:t>
            </a:r>
            <a:r>
              <a:rPr lang="fr-FR" sz="3600" b="0" dirty="0"/>
              <a:t/>
            </a:r>
            <a:br>
              <a:rPr lang="fr-FR" sz="3600" b="0" dirty="0"/>
            </a:br>
            <a:r>
              <a:rPr lang="fr-FR" sz="3600" b="0" dirty="0" smtClean="0"/>
              <a:t/>
            </a:r>
            <a:br>
              <a:rPr lang="fr-FR" sz="3600" b="0" dirty="0" smtClean="0"/>
            </a:br>
            <a:r>
              <a:rPr lang="fr-CA" sz="2000" dirty="0" smtClean="0"/>
              <a:t>Daniel </a:t>
            </a:r>
            <a:r>
              <a:rPr lang="fr-CA" sz="2000" dirty="0"/>
              <a:t>Grant, </a:t>
            </a:r>
            <a:r>
              <a:rPr lang="fr-CA" sz="2000" dirty="0" err="1"/>
              <a:t>CRHA</a:t>
            </a:r>
            <a:r>
              <a:rPr lang="fr-CA" sz="2000" dirty="0"/>
              <a:t> </a:t>
            </a:r>
            <a:r>
              <a:rPr lang="fr-CA" sz="2000" b="0" dirty="0" smtClean="0"/>
              <a:t/>
            </a:r>
            <a:br>
              <a:rPr lang="fr-CA" sz="2000" b="0" dirty="0" smtClean="0"/>
            </a:br>
            <a:r>
              <a:rPr lang="fr-FR" sz="2000" dirty="0" smtClean="0"/>
              <a:t>Conseiller </a:t>
            </a:r>
            <a:r>
              <a:rPr lang="fr-FR" sz="2000" dirty="0"/>
              <a:t>en </a:t>
            </a:r>
            <a:r>
              <a:rPr lang="fr-FR" sz="2000" dirty="0" smtClean="0"/>
              <a:t>emploi, </a:t>
            </a:r>
            <a:r>
              <a:rPr lang="fr-FR" sz="2000" dirty="0"/>
              <a:t>liaison avec les employeurs </a:t>
            </a:r>
            <a:r>
              <a:rPr lang="fr-FR" sz="2000" b="0" dirty="0"/>
              <a:t/>
            </a:r>
            <a:br>
              <a:rPr lang="fr-FR" sz="2000" b="0" dirty="0"/>
            </a:br>
            <a:r>
              <a:rPr lang="fr-FR" sz="2000" dirty="0"/>
              <a:t>Service de recherche de travail </a:t>
            </a:r>
            <a:endParaRPr lang="fr-CA" sz="200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3373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 smtClean="0"/>
              <a:t>L’EXPÉRIENCE SIGNIFICATIVE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78581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Qu’est-ce </a:t>
            </a:r>
            <a:r>
              <a:rPr lang="fr-FR" b="1" dirty="0"/>
              <a:t>que tu fais de particulier qui attire l’attention, la reconnaissance?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Qu’est-ce </a:t>
            </a:r>
            <a:r>
              <a:rPr lang="fr-FR" b="1" dirty="0"/>
              <a:t>qui t’a permis d’apprendre quelque chose de toi-même?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Quels </a:t>
            </a:r>
            <a:r>
              <a:rPr lang="fr-CA" b="1" dirty="0"/>
              <a:t>sont tes </a:t>
            </a:r>
            <a:r>
              <a:rPr lang="fr-CA" b="1" dirty="0" smtClean="0"/>
              <a:t>talents?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Qu’est-ce </a:t>
            </a:r>
            <a:r>
              <a:rPr lang="fr-FR" b="1" dirty="0"/>
              <a:t>qui te satisfait le plus et que tu trouves agréable?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Qu’est-ce </a:t>
            </a:r>
            <a:r>
              <a:rPr lang="fr-FR" b="1" dirty="0"/>
              <a:t>que tu aimais faire lorsque tu étais </a:t>
            </a:r>
            <a:r>
              <a:rPr lang="fr-FR" b="1" dirty="0" smtClean="0"/>
              <a:t>jeune?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Qu’est-ce </a:t>
            </a:r>
            <a:r>
              <a:rPr lang="fr-FR" b="1" dirty="0"/>
              <a:t>qui fait que tu te </a:t>
            </a:r>
            <a:r>
              <a:rPr lang="fr-FR" b="1" dirty="0" smtClean="0"/>
              <a:t>démarques?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Qu’est-ce </a:t>
            </a:r>
            <a:r>
              <a:rPr lang="fr-FR" b="1" dirty="0"/>
              <a:t>qui mobilise ton </a:t>
            </a:r>
            <a:r>
              <a:rPr lang="fr-FR" b="1" dirty="0" smtClean="0"/>
              <a:t>environnement?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Qu’est-ce </a:t>
            </a:r>
            <a:r>
              <a:rPr lang="fr-FR" b="1" dirty="0"/>
              <a:t>qui t’intéresse?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5902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LE CV ULTIME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78581"/>
          </a:xfrm>
        </p:spPr>
        <p:txBody>
          <a:bodyPr/>
          <a:lstStyle/>
          <a:p>
            <a:endParaRPr lang="fr-CA" dirty="0"/>
          </a:p>
          <a:p>
            <a:r>
              <a:rPr lang="fr-CA" b="1" dirty="0"/>
              <a:t>CV Chronologique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Présente employeurs et tâches effectuées en ordre du plus récent au moins récent. </a:t>
            </a:r>
          </a:p>
          <a:p>
            <a:endParaRPr lang="fr-CA" dirty="0"/>
          </a:p>
          <a:p>
            <a:r>
              <a:rPr lang="fr-CA" b="1" dirty="0"/>
              <a:t>CV par compétences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Démontre tes compétences pertinentes à l’intention du prochain </a:t>
            </a:r>
            <a:r>
              <a:rPr lang="fr-FR" dirty="0" smtClean="0"/>
              <a:t>employeur.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8289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LE CV ULTIME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78581"/>
          </a:xfrm>
        </p:spPr>
        <p:txBody>
          <a:bodyPr/>
          <a:lstStyle/>
          <a:p>
            <a:endParaRPr lang="fr-CA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fr-FR" sz="3200" b="1" dirty="0">
                <a:latin typeface="Arial" panose="020B0604020202020204" pitchFamily="34" charset="0"/>
              </a:rPr>
              <a:t>Exemples de CV par programmes d’études </a:t>
            </a:r>
            <a:endParaRPr lang="fr-FR" sz="3200" dirty="0">
              <a:latin typeface="Arial" panose="020B0604020202020204" pitchFamily="34" charset="0"/>
            </a:endParaRPr>
          </a:p>
          <a:p>
            <a:pPr algn="ctr"/>
            <a:endParaRPr lang="fr-CA" sz="3200" b="1" dirty="0" smtClean="0">
              <a:latin typeface="Arial" panose="020B0604020202020204" pitchFamily="34" charset="0"/>
            </a:endParaRPr>
          </a:p>
          <a:p>
            <a:pPr algn="ctr"/>
            <a:r>
              <a:rPr lang="fr-CA" sz="3200" b="1" dirty="0" smtClean="0">
                <a:latin typeface="Arial" panose="020B0604020202020204" pitchFamily="34" charset="0"/>
                <a:hlinkClick r:id="rId2"/>
              </a:rPr>
              <a:t>Le </a:t>
            </a:r>
            <a:r>
              <a:rPr lang="fr-CA" sz="3200" b="1" dirty="0">
                <a:latin typeface="Arial" panose="020B0604020202020204" pitchFamily="34" charset="0"/>
                <a:hlinkClick r:id="rId2"/>
              </a:rPr>
              <a:t>portfolio de carrière </a:t>
            </a:r>
            <a:endParaRPr lang="fr-CA" sz="3200" dirty="0">
              <a:latin typeface="Arial" panose="020B0604020202020204" pitchFamily="34" charset="0"/>
            </a:endParaRPr>
          </a:p>
          <a:p>
            <a:pPr algn="ctr"/>
            <a:endParaRPr lang="fr-FR" sz="3200" b="1" dirty="0" smtClean="0">
              <a:latin typeface="Arial" panose="020B0604020202020204" pitchFamily="34" charset="0"/>
            </a:endParaRPr>
          </a:p>
          <a:p>
            <a:pPr algn="ctr"/>
            <a:r>
              <a:rPr lang="fr-FR" sz="3200" b="1" dirty="0" smtClean="0">
                <a:latin typeface="Arial" panose="020B0604020202020204" pitchFamily="34" charset="0"/>
              </a:rPr>
              <a:t>La </a:t>
            </a:r>
            <a:r>
              <a:rPr lang="fr-FR" sz="3200" b="1" dirty="0">
                <a:latin typeface="Arial" panose="020B0604020202020204" pitchFamily="34" charset="0"/>
              </a:rPr>
              <a:t>Classification nationale des profession </a:t>
            </a:r>
            <a:endParaRPr lang="fr-FR" sz="3200" dirty="0">
              <a:latin typeface="Arial" panose="020B0604020202020204" pitchFamily="34" charset="0"/>
            </a:endParaRPr>
          </a:p>
          <a:p>
            <a:pPr algn="ctr"/>
            <a:r>
              <a:rPr lang="fr-CA" sz="3200" b="1" dirty="0">
                <a:latin typeface="Arial" panose="020B0604020202020204" pitchFamily="34" charset="0"/>
                <a:hlinkClick r:id="rId3"/>
              </a:rPr>
              <a:t>(CNP)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1709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LA LETTRE DE MOTIVATION À IMPACT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lnSpcReduction="10000"/>
          </a:bodyPr>
          <a:lstStyle/>
          <a:p>
            <a:endParaRPr lang="fr-CA" dirty="0"/>
          </a:p>
          <a:p>
            <a:r>
              <a:rPr lang="fr-CA" b="1" dirty="0"/>
              <a:t>TYPES DE LETTRES </a:t>
            </a:r>
            <a:endParaRPr lang="fr-CA" dirty="0"/>
          </a:p>
          <a:p>
            <a:r>
              <a:rPr lang="fr-FR" b="1" dirty="0">
                <a:hlinkClick r:id="rId2"/>
              </a:rPr>
              <a:t>Exemples de lettre de motivation par programme </a:t>
            </a:r>
            <a:r>
              <a:rPr lang="fr-FR" b="1" dirty="0" smtClean="0">
                <a:hlinkClick r:id="rId2"/>
              </a:rPr>
              <a:t>d’études</a:t>
            </a:r>
            <a:r>
              <a:rPr lang="fr-FR" b="1" dirty="0" smtClean="0"/>
              <a:t>; </a:t>
            </a:r>
            <a:endParaRPr lang="fr-FR" dirty="0"/>
          </a:p>
          <a:p>
            <a:endParaRPr lang="fr-CA" dirty="0"/>
          </a:p>
          <a:p>
            <a:r>
              <a:rPr lang="fr-FR" b="1" dirty="0"/>
              <a:t>Lettre / courriel de remerciement suite à </a:t>
            </a:r>
            <a:r>
              <a:rPr lang="fr-FR" b="1" dirty="0" smtClean="0"/>
              <a:t>l’entrevue; </a:t>
            </a:r>
            <a:endParaRPr lang="fr-FR" dirty="0"/>
          </a:p>
          <a:p>
            <a:endParaRPr lang="fr-CA" dirty="0"/>
          </a:p>
          <a:p>
            <a:r>
              <a:rPr lang="fr-CA" b="1" dirty="0"/>
              <a:t>Lettre suivant un </a:t>
            </a:r>
            <a:r>
              <a:rPr lang="fr-CA" b="1" dirty="0" smtClean="0"/>
              <a:t>refus</a:t>
            </a:r>
            <a:r>
              <a:rPr lang="fr-CA" dirty="0"/>
              <a:t>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2197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LA LETTRE DE MOTIVATION À IMPACT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/>
          </a:bodyPr>
          <a:lstStyle/>
          <a:p>
            <a:r>
              <a:rPr lang="fr-CA" b="1" dirty="0" smtClean="0"/>
              <a:t>Conseils</a:t>
            </a:r>
            <a:endParaRPr lang="fr-CA" dirty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fr-FR" b="1" dirty="0"/>
              <a:t>Une page et trois </a:t>
            </a:r>
            <a:r>
              <a:rPr lang="fr-FR" b="1" dirty="0" smtClean="0"/>
              <a:t>paragraphes; </a:t>
            </a:r>
            <a:endParaRPr lang="fr-FR" dirty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fr-FR" b="1" dirty="0"/>
              <a:t>Adresser au nom de la personne responsable de l’embauche, sinon à </a:t>
            </a:r>
            <a:r>
              <a:rPr lang="fr-FR" b="1" i="1" dirty="0"/>
              <a:t>Madame, </a:t>
            </a:r>
            <a:r>
              <a:rPr lang="fr-FR" b="1" i="1" dirty="0" smtClean="0"/>
              <a:t>Monsieur; </a:t>
            </a:r>
            <a:endParaRPr lang="fr-FR" dirty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fr-FR" b="1" dirty="0"/>
              <a:t>Ne pas reprendre tes compétences dans </a:t>
            </a:r>
            <a:r>
              <a:rPr lang="fr-FR" b="1" dirty="0" smtClean="0"/>
              <a:t>le CV; </a:t>
            </a:r>
            <a:endParaRPr lang="fr-FR" dirty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fr-FR" b="1" dirty="0"/>
              <a:t>Lettre et CV en pièces jointes </a:t>
            </a:r>
            <a:r>
              <a:rPr lang="fr-FR" b="1" dirty="0" smtClean="0"/>
              <a:t>séparées; </a:t>
            </a:r>
            <a:endParaRPr lang="fr-FR" dirty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fr-FR" b="1" dirty="0"/>
              <a:t>Petit message courriel invitant à consulter les pièces jointes.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5687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RÉSEAUX SOCIAUX ET SON IMAGE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93</a:t>
            </a:r>
            <a:r>
              <a:rPr lang="fr-CA" b="1" dirty="0"/>
              <a:t>% des employeurs consultent;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35% rejettent, 18 % considèrent;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Nettoyer </a:t>
            </a:r>
            <a:r>
              <a:rPr lang="fr-FR" b="1" dirty="0"/>
              <a:t>vos informations sur les réseaux avant de chercher du travail;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Créer un profil </a:t>
            </a:r>
            <a:r>
              <a:rPr lang="fr-CA" b="1" dirty="0">
                <a:hlinkClick r:id="rId2"/>
              </a:rPr>
              <a:t>LinkedIn</a:t>
            </a:r>
            <a:r>
              <a:rPr lang="fr-CA" b="1" dirty="0"/>
              <a:t>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Paramétrez la confidentialité de vos réseaux sociaux;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Rédigez vos courriels avec soins.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786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2767"/>
          </a:xfrm>
        </p:spPr>
        <p:txBody>
          <a:bodyPr>
            <a:normAutofit fontScale="90000"/>
          </a:bodyPr>
          <a:lstStyle/>
          <a:p>
            <a:pPr algn="ctr"/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EXEMPLES </a:t>
            </a:r>
            <a:r>
              <a:rPr lang="fr-FR" dirty="0" smtClean="0"/>
              <a:t>DE </a:t>
            </a:r>
            <a:r>
              <a:rPr lang="fr-FR" dirty="0"/>
              <a:t>TRAVAIL, GÉNIE CIVIL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0" i="1" dirty="0" smtClean="0"/>
              <a:t>*</a:t>
            </a:r>
            <a:r>
              <a:rPr lang="fr-FR" b="0" i="1" dirty="0"/>
              <a:t>Le féminin a été omis </a:t>
            </a:r>
            <a:r>
              <a:rPr lang="fr-FR" b="0" i="1" dirty="0" smtClean="0"/>
              <a:t>afin </a:t>
            </a:r>
            <a:r>
              <a:rPr lang="fr-FR" b="0" i="1" dirty="0"/>
              <a:t>d’alléger </a:t>
            </a:r>
            <a:r>
              <a:rPr lang="fr-FR" b="0" dirty="0"/>
              <a:t>le texte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63083"/>
          </a:xfrm>
        </p:spPr>
        <p:txBody>
          <a:bodyPr numCol="2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civil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 la circulation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municipal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Ingénieur-conseil</a:t>
            </a:r>
            <a:endParaRPr lang="fr-FR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 ponts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Chargé </a:t>
            </a:r>
            <a:r>
              <a:rPr lang="fr-FR" sz="2400" b="1" dirty="0"/>
              <a:t>de projets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 projet de construction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 structures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des travaux publics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des routes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des transports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des eaux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en construction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en environnement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en géotechnique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Chercheur</a:t>
            </a:r>
            <a:endParaRPr lang="fr-FR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en hydraulique</a:t>
            </a:r>
            <a:endParaRPr lang="fr-CA" sz="2400" b="1" dirty="0"/>
          </a:p>
        </p:txBody>
      </p:sp>
    </p:spTree>
    <p:extLst>
      <p:ext uri="{BB962C8B-B14F-4D97-AF65-F5344CB8AC3E}">
        <p14:creationId xmlns:p14="http://schemas.microsoft.com/office/powerpoint/2010/main" val="232649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2767"/>
          </a:xfrm>
        </p:spPr>
        <p:txBody>
          <a:bodyPr>
            <a:normAutofit fontScale="90000"/>
          </a:bodyPr>
          <a:lstStyle/>
          <a:p>
            <a:pPr algn="ctr"/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EXEMPLES </a:t>
            </a:r>
            <a:r>
              <a:rPr lang="fr-FR" dirty="0" smtClean="0"/>
              <a:t>DE </a:t>
            </a:r>
            <a:r>
              <a:rPr lang="fr-FR" dirty="0"/>
              <a:t>TRAVAIL, GÉNIE </a:t>
            </a:r>
            <a:r>
              <a:rPr lang="fr-FR" dirty="0" smtClean="0"/>
              <a:t>ÉLECTRIQUE </a:t>
            </a:r>
            <a:br>
              <a:rPr lang="fr-FR" dirty="0" smtClean="0"/>
            </a:br>
            <a:r>
              <a:rPr lang="fr-FR" b="0" i="1" dirty="0" smtClean="0"/>
              <a:t>*</a:t>
            </a:r>
            <a:r>
              <a:rPr lang="fr-FR" b="0" i="1" dirty="0"/>
              <a:t>Le féminin a été omis </a:t>
            </a:r>
            <a:r>
              <a:rPr lang="fr-FR" b="0" i="1" dirty="0" smtClean="0"/>
              <a:t>afin </a:t>
            </a:r>
            <a:r>
              <a:rPr lang="fr-FR" b="0" i="1" dirty="0"/>
              <a:t>d’alléger </a:t>
            </a:r>
            <a:r>
              <a:rPr lang="fr-FR" b="0" dirty="0"/>
              <a:t>le texte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9"/>
            <a:ext cx="9144000" cy="4516588"/>
          </a:xfrm>
        </p:spPr>
        <p:txBody>
          <a:bodyPr numCol="2">
            <a:normAutofit fontScale="55000" lnSpcReduction="20000"/>
          </a:bodyPr>
          <a:lstStyle/>
          <a:p>
            <a:endParaRPr lang="fr-FR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 </a:t>
            </a:r>
            <a:r>
              <a:rPr lang="fr-FR" sz="3400" b="1" dirty="0"/>
              <a:t>de réseaux </a:t>
            </a:r>
            <a:r>
              <a:rPr lang="fr-FR" sz="3400" b="1" dirty="0" smtClean="0"/>
              <a:t>électriques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3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 </a:t>
            </a:r>
            <a:r>
              <a:rPr lang="fr-FR" sz="3400" b="1" dirty="0"/>
              <a:t>en contrôle de procédés </a:t>
            </a:r>
            <a:r>
              <a:rPr lang="fr-FR" sz="3400" b="1" dirty="0" smtClean="0"/>
              <a:t>électriques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3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 </a:t>
            </a:r>
            <a:r>
              <a:rPr lang="fr-FR" sz="3400" b="1" dirty="0"/>
              <a:t>en planification de systèmes </a:t>
            </a:r>
            <a:r>
              <a:rPr lang="fr-FR" sz="3400" b="1" dirty="0" smtClean="0"/>
              <a:t>électriques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3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Conseiller </a:t>
            </a:r>
            <a:r>
              <a:rPr lang="fr-FR" sz="3400" b="1" dirty="0"/>
              <a:t>en consommation </a:t>
            </a:r>
            <a:r>
              <a:rPr lang="fr-FR" sz="3400" b="1" dirty="0" smtClean="0"/>
              <a:t>d’énergie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 </a:t>
            </a:r>
            <a:r>
              <a:rPr lang="fr-FR" sz="3400" b="1" dirty="0"/>
              <a:t>des </a:t>
            </a:r>
            <a:r>
              <a:rPr lang="fr-FR" sz="3400" b="1" dirty="0" smtClean="0"/>
              <a:t>communications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 </a:t>
            </a:r>
            <a:r>
              <a:rPr lang="fr-FR" sz="3400" b="1" dirty="0"/>
              <a:t>en </a:t>
            </a:r>
            <a:r>
              <a:rPr lang="fr-FR" sz="3400" b="1" dirty="0" smtClean="0"/>
              <a:t>avionique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Ingénieur-conseil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/>
              <a:t>I</a:t>
            </a:r>
            <a:r>
              <a:rPr lang="fr-FR" sz="3400" b="1" dirty="0" smtClean="0"/>
              <a:t>ngénieur </a:t>
            </a:r>
            <a:r>
              <a:rPr lang="fr-FR" sz="3400" b="1" dirty="0"/>
              <a:t>de systèmes de </a:t>
            </a:r>
            <a:r>
              <a:rPr lang="fr-FR" sz="3400" b="1" dirty="0" smtClean="0"/>
              <a:t>commande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34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Designer </a:t>
            </a:r>
            <a:r>
              <a:rPr lang="fr-FR" sz="3400" b="1" dirty="0"/>
              <a:t>industriel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Chargé </a:t>
            </a:r>
            <a:r>
              <a:rPr lang="fr-FR" sz="3400" b="1" dirty="0"/>
              <a:t>de </a:t>
            </a:r>
            <a:r>
              <a:rPr lang="fr-FR" sz="3400" b="1" dirty="0" smtClean="0"/>
              <a:t>projets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Ingénieur-concepteur </a:t>
            </a:r>
            <a:r>
              <a:rPr lang="fr-FR" sz="3400" b="1" dirty="0"/>
              <a:t>en </a:t>
            </a:r>
            <a:r>
              <a:rPr lang="fr-FR" sz="3400" b="1" dirty="0" smtClean="0"/>
              <a:t>électricité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Représentant </a:t>
            </a:r>
            <a:r>
              <a:rPr lang="fr-FR" sz="3400" b="1" dirty="0"/>
              <a:t>technique des </a:t>
            </a:r>
            <a:r>
              <a:rPr lang="fr-FR" sz="3400" b="1" dirty="0" smtClean="0"/>
              <a:t>ventes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Concepteur </a:t>
            </a:r>
            <a:r>
              <a:rPr lang="fr-FR" sz="3400" b="1" dirty="0"/>
              <a:t>de matériel </a:t>
            </a:r>
            <a:r>
              <a:rPr lang="fr-FR" sz="3400" b="1" dirty="0" smtClean="0"/>
              <a:t>électronique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 </a:t>
            </a:r>
            <a:r>
              <a:rPr lang="fr-FR" sz="3400" b="1" dirty="0"/>
              <a:t>en électronique et en </a:t>
            </a:r>
            <a:r>
              <a:rPr lang="fr-FR" sz="3400" b="1" dirty="0" smtClean="0"/>
              <a:t>circuits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Inspecteur </a:t>
            </a:r>
            <a:r>
              <a:rPr lang="fr-FR" sz="3400" b="1" dirty="0"/>
              <a:t>du service de </a:t>
            </a:r>
            <a:r>
              <a:rPr lang="fr-FR" sz="3400" b="1" dirty="0" smtClean="0"/>
              <a:t>génie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Responsable </a:t>
            </a:r>
            <a:r>
              <a:rPr lang="fr-FR" sz="3400" b="1" dirty="0"/>
              <a:t>de la fabrication d’équipement </a:t>
            </a:r>
            <a:r>
              <a:rPr lang="fr-FR" sz="3400" b="1" dirty="0" smtClean="0"/>
              <a:t>électronique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sz="1500" b="1" dirty="0"/>
          </a:p>
        </p:txBody>
      </p:sp>
    </p:spTree>
    <p:extLst>
      <p:ext uri="{BB962C8B-B14F-4D97-AF65-F5344CB8AC3E}">
        <p14:creationId xmlns:p14="http://schemas.microsoft.com/office/powerpoint/2010/main" val="390067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2767"/>
          </a:xfrm>
        </p:spPr>
        <p:txBody>
          <a:bodyPr>
            <a:normAutofit fontScale="90000"/>
          </a:bodyPr>
          <a:lstStyle/>
          <a:p>
            <a:pPr algn="ctr"/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EXEMPLES </a:t>
            </a:r>
            <a:r>
              <a:rPr lang="fr-FR" dirty="0" smtClean="0"/>
              <a:t>DE </a:t>
            </a:r>
            <a:r>
              <a:rPr lang="fr-FR" dirty="0"/>
              <a:t>TRAVAIL, GÉNIE </a:t>
            </a:r>
            <a:r>
              <a:rPr lang="fr-FR" dirty="0" smtClean="0"/>
              <a:t>MÉCANIQUE </a:t>
            </a:r>
            <a:br>
              <a:rPr lang="fr-FR" dirty="0" smtClean="0"/>
            </a:br>
            <a:r>
              <a:rPr lang="fr-FR" b="0" i="1" dirty="0" smtClean="0"/>
              <a:t>*</a:t>
            </a:r>
            <a:r>
              <a:rPr lang="fr-FR" b="0" i="1" dirty="0"/>
              <a:t>Le féminin a été omis </a:t>
            </a:r>
            <a:r>
              <a:rPr lang="fr-FR" b="0" i="1" dirty="0" smtClean="0"/>
              <a:t>afin </a:t>
            </a:r>
            <a:r>
              <a:rPr lang="fr-FR" b="0" i="1" dirty="0"/>
              <a:t>d’alléger </a:t>
            </a:r>
            <a:r>
              <a:rPr lang="fr-FR" b="0" dirty="0"/>
              <a:t>le texte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5028032"/>
          </a:xfrm>
        </p:spPr>
        <p:txBody>
          <a:bodyPr numCol="2">
            <a:normAutofit fontScale="25000" lnSpcReduction="20000"/>
          </a:bodyPr>
          <a:lstStyle/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acousticien 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CA" sz="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9600" b="1" dirty="0" smtClean="0"/>
              <a:t>Ingénieur </a:t>
            </a:r>
            <a:r>
              <a:rPr lang="fr-FR" sz="9600" b="1" dirty="0"/>
              <a:t>concepteur en génie thermique 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CA" sz="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mécanicien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de l’automobile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9600" b="1" dirty="0" smtClean="0"/>
              <a:t>Ingénieur </a:t>
            </a:r>
            <a:r>
              <a:rPr lang="fr-FR" sz="9600" b="1" dirty="0"/>
              <a:t>en chauffage, ventilation et climatisation (</a:t>
            </a:r>
            <a:r>
              <a:rPr lang="fr-FR" sz="9600" b="1" dirty="0" err="1"/>
              <a:t>CVC</a:t>
            </a:r>
            <a:r>
              <a:rPr lang="fr-FR" sz="9600" b="1" dirty="0"/>
              <a:t>)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conseil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en conception mécanique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en fabrication </a:t>
            </a:r>
            <a:r>
              <a:rPr lang="fr-CA" sz="9600" b="1" dirty="0" smtClean="0"/>
              <a:t>d’outil</a:t>
            </a:r>
            <a:endParaRPr lang="fr-CA" sz="4400" b="1" dirty="0" smtClean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Chargé </a:t>
            </a:r>
            <a:r>
              <a:rPr lang="fr-CA" sz="9600" b="1" dirty="0"/>
              <a:t>de </a:t>
            </a:r>
            <a:r>
              <a:rPr lang="fr-CA" sz="9600" b="1" dirty="0" smtClean="0"/>
              <a:t>projets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en génie </a:t>
            </a:r>
            <a:r>
              <a:rPr lang="fr-CA" sz="9600" b="1" dirty="0" smtClean="0"/>
              <a:t>nucléaire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Représentant </a:t>
            </a:r>
            <a:r>
              <a:rPr lang="fr-CA" sz="9600" b="1" dirty="0"/>
              <a:t>technique des ventes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9600" b="1" dirty="0" smtClean="0"/>
              <a:t>Ingénieur </a:t>
            </a:r>
            <a:r>
              <a:rPr lang="fr-FR" sz="9600" b="1" dirty="0"/>
              <a:t>en mécanique des fluides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Designer </a:t>
            </a:r>
            <a:r>
              <a:rPr lang="fr-CA" sz="9600" b="1" dirty="0"/>
              <a:t>industriel </a:t>
            </a:r>
            <a:endParaRPr lang="fr-CA" sz="4400" b="1" dirty="0" smtClean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en robotique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Chercheur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en tuyauterie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en économie d’énergie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CA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847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EMPLOYEURS POTENTIELS D’INTÉRÊT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70000" lnSpcReduction="20000"/>
          </a:bodyPr>
          <a:lstStyle/>
          <a:p>
            <a:endParaRPr lang="fr-CA" dirty="0"/>
          </a:p>
          <a:p>
            <a:r>
              <a:rPr lang="fr-FR" b="1" dirty="0"/>
              <a:t>Exemples de répertoires d’employeurs spécialisés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>
                <a:hlinkClick r:id="rId2"/>
              </a:rPr>
              <a:t>Travailler.ca</a:t>
            </a:r>
            <a:r>
              <a:rPr lang="fr-CA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 err="1">
                <a:hlinkClick r:id="rId3"/>
              </a:rPr>
              <a:t>My</a:t>
            </a:r>
            <a:r>
              <a:rPr lang="fr-CA" dirty="0">
                <a:hlinkClick r:id="rId3"/>
              </a:rPr>
              <a:t> </a:t>
            </a:r>
            <a:r>
              <a:rPr lang="fr-CA" dirty="0" smtClean="0">
                <a:hlinkClick r:id="rId3"/>
              </a:rPr>
              <a:t>World </a:t>
            </a:r>
            <a:r>
              <a:rPr lang="fr-CA" dirty="0" err="1">
                <a:hlinkClick r:id="rId3"/>
              </a:rPr>
              <a:t>A</a:t>
            </a:r>
            <a:r>
              <a:rPr lang="fr-CA" dirty="0" err="1" smtClean="0">
                <a:hlinkClick r:id="rId3"/>
              </a:rPr>
              <a:t>broad</a:t>
            </a:r>
            <a:r>
              <a:rPr lang="fr-CA" dirty="0" smtClean="0"/>
              <a:t>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>
                <a:hlinkClick r:id="rId4"/>
              </a:rPr>
              <a:t>Organisation internationale de la Francophonie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 err="1" smtClean="0">
                <a:hlinkClick r:id="rId5"/>
              </a:rPr>
              <a:t>Outward</a:t>
            </a:r>
            <a:r>
              <a:rPr lang="fr-CA" dirty="0" smtClean="0">
                <a:hlinkClick r:id="rId5"/>
              </a:rPr>
              <a:t> </a:t>
            </a:r>
            <a:r>
              <a:rPr lang="fr-CA" dirty="0" err="1">
                <a:hlinkClick r:id="rId5"/>
              </a:rPr>
              <a:t>Bound</a:t>
            </a:r>
            <a:r>
              <a:rPr lang="fr-CA" dirty="0">
                <a:hlinkClick r:id="rId5"/>
              </a:rPr>
              <a:t> International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>
                <a:hlinkClick r:id="rId6"/>
              </a:rPr>
              <a:t>Jeunesse Canada Monde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 smtClean="0">
                <a:hlinkClick r:id="rId7"/>
              </a:rPr>
              <a:t>Réseau </a:t>
            </a:r>
            <a:r>
              <a:rPr lang="fr-CA" dirty="0">
                <a:hlinkClick r:id="rId7"/>
              </a:rPr>
              <a:t>des entreprises canadiennes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>
                <a:hlinkClick r:id="rId8"/>
              </a:rPr>
              <a:t>Municipalités au Canada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>
                <a:hlinkClick r:id="rId9"/>
              </a:rPr>
              <a:t>Programme fédéral d'emplois à l'international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 smtClean="0">
                <a:hlinkClick r:id="rId10"/>
              </a:rPr>
              <a:t>Association canadienne pour les Nations-Unies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>
                <a:hlinkClick r:id="rId11"/>
              </a:rPr>
              <a:t>Emplois et stages aux </a:t>
            </a:r>
            <a:r>
              <a:rPr lang="fr-FR" dirty="0" smtClean="0">
                <a:hlinkClick r:id="rId11"/>
              </a:rPr>
              <a:t>Nations-Unies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>
                <a:hlinkClick r:id="rId12"/>
              </a:rPr>
              <a:t>Plan Nord au Québec 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9040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DE CETTE PRÉSENTATION 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8640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 smtClean="0"/>
              <a:t>Suite </a:t>
            </a:r>
            <a:r>
              <a:rPr lang="fr-FR" b="1" dirty="0"/>
              <a:t>à cette présentation vous </a:t>
            </a:r>
            <a:r>
              <a:rPr lang="fr-FR" b="1" dirty="0" smtClean="0"/>
              <a:t>pourrez:</a:t>
            </a:r>
          </a:p>
          <a:p>
            <a:r>
              <a:rPr lang="fr-FR" b="1" dirty="0" smtClean="0"/>
              <a:t>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Relever les défis liés à la recherche de </a:t>
            </a:r>
            <a:r>
              <a:rPr lang="fr-FR" b="1" dirty="0" smtClean="0"/>
              <a:t>travail;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Savoir comment préparer le CV </a:t>
            </a:r>
            <a:r>
              <a:rPr lang="fr-FR" b="1" dirty="0" smtClean="0"/>
              <a:t>ultime;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Rédiger une lettre de motivation à </a:t>
            </a:r>
            <a:r>
              <a:rPr lang="fr-FR" b="1" dirty="0" smtClean="0"/>
              <a:t>impact;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Soigner son image dans les réseaux sociaux;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Être stratégique en recherche de </a:t>
            </a:r>
            <a:r>
              <a:rPr lang="fr-FR" b="1" dirty="0" smtClean="0"/>
              <a:t>travail;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Identifier les pistes d’employeurs </a:t>
            </a:r>
            <a:r>
              <a:rPr lang="fr-FR" b="1" dirty="0" smtClean="0"/>
              <a:t>potentiels;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Anticiper les types et questions </a:t>
            </a:r>
            <a:r>
              <a:rPr lang="fr-FR" b="1" dirty="0" smtClean="0"/>
              <a:t>d’entrevues;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Retour et </a:t>
            </a:r>
            <a:r>
              <a:rPr lang="fr-CA" b="1" dirty="0" smtClean="0"/>
              <a:t>rétroaction;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Accès Web à cette présentation.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582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EMPLOYEURS POTENTIELS </a:t>
            </a:r>
            <a:r>
              <a:rPr lang="fr-CA" dirty="0" smtClean="0"/>
              <a:t>EN GÉNIE </a:t>
            </a:r>
            <a:r>
              <a:rPr lang="fr-CA" dirty="0"/>
              <a:t>CIVIL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47500" lnSpcReduction="20000"/>
          </a:bodyPr>
          <a:lstStyle/>
          <a:p>
            <a:endParaRPr lang="fr-CA" dirty="0"/>
          </a:p>
          <a:p>
            <a:r>
              <a:rPr lang="fr-FR" b="1" dirty="0"/>
              <a:t>Environnement, construction, gestion de projets, géotechnique, ressources hydrauliques, génie municipal, ouvrages en béton, en acier et en bois, transports, structures, routes, etc</a:t>
            </a:r>
            <a:r>
              <a:rPr lang="fr-FR" b="1" dirty="0" smtClean="0"/>
              <a:t>.</a:t>
            </a:r>
          </a:p>
          <a:p>
            <a:endParaRPr lang="fr-FR" b="1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Société canadienne de génie civil </a:t>
            </a:r>
            <a:r>
              <a:rPr lang="fr-FR" dirty="0">
                <a:hlinkClick r:id="rId2"/>
              </a:rPr>
              <a:t>http://csce.ca/fr/links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pPr marL="177800" indent="-177800"/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Association des ingénieurs du NB </a:t>
            </a:r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niche.workopolis.com/apegnb-careers/index-fr.htm</a:t>
            </a:r>
            <a:endParaRPr lang="fr-FR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Carrières en génie </a:t>
            </a:r>
            <a:r>
              <a:rPr lang="fr-FR" dirty="0">
                <a:hlinkClick r:id="rId4"/>
              </a:rPr>
              <a:t>http://</a:t>
            </a:r>
            <a:r>
              <a:rPr lang="fr-FR" dirty="0" smtClean="0">
                <a:hlinkClick r:id="rId4"/>
              </a:rPr>
              <a:t>www.engineeringcareers.ca/engineering-jobs/index_fr.htm</a:t>
            </a:r>
            <a:endParaRPr lang="fr-FR" dirty="0" smtClean="0"/>
          </a:p>
          <a:p>
            <a:pPr marL="177800" indent="-177800"/>
            <a:r>
              <a:rPr lang="fr-FR" dirty="0" smtClean="0"/>
              <a:t>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Association des firmes d’ingénieurs-conseils du Nouveau-Brunswick </a:t>
            </a:r>
            <a:r>
              <a:rPr lang="fr-FR" dirty="0">
                <a:hlinkClick r:id="rId5"/>
              </a:rPr>
              <a:t>http://</a:t>
            </a:r>
            <a:r>
              <a:rPr lang="fr-FR" dirty="0" smtClean="0">
                <a:hlinkClick r:id="rId5"/>
              </a:rPr>
              <a:t>www.acec-nb.ca/fr/membres</a:t>
            </a:r>
            <a:endParaRPr lang="fr-FR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Information sur la carrière en génie au Canada et questions d'équivalences internationales </a:t>
            </a:r>
            <a:r>
              <a:rPr lang="fr-FR" dirty="0">
                <a:hlinkClick r:id="rId6"/>
              </a:rPr>
              <a:t>http://</a:t>
            </a:r>
            <a:r>
              <a:rPr lang="fr-FR" dirty="0" smtClean="0">
                <a:hlinkClick r:id="rId6"/>
              </a:rPr>
              <a:t>www.engineerscanada.ca/fr/ordres-constituants</a:t>
            </a:r>
            <a:endParaRPr lang="fr-FR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dirty="0" smtClean="0"/>
              <a:t>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Information sur la carrière en génie au Québec </a:t>
            </a:r>
            <a:r>
              <a:rPr lang="fr-FR" dirty="0">
                <a:hlinkClick r:id="rId7"/>
              </a:rPr>
              <a:t>http://</a:t>
            </a:r>
            <a:r>
              <a:rPr lang="fr-FR" dirty="0" smtClean="0">
                <a:hlinkClick r:id="rId7"/>
              </a:rPr>
              <a:t>www.oiq.qc.ca/fr/Pages/accueil.aspx</a:t>
            </a:r>
            <a:endParaRPr lang="fr-FR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Académie canadienne du génie </a:t>
            </a:r>
            <a:r>
              <a:rPr lang="fr-FR" dirty="0">
                <a:hlinkClick r:id="rId8"/>
              </a:rPr>
              <a:t>http://</a:t>
            </a:r>
            <a:r>
              <a:rPr lang="fr-FR" dirty="0" smtClean="0">
                <a:hlinkClick r:id="rId8"/>
              </a:rPr>
              <a:t>www.cae-acg.ca/fr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Institut canadien des ingénieurs </a:t>
            </a:r>
            <a:r>
              <a:rPr lang="fr-FR" dirty="0">
                <a:hlinkClick r:id="rId9"/>
              </a:rPr>
              <a:t>http://</a:t>
            </a:r>
            <a:r>
              <a:rPr lang="fr-FR" dirty="0" smtClean="0">
                <a:hlinkClick r:id="rId9"/>
              </a:rPr>
              <a:t>www.eic-ici.ca/french/index_f.html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336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>
            <a:normAutofit fontScale="90000"/>
          </a:bodyPr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EMPLOYEURS </a:t>
            </a:r>
            <a:r>
              <a:rPr lang="fr-CA" dirty="0" smtClean="0"/>
              <a:t>POTENTIELS EN </a:t>
            </a:r>
            <a:r>
              <a:rPr lang="fr-CA" dirty="0"/>
              <a:t>GÉNIE MÉCANIQUE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7"/>
            <a:ext cx="9144000" cy="4516589"/>
          </a:xfrm>
        </p:spPr>
        <p:txBody>
          <a:bodyPr>
            <a:normAutofit fontScale="25000" lnSpcReduction="20000"/>
          </a:bodyPr>
          <a:lstStyle/>
          <a:p>
            <a:endParaRPr lang="fr-CA" dirty="0"/>
          </a:p>
          <a:p>
            <a:r>
              <a:rPr lang="fr-FR" sz="5200" b="1" dirty="0"/>
              <a:t>Transformation d’énergie, climatisation, procédés de production ou de transformation de matière en produit fini, métallurgie, robotique, conception et fabrication de machines, vibration, l’aérodynamique, </a:t>
            </a:r>
            <a:r>
              <a:rPr lang="fr-FR" sz="5200" b="1" dirty="0" smtClean="0"/>
              <a:t>etc.</a:t>
            </a:r>
          </a:p>
          <a:p>
            <a:endParaRPr lang="fr-FR" sz="5200" b="1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Société canadienne de génie mécanique </a:t>
            </a:r>
            <a:r>
              <a:rPr lang="fr-FR" sz="5200" dirty="0">
                <a:hlinkClick r:id="rId2"/>
              </a:rPr>
              <a:t>http://www.csme-scgm.ca</a:t>
            </a:r>
            <a:r>
              <a:rPr lang="fr-FR" sz="5200" dirty="0" smtClean="0">
                <a:hlinkClick r:id="rId2"/>
              </a:rPr>
              <a:t>/</a:t>
            </a:r>
            <a:r>
              <a:rPr lang="fr-FR" sz="5200" dirty="0" smtClean="0"/>
              <a:t>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FR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en-US" sz="5200" b="1" dirty="0"/>
              <a:t>American Society of Mechanical Engineering </a:t>
            </a:r>
            <a:r>
              <a:rPr lang="en-US" sz="5200" dirty="0">
                <a:hlinkClick r:id="rId3"/>
              </a:rPr>
              <a:t>http://www.asme.org</a:t>
            </a:r>
            <a:r>
              <a:rPr lang="en-US" sz="5200" dirty="0" smtClean="0">
                <a:hlinkClick r:id="rId3"/>
              </a:rPr>
              <a:t>/</a:t>
            </a:r>
            <a:r>
              <a:rPr lang="en-US" sz="5200" dirty="0" smtClean="0"/>
              <a:t>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en-US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Association des ingénieurs du NB </a:t>
            </a:r>
            <a:r>
              <a:rPr lang="fr-FR" sz="5200" dirty="0">
                <a:hlinkClick r:id="rId4"/>
              </a:rPr>
              <a:t>http://</a:t>
            </a:r>
            <a:r>
              <a:rPr lang="fr-FR" sz="5200" dirty="0" smtClean="0">
                <a:hlinkClick r:id="rId4"/>
              </a:rPr>
              <a:t>niche.workopolis.com/apegnb-careers/index-fr.htm</a:t>
            </a:r>
            <a:endParaRPr lang="fr-FR" sz="5200" dirty="0" smtClean="0"/>
          </a:p>
          <a:p>
            <a:pPr marL="269875" indent="-269875"/>
            <a:r>
              <a:rPr lang="fr-FR" sz="5200" dirty="0" smtClean="0"/>
              <a:t>  </a:t>
            </a:r>
            <a:endParaRPr lang="fr-FR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Carrières en génie </a:t>
            </a:r>
            <a:r>
              <a:rPr lang="fr-FR" sz="5200" dirty="0">
                <a:hlinkClick r:id="rId5"/>
              </a:rPr>
              <a:t>http://</a:t>
            </a:r>
            <a:r>
              <a:rPr lang="fr-FR" sz="5200" dirty="0" smtClean="0">
                <a:hlinkClick r:id="rId5"/>
              </a:rPr>
              <a:t>www.engineeringcareers.ca/engineering-jobs/index_fr.htm</a:t>
            </a:r>
            <a:r>
              <a:rPr lang="fr-FR" sz="5200" dirty="0" smtClean="0"/>
              <a:t> 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FR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Association des firmes d’ingénieurs-conseils du Nouveau-Brunswick </a:t>
            </a:r>
            <a:r>
              <a:rPr lang="fr-FR" sz="5200" dirty="0">
                <a:hlinkClick r:id="rId6"/>
              </a:rPr>
              <a:t>http://www.acec-nb.ca/fr/membres</a:t>
            </a:r>
            <a:r>
              <a:rPr lang="fr-FR" sz="5200" dirty="0" smtClean="0">
                <a:hlinkClick r:id="rId6"/>
              </a:rPr>
              <a:t>/</a:t>
            </a:r>
            <a:r>
              <a:rPr lang="fr-FR" sz="5200" dirty="0" smtClean="0"/>
              <a:t> 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FR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Information sur la carrière en génie au Canada et questions d'équivalences internationales </a:t>
            </a:r>
            <a:r>
              <a:rPr lang="fr-FR" sz="5200" dirty="0">
                <a:hlinkClick r:id="rId7"/>
              </a:rPr>
              <a:t>http://</a:t>
            </a:r>
            <a:r>
              <a:rPr lang="fr-FR" sz="5200" dirty="0" smtClean="0">
                <a:hlinkClick r:id="rId7"/>
              </a:rPr>
              <a:t>www.engineerscanada.ca/fr/ordres-constituants</a:t>
            </a:r>
            <a:r>
              <a:rPr lang="fr-FR" sz="5200" dirty="0" smtClean="0"/>
              <a:t> 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FR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Information sur la carrière en génie au Québec </a:t>
            </a:r>
            <a:r>
              <a:rPr lang="fr-FR" sz="5200" dirty="0">
                <a:hlinkClick r:id="rId8"/>
              </a:rPr>
              <a:t>http://</a:t>
            </a:r>
            <a:r>
              <a:rPr lang="fr-FR" sz="5200" dirty="0" smtClean="0">
                <a:hlinkClick r:id="rId8"/>
              </a:rPr>
              <a:t>www.oiq.qc.ca/fr/Pages/accueil.aspx</a:t>
            </a:r>
            <a:r>
              <a:rPr lang="fr-FR" sz="5200" dirty="0" smtClean="0"/>
              <a:t> 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FR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Académie canadienne du génie </a:t>
            </a:r>
            <a:r>
              <a:rPr lang="fr-FR" sz="5200" dirty="0">
                <a:hlinkClick r:id="rId9"/>
              </a:rPr>
              <a:t>http://www.cae-acg.ca/fr</a:t>
            </a:r>
            <a:r>
              <a:rPr lang="fr-FR" sz="5200" dirty="0" smtClean="0">
                <a:hlinkClick r:id="rId9"/>
              </a:rPr>
              <a:t>/</a:t>
            </a:r>
            <a:endParaRPr lang="fr-FR" sz="5200" dirty="0"/>
          </a:p>
          <a:p>
            <a:pPr marL="269875" indent="-269875"/>
            <a:endParaRPr lang="fr-FR" sz="5200" dirty="0" smtClean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 smtClean="0"/>
              <a:t>Institut </a:t>
            </a:r>
            <a:r>
              <a:rPr lang="fr-FR" sz="5200" b="1" dirty="0"/>
              <a:t>canadien des ingénieurs </a:t>
            </a:r>
            <a:r>
              <a:rPr lang="fr-FR" sz="5200" dirty="0">
                <a:hlinkClick r:id="rId10"/>
              </a:rPr>
              <a:t>http://</a:t>
            </a:r>
            <a:r>
              <a:rPr lang="fr-FR" sz="5200" dirty="0" smtClean="0">
                <a:hlinkClick r:id="rId10"/>
              </a:rPr>
              <a:t>www.eic-ici.ca/french/index_f.html</a:t>
            </a:r>
            <a:r>
              <a:rPr lang="fr-FR" sz="5200" dirty="0" smtClean="0"/>
              <a:t> 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FR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Association minière du Canada </a:t>
            </a:r>
            <a:r>
              <a:rPr lang="fr-FR" sz="5200" dirty="0">
                <a:hlinkClick r:id="rId11"/>
              </a:rPr>
              <a:t>http://mining.ca/fr/bienvenue-%</a:t>
            </a:r>
            <a:r>
              <a:rPr lang="fr-FR" sz="5200" dirty="0" smtClean="0">
                <a:hlinkClick r:id="rId11"/>
              </a:rPr>
              <a:t>C3%A0-lassociation-mini%C3%A8re-du-canada</a:t>
            </a:r>
            <a:r>
              <a:rPr lang="fr-FR" sz="5200" dirty="0" smtClean="0"/>
              <a:t>  </a:t>
            </a:r>
            <a:endParaRPr lang="fr-FR" sz="5200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16447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>
            <a:normAutofit fontScale="90000"/>
          </a:bodyPr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EMPLOYEURS POTENTIELS </a:t>
            </a:r>
            <a:r>
              <a:rPr lang="fr-CA" dirty="0" smtClean="0"/>
              <a:t>EN GÉNIE </a:t>
            </a:r>
            <a:r>
              <a:rPr lang="fr-CA" dirty="0"/>
              <a:t>ÉLECTRIQUE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03597"/>
          </a:xfrm>
        </p:spPr>
        <p:txBody>
          <a:bodyPr>
            <a:normAutofit fontScale="25000" lnSpcReduction="20000"/>
          </a:bodyPr>
          <a:lstStyle/>
          <a:p>
            <a:endParaRPr lang="fr-CA" dirty="0"/>
          </a:p>
          <a:p>
            <a:r>
              <a:rPr lang="fr-FR" sz="6400" b="1" dirty="0"/>
              <a:t>Énergies renouvelables, jeux vidéos, distribution, gestion de systèmes, systèmes électroniques et numériques, robotique, télécommunications sans fil, </a:t>
            </a:r>
            <a:r>
              <a:rPr lang="fr-FR" sz="6400" b="1" dirty="0" smtClean="0"/>
              <a:t>etc.</a:t>
            </a:r>
          </a:p>
          <a:p>
            <a:endParaRPr lang="fr-FR" sz="6400" b="1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Société canadienne de génie </a:t>
            </a:r>
            <a:r>
              <a:rPr lang="fr-FR" sz="6400" dirty="0"/>
              <a:t>civil </a:t>
            </a:r>
            <a:r>
              <a:rPr lang="fr-FR" sz="6400" dirty="0">
                <a:hlinkClick r:id="rId2"/>
              </a:rPr>
              <a:t>http://csce.ca/fr/links</a:t>
            </a:r>
            <a:r>
              <a:rPr lang="fr-FR" sz="6400" dirty="0" smtClean="0">
                <a:hlinkClick r:id="rId2"/>
              </a:rPr>
              <a:t>/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Association des ingénieurs du NB </a:t>
            </a:r>
            <a:r>
              <a:rPr lang="fr-FR" sz="6400" dirty="0">
                <a:hlinkClick r:id="rId3"/>
              </a:rPr>
              <a:t>http</a:t>
            </a:r>
            <a:r>
              <a:rPr lang="fr-FR" sz="6400" dirty="0" smtClean="0">
                <a:hlinkClick r:id="rId3"/>
              </a:rPr>
              <a:t>://niche.workopolis.com/apegnb-careers/index-fr.htm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Carrières en génie </a:t>
            </a:r>
            <a:r>
              <a:rPr lang="fr-FR" sz="6400" dirty="0">
                <a:hlinkClick r:id="rId4"/>
              </a:rPr>
              <a:t>http://</a:t>
            </a:r>
            <a:r>
              <a:rPr lang="fr-FR" sz="6400" dirty="0" smtClean="0">
                <a:hlinkClick r:id="rId4"/>
              </a:rPr>
              <a:t>www.engineeringcareers.ca/engineering-jobs/index_fr.htm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Association des firmes d’ingénieurs-conseils du Nouveau-Brunswick </a:t>
            </a:r>
            <a:r>
              <a:rPr lang="fr-FR" sz="6400" dirty="0">
                <a:hlinkClick r:id="rId5"/>
              </a:rPr>
              <a:t>http://www.acec-nb.ca/fr/membres</a:t>
            </a:r>
            <a:r>
              <a:rPr lang="fr-FR" sz="6400" dirty="0" smtClean="0">
                <a:hlinkClick r:id="rId5"/>
              </a:rPr>
              <a:t>/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Information sur la carrière en génie au Canada et questions d'équivalences internationales </a:t>
            </a:r>
            <a:r>
              <a:rPr lang="fr-FR" sz="6400" dirty="0">
                <a:hlinkClick r:id="rId6"/>
              </a:rPr>
              <a:t>http://</a:t>
            </a:r>
            <a:r>
              <a:rPr lang="fr-FR" sz="6400" dirty="0" smtClean="0">
                <a:hlinkClick r:id="rId6"/>
              </a:rPr>
              <a:t>www.engineerscanada.ca/fr/ordres-constituants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Information sur la carrière en génie au Québec </a:t>
            </a:r>
            <a:r>
              <a:rPr lang="fr-FR" sz="6400" dirty="0">
                <a:hlinkClick r:id="rId7"/>
              </a:rPr>
              <a:t>http://</a:t>
            </a:r>
            <a:r>
              <a:rPr lang="fr-FR" sz="6400" dirty="0" smtClean="0">
                <a:hlinkClick r:id="rId7"/>
              </a:rPr>
              <a:t>www.oiq.qc.ca/fr/Pages/accueil.aspx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Académie canadienne du génie </a:t>
            </a:r>
            <a:r>
              <a:rPr lang="fr-FR" sz="6400" dirty="0">
                <a:hlinkClick r:id="rId8"/>
              </a:rPr>
              <a:t>http://www.cae-acg.ca/fr</a:t>
            </a:r>
            <a:r>
              <a:rPr lang="fr-FR" sz="6400" dirty="0" smtClean="0">
                <a:hlinkClick r:id="rId8"/>
              </a:rPr>
              <a:t>/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Institut canadien des ingénieurs </a:t>
            </a:r>
            <a:r>
              <a:rPr lang="fr-FR" sz="6400" dirty="0">
                <a:hlinkClick r:id="rId9"/>
              </a:rPr>
              <a:t>http://</a:t>
            </a:r>
            <a:r>
              <a:rPr lang="fr-FR" sz="6400" dirty="0" smtClean="0">
                <a:hlinkClick r:id="rId9"/>
              </a:rPr>
              <a:t>www.eic-ici.ca/french/index_f.html</a:t>
            </a:r>
            <a:r>
              <a:rPr lang="fr-FR" sz="6400" dirty="0" smtClean="0"/>
              <a:t>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6400" b="1" dirty="0"/>
              <a:t>Aerospace &amp; Electronic Systems Society </a:t>
            </a:r>
            <a:r>
              <a:rPr lang="en-US" sz="6400" dirty="0"/>
              <a:t>(</a:t>
            </a:r>
            <a:r>
              <a:rPr lang="en-US" sz="6400" dirty="0" err="1"/>
              <a:t>anglais</a:t>
            </a:r>
            <a:r>
              <a:rPr lang="en-US" sz="6400" dirty="0"/>
              <a:t>) </a:t>
            </a:r>
            <a:r>
              <a:rPr lang="en-US" sz="6400" dirty="0">
                <a:hlinkClick r:id="rId10"/>
              </a:rPr>
              <a:t>http://sites.ieee.org</a:t>
            </a:r>
            <a:r>
              <a:rPr lang="en-US" sz="6400" dirty="0" smtClean="0">
                <a:hlinkClick r:id="rId10"/>
              </a:rPr>
              <a:t>/</a:t>
            </a:r>
            <a:r>
              <a:rPr lang="en-US" sz="6400" dirty="0" smtClean="0"/>
              <a:t>  </a:t>
            </a:r>
            <a:endParaRPr lang="en-US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Institut des ingénieurs électriciens et électroniciens </a:t>
            </a:r>
            <a:r>
              <a:rPr lang="fr-FR" sz="6400" dirty="0">
                <a:hlinkClick r:id="rId11"/>
              </a:rPr>
              <a:t>http://</a:t>
            </a:r>
            <a:r>
              <a:rPr lang="fr-FR" sz="6400" dirty="0" smtClean="0">
                <a:hlinkClick r:id="rId11"/>
              </a:rPr>
              <a:t>www.ieee.ca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Association énergies renouvelables </a:t>
            </a:r>
            <a:r>
              <a:rPr lang="fr-FR" sz="6400" dirty="0">
                <a:hlinkClick r:id="rId12"/>
              </a:rPr>
              <a:t>http://</a:t>
            </a:r>
            <a:r>
              <a:rPr lang="fr-FR" sz="6400" dirty="0" smtClean="0">
                <a:hlinkClick r:id="rId12"/>
              </a:rPr>
              <a:t>www.aqper.com/index.php/apropos/nosmembres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6400" b="1" dirty="0"/>
              <a:t>Canadian video game developers </a:t>
            </a:r>
            <a:r>
              <a:rPr lang="en-US" sz="6400" dirty="0">
                <a:hlinkClick r:id="rId13"/>
              </a:rPr>
              <a:t>http://www.candevs.ca</a:t>
            </a:r>
            <a:r>
              <a:rPr lang="en-US" sz="6400" dirty="0" smtClean="0">
                <a:hlinkClick r:id="rId13"/>
              </a:rPr>
              <a:t>/</a:t>
            </a:r>
            <a:r>
              <a:rPr lang="en-US" sz="6400" dirty="0" smtClean="0"/>
              <a:t>  </a:t>
            </a:r>
            <a:endParaRPr lang="en-US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Association canadienne de l’électricité </a:t>
            </a:r>
            <a:r>
              <a:rPr lang="fr-FR" sz="6400" dirty="0">
                <a:hlinkClick r:id="rId14"/>
              </a:rPr>
              <a:t>http://</a:t>
            </a:r>
            <a:r>
              <a:rPr lang="fr-FR" sz="6400" dirty="0" smtClean="0">
                <a:hlinkClick r:id="rId14"/>
              </a:rPr>
              <a:t>www.electricity.ca/carrieres-dans-l-industrie.php</a:t>
            </a:r>
            <a:r>
              <a:rPr lang="fr-FR" sz="6400" dirty="0" smtClean="0"/>
              <a:t>  </a:t>
            </a:r>
            <a:endParaRPr lang="fr-FR" sz="6400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07027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EMPLOYEURS POTENTIELS D’INTÉRÊT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70000" lnSpcReduction="20000"/>
          </a:bodyPr>
          <a:lstStyle/>
          <a:p>
            <a:endParaRPr lang="fr-CA" dirty="0"/>
          </a:p>
          <a:p>
            <a:r>
              <a:rPr lang="fr-FR" b="1" dirty="0"/>
              <a:t>Répertoire des entreprises connues, région </a:t>
            </a:r>
            <a:r>
              <a:rPr lang="fr-FR" b="1" dirty="0" smtClean="0"/>
              <a:t>Chaleur</a:t>
            </a:r>
          </a:p>
          <a:p>
            <a:endParaRPr lang="fr-FR" dirty="0"/>
          </a:p>
          <a:p>
            <a:r>
              <a:rPr lang="fr-CA" b="1" dirty="0"/>
              <a:t>Combien ? </a:t>
            </a: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/>
              <a:t>Bathurst près de </a:t>
            </a:r>
            <a:r>
              <a:rPr lang="fr-CA" b="1" dirty="0" smtClean="0"/>
              <a:t>800; </a:t>
            </a: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/>
              <a:t>Beresford près de </a:t>
            </a:r>
            <a:r>
              <a:rPr lang="fr-CA" b="1" dirty="0" smtClean="0"/>
              <a:t>200; </a:t>
            </a: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 err="1"/>
              <a:t>Nigadoo</a:t>
            </a:r>
            <a:r>
              <a:rPr lang="fr-CA" b="1" dirty="0"/>
              <a:t> près de </a:t>
            </a:r>
            <a:r>
              <a:rPr lang="fr-CA" b="1" dirty="0" smtClean="0"/>
              <a:t>30; </a:t>
            </a: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/>
              <a:t>Petit-Rocher près de </a:t>
            </a:r>
            <a:r>
              <a:rPr lang="fr-CA" b="1" dirty="0" smtClean="0"/>
              <a:t>60; </a:t>
            </a: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/>
              <a:t>Pointe-Verte près de </a:t>
            </a:r>
            <a:r>
              <a:rPr lang="fr-CA" b="1" dirty="0" smtClean="0"/>
              <a:t>30; </a:t>
            </a: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 err="1"/>
              <a:t>Belledune</a:t>
            </a:r>
            <a:r>
              <a:rPr lang="fr-CA" b="1" dirty="0"/>
              <a:t> près de </a:t>
            </a:r>
            <a:r>
              <a:rPr lang="fr-CA" b="1" dirty="0" smtClean="0"/>
              <a:t>50; </a:t>
            </a: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/>
              <a:t>Ne tient pas compte des organismes, associations et gouvernements et autres </a:t>
            </a:r>
            <a:r>
              <a:rPr lang="fr-FR" b="1" dirty="0" smtClean="0"/>
              <a:t>villages; </a:t>
            </a:r>
            <a:endParaRPr lang="fr-FR" dirty="0"/>
          </a:p>
          <a:p>
            <a:endParaRPr lang="fr-CA" b="1" dirty="0" smtClean="0"/>
          </a:p>
          <a:p>
            <a:r>
              <a:rPr lang="fr-CA" b="1" dirty="0" smtClean="0"/>
              <a:t>Total </a:t>
            </a:r>
            <a:r>
              <a:rPr lang="fr-CA" b="1" dirty="0"/>
              <a:t>: près de 1200. 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34399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RECHERCHE PRÉALABLE SUR L’EMPLOYEUR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92500"/>
          </a:bodyPr>
          <a:lstStyle/>
          <a:p>
            <a:pPr algn="ctr"/>
            <a:r>
              <a:rPr lang="fr-FR" b="1" dirty="0" smtClean="0"/>
              <a:t>Recueillir </a:t>
            </a:r>
            <a:r>
              <a:rPr lang="fr-FR" b="1" dirty="0"/>
              <a:t>des </a:t>
            </a:r>
            <a:r>
              <a:rPr lang="fr-FR" b="1" dirty="0" smtClean="0"/>
              <a:t>informations sur le site </a:t>
            </a:r>
            <a:r>
              <a:rPr lang="fr-FR" b="1" dirty="0"/>
              <a:t>web de </a:t>
            </a:r>
            <a:r>
              <a:rPr lang="fr-FR" b="1" dirty="0" smtClean="0"/>
              <a:t>l’organisation ou effectuer </a:t>
            </a:r>
            <a:r>
              <a:rPr lang="fr-FR" b="1" dirty="0"/>
              <a:t>une rencontre </a:t>
            </a:r>
            <a:r>
              <a:rPr lang="fr-FR" b="1" dirty="0" smtClean="0"/>
              <a:t>d’information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dirty="0" smtClean="0"/>
              <a:t>Tâches </a:t>
            </a:r>
            <a:r>
              <a:rPr lang="fr-FR" dirty="0"/>
              <a:t>et exigence du poste;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dirty="0"/>
              <a:t>L’équipe de travail;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dirty="0"/>
              <a:t>L’accès aux ressources;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dirty="0"/>
              <a:t>La vision, la mission-mandat, les valeurs, la culture;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dirty="0"/>
              <a:t>Les objectifs stratégiques, les clients, les produits;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dirty="0" smtClean="0"/>
              <a:t>Les </a:t>
            </a:r>
            <a:r>
              <a:rPr lang="fr-FR" dirty="0"/>
              <a:t>services offerts, l’équipement, les </a:t>
            </a:r>
            <a:r>
              <a:rPr lang="fr-FR" dirty="0" smtClean="0"/>
              <a:t>marchés, </a:t>
            </a:r>
            <a:r>
              <a:rPr lang="fr-FR" dirty="0"/>
              <a:t>enjeux.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47530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STRATÉGIES DE PRÉPARATION À L’ENTREVUE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92500"/>
          </a:bodyPr>
          <a:lstStyle/>
          <a:p>
            <a:pPr algn="ctr"/>
            <a:r>
              <a:rPr lang="fr-FR" b="1" i="1" dirty="0" smtClean="0"/>
              <a:t>Convaincre </a:t>
            </a:r>
            <a:r>
              <a:rPr lang="fr-FR" b="1" i="1" dirty="0"/>
              <a:t>pour être </a:t>
            </a:r>
            <a:r>
              <a:rPr lang="fr-FR" b="1" i="1" dirty="0" smtClean="0"/>
              <a:t>embauché </a:t>
            </a:r>
            <a:endParaRPr lang="fr-FR" dirty="0"/>
          </a:p>
          <a:p>
            <a:endParaRPr lang="fr-CA" sz="1300" b="1" dirty="0" smtClean="0"/>
          </a:p>
          <a:p>
            <a:r>
              <a:rPr lang="fr-CA" b="1" u="sng" dirty="0" smtClean="0"/>
              <a:t>Cinq </a:t>
            </a:r>
            <a:r>
              <a:rPr lang="fr-CA" b="1" u="sng" dirty="0"/>
              <a:t>facteurs de </a:t>
            </a:r>
            <a:r>
              <a:rPr lang="fr-CA" b="1" u="sng" dirty="0" smtClean="0"/>
              <a:t>conviction</a:t>
            </a:r>
            <a:r>
              <a:rPr lang="fr-CA" b="1" dirty="0" smtClean="0"/>
              <a:t>: </a:t>
            </a:r>
            <a:endParaRPr lang="fr-CA" dirty="0"/>
          </a:p>
          <a:p>
            <a:r>
              <a:rPr lang="fr-FR" dirty="0"/>
              <a:t>•</a:t>
            </a:r>
            <a:r>
              <a:rPr lang="fr-FR" b="1" i="1" dirty="0"/>
              <a:t>Faire rêver son futur employeur et </a:t>
            </a:r>
            <a:r>
              <a:rPr lang="fr-FR" b="1" i="1" dirty="0" smtClean="0"/>
              <a:t>co-équipiers; </a:t>
            </a:r>
            <a:endParaRPr lang="fr-FR" dirty="0"/>
          </a:p>
          <a:p>
            <a:r>
              <a:rPr lang="fr-CA" dirty="0"/>
              <a:t>•</a:t>
            </a:r>
            <a:r>
              <a:rPr lang="fr-CA" b="1" i="1" dirty="0"/>
              <a:t>Être rentable </a:t>
            </a:r>
            <a:r>
              <a:rPr lang="fr-CA" b="1" i="1" dirty="0" smtClean="0"/>
              <a:t>rapidement; </a:t>
            </a:r>
            <a:endParaRPr lang="fr-CA" dirty="0"/>
          </a:p>
          <a:p>
            <a:r>
              <a:rPr lang="fr-FR" dirty="0"/>
              <a:t>•</a:t>
            </a:r>
            <a:r>
              <a:rPr lang="fr-FR" b="1" i="1" dirty="0"/>
              <a:t>Rassurer sur ses capacités d’adaptation et </a:t>
            </a:r>
            <a:r>
              <a:rPr lang="fr-FR" b="1" i="1" dirty="0" smtClean="0"/>
              <a:t>d’intégration; </a:t>
            </a:r>
            <a:endParaRPr lang="fr-FR" dirty="0"/>
          </a:p>
          <a:p>
            <a:r>
              <a:rPr lang="fr-FR" dirty="0"/>
              <a:t>•</a:t>
            </a:r>
            <a:r>
              <a:rPr lang="fr-FR" b="1" i="1" dirty="0"/>
              <a:t>Valoriser l’image de l’organisation, du </a:t>
            </a:r>
            <a:r>
              <a:rPr lang="fr-FR" b="1" i="1" dirty="0" smtClean="0"/>
              <a:t>service; </a:t>
            </a:r>
            <a:endParaRPr lang="fr-FR" dirty="0"/>
          </a:p>
          <a:p>
            <a:r>
              <a:rPr lang="fr-FR" dirty="0"/>
              <a:t>•</a:t>
            </a:r>
            <a:r>
              <a:rPr lang="fr-FR" b="1" i="1" dirty="0"/>
              <a:t>Être cohérent et légitime face aux défis de </a:t>
            </a:r>
            <a:r>
              <a:rPr lang="fr-FR" b="1" i="1" dirty="0" smtClean="0"/>
              <a:t>l’emploi.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04721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STRATÉGIES DE PRÉPARATION À L’ENTREVUE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/>
          </a:bodyPr>
          <a:lstStyle/>
          <a:p>
            <a:r>
              <a:rPr lang="fr-CA" b="1" u="sng" dirty="0" smtClean="0"/>
              <a:t>But </a:t>
            </a:r>
            <a:r>
              <a:rPr lang="fr-CA" b="1" u="sng" dirty="0"/>
              <a:t>de </a:t>
            </a:r>
            <a:r>
              <a:rPr lang="fr-CA" b="1" u="sng" dirty="0" smtClean="0"/>
              <a:t>l'intervieweur-employeur</a:t>
            </a:r>
            <a:r>
              <a:rPr lang="fr-CA" b="1" u="sng" dirty="0"/>
              <a:t>: </a:t>
            </a:r>
            <a:endParaRPr lang="fr-CA" u="sng" dirty="0"/>
          </a:p>
          <a:p>
            <a:r>
              <a:rPr lang="fr-FR" dirty="0"/>
              <a:t>•</a:t>
            </a:r>
            <a:r>
              <a:rPr lang="fr-FR" b="1" dirty="0"/>
              <a:t>Offrir une projection réaliste du travail (</a:t>
            </a:r>
            <a:r>
              <a:rPr lang="fr-FR" b="1" dirty="0" err="1"/>
              <a:t>PRT</a:t>
            </a:r>
            <a:r>
              <a:rPr lang="fr-FR" b="1" dirty="0" smtClean="0"/>
              <a:t>); </a:t>
            </a:r>
            <a:endParaRPr lang="fr-FR" dirty="0"/>
          </a:p>
          <a:p>
            <a:r>
              <a:rPr lang="fr-FR" dirty="0"/>
              <a:t>• </a:t>
            </a:r>
            <a:r>
              <a:rPr lang="fr-FR" b="1" dirty="0"/>
              <a:t>Évaluer l’habileté à communiquer de façon claire et </a:t>
            </a:r>
            <a:r>
              <a:rPr lang="fr-FR" b="1" dirty="0" smtClean="0"/>
              <a:t>concise; </a:t>
            </a:r>
            <a:endParaRPr lang="fr-FR" dirty="0"/>
          </a:p>
          <a:p>
            <a:r>
              <a:rPr lang="fr-FR" dirty="0"/>
              <a:t>•</a:t>
            </a:r>
            <a:r>
              <a:rPr lang="fr-FR" b="1" dirty="0"/>
              <a:t>Déterminer la capacité d’entrer en relation, de correspondre à la culture organisationnelle </a:t>
            </a:r>
            <a:r>
              <a:rPr lang="fr-FR" b="1" dirty="0" smtClean="0"/>
              <a:t>existante; </a:t>
            </a:r>
            <a:endParaRPr lang="fr-FR" dirty="0"/>
          </a:p>
          <a:p>
            <a:r>
              <a:rPr lang="fr-CA" dirty="0"/>
              <a:t>•</a:t>
            </a:r>
            <a:r>
              <a:rPr lang="fr-CA" b="1" dirty="0">
                <a:hlinkClick r:id="rId2"/>
              </a:rPr>
              <a:t>Stratégie d'entrevue </a:t>
            </a:r>
            <a:r>
              <a:rPr lang="fr-CA" dirty="0"/>
              <a:t>(humour</a:t>
            </a:r>
            <a:r>
              <a:rPr lang="fr-CA" dirty="0" smtClean="0"/>
              <a:t>).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41240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STRATÉGIES DE PRÉPARATION À L’ENTREVUE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/>
          <a:lstStyle/>
          <a:p>
            <a:endParaRPr lang="fr-CA" b="1" dirty="0" smtClean="0"/>
          </a:p>
          <a:p>
            <a:r>
              <a:rPr lang="fr-CA" b="1" dirty="0" smtClean="0"/>
              <a:t>Types d’entrevues: </a:t>
            </a:r>
            <a:endParaRPr lang="fr-CA" b="1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/>
              <a:t>Structurée et non </a:t>
            </a:r>
            <a:r>
              <a:rPr lang="fr-CA" b="1" dirty="0" smtClean="0"/>
              <a:t>structurée; </a:t>
            </a:r>
            <a:endParaRPr lang="fr-CA" b="1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 smtClean="0"/>
              <a:t>Devant </a:t>
            </a:r>
            <a:r>
              <a:rPr lang="fr-CA" b="1" dirty="0"/>
              <a:t>comité, de </a:t>
            </a:r>
            <a:r>
              <a:rPr lang="fr-CA" b="1" dirty="0" smtClean="0"/>
              <a:t>groupe; </a:t>
            </a:r>
            <a:endParaRPr lang="fr-CA" b="1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/>
              <a:t>Mise à l'épreuve, de </a:t>
            </a:r>
            <a:r>
              <a:rPr lang="fr-FR" b="1" dirty="0" smtClean="0"/>
              <a:t>simulation; </a:t>
            </a:r>
            <a:endParaRPr lang="fr-FR" b="1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/>
              <a:t>Écrite, téléphonique, par </a:t>
            </a:r>
            <a:r>
              <a:rPr lang="fr-CA" b="1" dirty="0" smtClean="0"/>
              <a:t>ordinateur;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 smtClean="0"/>
              <a:t>Repas</a:t>
            </a:r>
            <a:r>
              <a:rPr lang="fr-CA" b="1" dirty="0"/>
              <a:t>, impromptue, </a:t>
            </a:r>
            <a:r>
              <a:rPr lang="fr-CA" b="1" dirty="0" smtClean="0"/>
              <a:t>environnement stressant. </a:t>
            </a:r>
            <a:endParaRPr lang="fr-CA" b="1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070780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/>
              <a:t>STRATÉGIES DE PRÉPARATION À L’ENTREVUE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/>
          </a:bodyPr>
          <a:lstStyle/>
          <a:p>
            <a:endParaRPr lang="fr-CA" dirty="0"/>
          </a:p>
          <a:p>
            <a:pPr algn="ctr"/>
            <a:r>
              <a:rPr lang="fr-CA" b="1" dirty="0"/>
              <a:t>Composantes d’une </a:t>
            </a:r>
            <a:r>
              <a:rPr lang="fr-CA" b="1" dirty="0" smtClean="0"/>
              <a:t>entrevue </a:t>
            </a:r>
            <a:endParaRPr lang="fr-CA" dirty="0"/>
          </a:p>
          <a:p>
            <a:endParaRPr lang="fr-CA" sz="1200" b="1" dirty="0" smtClean="0"/>
          </a:p>
          <a:p>
            <a:r>
              <a:rPr lang="fr-CA" b="1" dirty="0" smtClean="0"/>
              <a:t>Que </a:t>
            </a:r>
            <a:r>
              <a:rPr lang="fr-CA" b="1" dirty="0"/>
              <a:t>faire…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Avant, à l'arrivée, pendant </a:t>
            </a:r>
            <a:r>
              <a:rPr lang="fr-FR" b="1" dirty="0" smtClean="0"/>
              <a:t>l'entrevue;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En terminant </a:t>
            </a:r>
            <a:r>
              <a:rPr lang="fr-CA" b="1" dirty="0" smtClean="0"/>
              <a:t>l'entrevue;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Après l’entrevue. 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520812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STRATÉGIES DE PRÉPARATION À L’ENTREVUE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77500" lnSpcReduction="20000"/>
          </a:bodyPr>
          <a:lstStyle/>
          <a:p>
            <a:endParaRPr lang="fr-CA" dirty="0"/>
          </a:p>
          <a:p>
            <a:pPr algn="ctr"/>
            <a:r>
              <a:rPr lang="fr-FR" b="1" dirty="0" smtClean="0"/>
              <a:t>***90% DES QUESTIONS D’ENTREVUES</a:t>
            </a:r>
          </a:p>
          <a:p>
            <a:pPr algn="ctr"/>
            <a:r>
              <a:rPr lang="fr-FR" b="1" dirty="0" smtClean="0"/>
              <a:t>PEUVENT ÊTRE ANTICIPÉES.</a:t>
            </a:r>
          </a:p>
          <a:p>
            <a:endParaRPr lang="fr-FR" b="1" i="1" dirty="0" smtClean="0"/>
          </a:p>
          <a:p>
            <a:r>
              <a:rPr lang="fr-FR" b="1" i="1" dirty="0" smtClean="0"/>
              <a:t>Convertir </a:t>
            </a:r>
            <a:r>
              <a:rPr lang="fr-FR" b="1" i="1" dirty="0"/>
              <a:t>la description du </a:t>
            </a:r>
            <a:r>
              <a:rPr lang="fr-FR" b="1" i="1" dirty="0" smtClean="0"/>
              <a:t>poste (rôles, tâches, responsabilités) </a:t>
            </a:r>
            <a:r>
              <a:rPr lang="fr-FR" b="1" i="1" dirty="0"/>
              <a:t>et les </a:t>
            </a:r>
            <a:r>
              <a:rPr lang="fr-FR" b="1" i="1" dirty="0" smtClean="0"/>
              <a:t>critères-exigences requises en </a:t>
            </a:r>
            <a:r>
              <a:rPr lang="fr-FR" b="1" i="1" dirty="0"/>
              <a:t>questions </a:t>
            </a:r>
            <a:r>
              <a:rPr lang="fr-FR" b="1" i="1" dirty="0" smtClean="0"/>
              <a:t>d’entrevue.</a:t>
            </a:r>
          </a:p>
          <a:p>
            <a:endParaRPr lang="fr-FR" b="1" dirty="0"/>
          </a:p>
          <a:p>
            <a:r>
              <a:rPr lang="fr-FR" b="1" dirty="0" smtClean="0"/>
              <a:t>Trois types de questions posées </a:t>
            </a:r>
            <a:r>
              <a:rPr lang="fr-FR" b="1" dirty="0"/>
              <a:t>aux entrevues</a:t>
            </a:r>
            <a:r>
              <a:rPr lang="fr-FR" b="1" dirty="0" smtClean="0"/>
              <a:t>:</a:t>
            </a:r>
            <a:endParaRPr lang="fr-CA" dirty="0"/>
          </a:p>
          <a:p>
            <a:r>
              <a:rPr lang="fr-FR" b="1" dirty="0" smtClean="0"/>
              <a:t>1- Questions communes; </a:t>
            </a:r>
            <a:endParaRPr lang="fr-FR" dirty="0"/>
          </a:p>
          <a:p>
            <a:endParaRPr lang="fr-CA" dirty="0"/>
          </a:p>
          <a:p>
            <a:r>
              <a:rPr lang="fr-FR" b="1" dirty="0" smtClean="0"/>
              <a:t>2- Questions de mise </a:t>
            </a:r>
            <a:r>
              <a:rPr lang="fr-FR" b="1" dirty="0"/>
              <a:t>en situation et études de </a:t>
            </a:r>
            <a:r>
              <a:rPr lang="fr-FR" b="1" dirty="0" smtClean="0"/>
              <a:t>cas;</a:t>
            </a:r>
          </a:p>
          <a:p>
            <a:endParaRPr lang="fr-FR" b="1" dirty="0"/>
          </a:p>
          <a:p>
            <a:r>
              <a:rPr lang="fr-FR" b="1" dirty="0" smtClean="0"/>
              <a:t>3- Questions behavioristes.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67809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DÉFIS EN RECHERCHE DE TRAVAIL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4304654"/>
          </a:xfrm>
        </p:spPr>
        <p:txBody>
          <a:bodyPr>
            <a:normAutofit/>
          </a:bodyPr>
          <a:lstStyle/>
          <a:p>
            <a:pPr algn="ctr"/>
            <a:r>
              <a:rPr lang="fr-CA" b="1" i="1" dirty="0" smtClean="0"/>
              <a:t>QUATRE </a:t>
            </a:r>
            <a:r>
              <a:rPr lang="fr-CA" b="1" i="1" dirty="0"/>
              <a:t>DÉFIS </a:t>
            </a:r>
            <a:endParaRPr lang="fr-CA" dirty="0"/>
          </a:p>
          <a:p>
            <a:r>
              <a:rPr lang="fr-CA" b="1" i="1" dirty="0"/>
              <a:t>Défi 1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i="1" dirty="0"/>
              <a:t>Identifier et poursuivre ses intérêts, passions du moment</a:t>
            </a:r>
            <a:r>
              <a:rPr lang="fr-FR" b="1" i="1" dirty="0" smtClean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i="1" dirty="0"/>
              <a:t>Se faire confiance, l’exemple du Young </a:t>
            </a:r>
            <a:r>
              <a:rPr lang="fr-FR" b="1" i="1" dirty="0" err="1"/>
              <a:t>President’s</a:t>
            </a:r>
            <a:r>
              <a:rPr lang="fr-FR" b="1" i="1" dirty="0"/>
              <a:t> </a:t>
            </a:r>
            <a:r>
              <a:rPr lang="fr-FR" b="1" i="1" dirty="0" err="1" smtClean="0"/>
              <a:t>Organization</a:t>
            </a:r>
            <a:r>
              <a:rPr lang="fr-FR" b="1" i="1" dirty="0" smtClean="0"/>
              <a:t> </a:t>
            </a:r>
            <a:r>
              <a:rPr lang="fr-FR" b="1" i="1" dirty="0"/>
              <a:t>(</a:t>
            </a:r>
            <a:r>
              <a:rPr lang="fr-FR" b="1" i="1" dirty="0" err="1" smtClean="0"/>
              <a:t>YPO</a:t>
            </a:r>
            <a:r>
              <a:rPr lang="fr-FR" b="1" i="1" dirty="0" smtClean="0"/>
              <a:t>).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4877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7"/>
            <a:ext cx="9144000" cy="4557385"/>
          </a:xfrm>
        </p:spPr>
        <p:txBody>
          <a:bodyPr/>
          <a:lstStyle/>
          <a:p>
            <a:endParaRPr lang="fr-FR" b="1" dirty="0" smtClean="0"/>
          </a:p>
          <a:p>
            <a:r>
              <a:rPr lang="fr-FR" b="1" dirty="0" smtClean="0"/>
              <a:t>1- Exemples de questions communes:</a:t>
            </a:r>
          </a:p>
          <a:p>
            <a:endParaRPr lang="fr-FR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Parlez-moi de vous;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Quelles sont vos forces et faiblesses-défis?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Quelle est votre plus grande réalisation?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Pourquoi devrions-nous vous embauchez?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Etc..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941423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/>
          <a:lstStyle/>
          <a:p>
            <a:endParaRPr lang="fr-FR" b="1" dirty="0" smtClean="0"/>
          </a:p>
          <a:p>
            <a:r>
              <a:rPr lang="fr-FR" b="1" dirty="0" smtClean="0"/>
              <a:t>2- Questions </a:t>
            </a:r>
            <a:r>
              <a:rPr lang="fr-FR" b="1" dirty="0"/>
              <a:t>de mise en </a:t>
            </a:r>
            <a:r>
              <a:rPr lang="fr-FR" b="1" dirty="0" smtClean="0"/>
              <a:t>situation, études </a:t>
            </a:r>
            <a:r>
              <a:rPr lang="fr-FR" b="1" dirty="0"/>
              <a:t>de </a:t>
            </a:r>
            <a:r>
              <a:rPr lang="fr-FR" b="1" dirty="0" smtClean="0"/>
              <a:t>cas. Par exemple «Que feriez vous si…?»</a:t>
            </a:r>
          </a:p>
          <a:p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Identifier </a:t>
            </a:r>
            <a:r>
              <a:rPr lang="fr-CA" b="1" dirty="0"/>
              <a:t>le </a:t>
            </a:r>
            <a:r>
              <a:rPr lang="fr-CA" b="1" dirty="0" smtClean="0"/>
              <a:t>problème;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Analyser </a:t>
            </a:r>
            <a:r>
              <a:rPr lang="fr-CA" b="1" dirty="0"/>
              <a:t>le </a:t>
            </a:r>
            <a:r>
              <a:rPr lang="fr-CA" b="1" dirty="0" smtClean="0"/>
              <a:t>contexte;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Définir </a:t>
            </a:r>
            <a:r>
              <a:rPr lang="fr-FR" b="1" dirty="0"/>
              <a:t>des options de </a:t>
            </a:r>
            <a:r>
              <a:rPr lang="fr-FR" b="1" dirty="0" smtClean="0"/>
              <a:t>solution à haute voix;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Choisir </a:t>
            </a:r>
            <a:r>
              <a:rPr lang="fr-CA" b="1" dirty="0"/>
              <a:t>la meilleure solution. </a:t>
            </a:r>
            <a:endParaRPr lang="fr-CA" dirty="0"/>
          </a:p>
          <a:p>
            <a:endParaRPr lang="fr-FR" b="1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412941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92500"/>
          </a:bodyPr>
          <a:lstStyle/>
          <a:p>
            <a:endParaRPr lang="fr-FR" b="1" dirty="0" smtClean="0"/>
          </a:p>
          <a:p>
            <a:r>
              <a:rPr lang="fr-FR" b="1" dirty="0" smtClean="0"/>
              <a:t>3- Exemple de questions behavioristes:</a:t>
            </a:r>
          </a:p>
          <a:p>
            <a:r>
              <a:rPr lang="fr-FR" b="1" dirty="0" smtClean="0"/>
              <a:t>Décrivez-nous une situation spécifique où vous avez démontré votre capacité à travailler en équipe.</a:t>
            </a:r>
          </a:p>
          <a:p>
            <a:endParaRPr lang="fr-CA" dirty="0"/>
          </a:p>
          <a:p>
            <a:pPr algn="ctr"/>
            <a:r>
              <a:rPr lang="fr-FR" b="1" i="1" dirty="0" smtClean="0"/>
              <a:t>Ce type de question cherche votre </a:t>
            </a:r>
            <a:r>
              <a:rPr lang="fr-FR" b="1" i="1" dirty="0"/>
              <a:t>comportement passé </a:t>
            </a:r>
            <a:r>
              <a:rPr lang="fr-FR" b="1" i="1" dirty="0" smtClean="0"/>
              <a:t>qui serait prédicteur </a:t>
            </a:r>
            <a:r>
              <a:rPr lang="fr-FR" b="1" i="1" dirty="0"/>
              <a:t>de comportements futurs. </a:t>
            </a:r>
            <a:endParaRPr lang="fr-FR" b="1" i="1" dirty="0" smtClean="0"/>
          </a:p>
          <a:p>
            <a:r>
              <a:rPr lang="fr-FR" b="1" dirty="0" smtClean="0"/>
              <a:t>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652447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770094"/>
            <a:ext cx="9144000" cy="3647800"/>
          </a:xfrm>
        </p:spPr>
        <p:txBody>
          <a:bodyPr numCol="2">
            <a:normAutofit fontScale="62500" lnSpcReduction="20000"/>
          </a:bodyPr>
          <a:lstStyle/>
          <a:p>
            <a:endParaRPr lang="fr-CA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sz="1900" b="1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Confiance </a:t>
            </a:r>
            <a:r>
              <a:rPr lang="fr-CA" b="1" dirty="0"/>
              <a:t>en </a:t>
            </a:r>
            <a:r>
              <a:rPr lang="fr-CA" b="1" dirty="0" smtClean="0"/>
              <a:t>soi;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Leadership;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Aptitude de gestion et </a:t>
            </a:r>
            <a:r>
              <a:rPr lang="fr-FR" b="1" dirty="0" smtClean="0"/>
              <a:t>d’organisation;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Engagement à accomplir les </a:t>
            </a:r>
            <a:r>
              <a:rPr lang="fr-FR" b="1" dirty="0" smtClean="0"/>
              <a:t>tâches;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Créativité;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Aptitude au travail </a:t>
            </a:r>
            <a:r>
              <a:rPr lang="fr-CA" b="1" dirty="0" smtClean="0"/>
              <a:t>d'équipe;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Connaissances techniques;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 smtClean="0"/>
              <a:t>Tolérance </a:t>
            </a:r>
            <a:r>
              <a:rPr lang="fr-FR" b="1" dirty="0"/>
              <a:t>à l’ambiguïté, au </a:t>
            </a:r>
            <a:r>
              <a:rPr lang="fr-FR" b="1" dirty="0" smtClean="0"/>
              <a:t>changement;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FR" sz="1900" b="1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FR" b="1" dirty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FR" sz="1300" b="1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 smtClean="0"/>
              <a:t>Aptitude </a:t>
            </a:r>
            <a:r>
              <a:rPr lang="fr-FR" b="1" dirty="0"/>
              <a:t>à communiquer, relations </a:t>
            </a:r>
            <a:r>
              <a:rPr lang="fr-FR" b="1" dirty="0" smtClean="0"/>
              <a:t>interpersonnelles;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Prise de </a:t>
            </a:r>
            <a:r>
              <a:rPr lang="fr-CA" b="1" dirty="0" smtClean="0"/>
              <a:t>décisions;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Résolution de problèmes et gestion de </a:t>
            </a:r>
            <a:r>
              <a:rPr lang="fr-FR" b="1" dirty="0" smtClean="0"/>
              <a:t>conflit;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Connaissance de </a:t>
            </a:r>
            <a:r>
              <a:rPr lang="fr-CA" b="1" dirty="0" smtClean="0"/>
              <a:t>l’employeur;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Qualités essentielles pour ce </a:t>
            </a:r>
            <a:r>
              <a:rPr lang="fr-FR" b="1" dirty="0" smtClean="0"/>
              <a:t>domaine;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Motivation à faire carrière dans ce domaine. </a:t>
            </a:r>
            <a:endParaRPr lang="fr-FR" dirty="0"/>
          </a:p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0" y="1372767"/>
            <a:ext cx="92381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auto">
              <a:spcBef>
                <a:spcPct val="20000"/>
              </a:spcBef>
              <a:spcAft>
                <a:spcPts val="0"/>
              </a:spcAft>
            </a:pPr>
            <a:endParaRPr lang="fr-CA" sz="1200" dirty="0">
              <a:solidFill>
                <a:prstClr val="black">
                  <a:lumMod val="65000"/>
                  <a:lumOff val="35000"/>
                </a:prstClr>
              </a:solidFill>
              <a:latin typeface="Arial"/>
              <a:cs typeface="Arial"/>
            </a:endParaRPr>
          </a:p>
          <a:p>
            <a:pPr lvl="0" algn="ctr" defTabSz="457200" fontAlgn="auto">
              <a:spcBef>
                <a:spcPct val="20000"/>
              </a:spcBef>
              <a:spcAft>
                <a:spcPts val="0"/>
              </a:spcAft>
            </a:pPr>
            <a:r>
              <a:rPr lang="fr-CA" sz="3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Comportements recherchés par la question behavioriste</a:t>
            </a:r>
          </a:p>
        </p:txBody>
      </p:sp>
    </p:spTree>
    <p:extLst>
      <p:ext uri="{BB962C8B-B14F-4D97-AF65-F5344CB8AC3E}">
        <p14:creationId xmlns:p14="http://schemas.microsoft.com/office/powerpoint/2010/main" val="18055453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272552"/>
            <a:ext cx="9144000" cy="3671047"/>
          </a:xfrm>
        </p:spPr>
        <p:txBody>
          <a:bodyPr numCol="2">
            <a:normAutofit fontScale="77500" lnSpcReduction="20000"/>
          </a:bodyPr>
          <a:lstStyle/>
          <a:p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QR1</a:t>
            </a:r>
            <a:r>
              <a:rPr lang="fr-CA" b="1" dirty="0"/>
              <a:t> Connaissances en génie;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QR2</a:t>
            </a:r>
            <a:r>
              <a:rPr lang="fr-CA" b="1" dirty="0"/>
              <a:t> Analyse de problèmes;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QR3</a:t>
            </a:r>
            <a:r>
              <a:rPr lang="fr-CA" b="1" dirty="0"/>
              <a:t> Investigation;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QR4</a:t>
            </a:r>
            <a:r>
              <a:rPr lang="fr-CA" b="1" dirty="0"/>
              <a:t> Conception;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QR5</a:t>
            </a:r>
            <a:r>
              <a:rPr lang="fr-CA" b="1" dirty="0"/>
              <a:t> Utilisation d'outils d'ingénierie;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 err="1"/>
              <a:t>QR6</a:t>
            </a:r>
            <a:r>
              <a:rPr lang="fr-FR" b="1" dirty="0"/>
              <a:t> Travail individuel et en équipe;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QR7</a:t>
            </a:r>
            <a:r>
              <a:rPr lang="fr-CA" b="1" dirty="0"/>
              <a:t> Communication; </a:t>
            </a:r>
            <a:endParaRPr lang="fr-CA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CA" b="1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 smtClean="0"/>
              <a:t>QR8</a:t>
            </a:r>
            <a:r>
              <a:rPr lang="fr-CA" b="1" dirty="0" smtClean="0"/>
              <a:t> </a:t>
            </a:r>
            <a:r>
              <a:rPr lang="fr-CA" b="1" dirty="0"/>
              <a:t>Professionnalisme;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 err="1" smtClean="0"/>
              <a:t>QR9</a:t>
            </a:r>
            <a:r>
              <a:rPr lang="fr-FR" b="1" dirty="0" smtClean="0"/>
              <a:t> </a:t>
            </a:r>
            <a:r>
              <a:rPr lang="fr-FR" b="1" dirty="0"/>
              <a:t>Impact du génie sur la société et l'environnement;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QR10</a:t>
            </a:r>
            <a:r>
              <a:rPr lang="fr-CA" b="1" dirty="0"/>
              <a:t> Déontologie et équité;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 err="1"/>
              <a:t>QR11</a:t>
            </a:r>
            <a:r>
              <a:rPr lang="fr-FR" b="1" dirty="0"/>
              <a:t> Économie et gestion de projets;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QR12</a:t>
            </a:r>
            <a:r>
              <a:rPr lang="fr-CA" b="1" dirty="0"/>
              <a:t> Apprentissage continu; 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0" y="5888723"/>
            <a:ext cx="6884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** Tiré de votre syllabus de cours, veuillez consulter les définitions. </a:t>
            </a:r>
            <a:endParaRPr lang="fr-CA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314828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0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Qualités requises du Bureau canadien d’agrément des programmes de génie (</a:t>
            </a:r>
            <a:r>
              <a:rPr lang="fr-FR" sz="3000" b="1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BCAPG</a:t>
            </a:r>
            <a:r>
              <a:rPr lang="fr-FR" sz="30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958843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lnSpcReduction="10000"/>
          </a:bodyPr>
          <a:lstStyle/>
          <a:p>
            <a:endParaRPr lang="fr-CA" dirty="0"/>
          </a:p>
          <a:p>
            <a:pPr algn="ctr"/>
            <a:r>
              <a:rPr lang="fr-CA" b="1" dirty="0"/>
              <a:t>R</a:t>
            </a:r>
            <a:r>
              <a:rPr lang="fr-CA" b="1" dirty="0" smtClean="0"/>
              <a:t>épondre à une question de type behavioriste </a:t>
            </a:r>
            <a:r>
              <a:rPr lang="fr-FR" b="1" dirty="0" smtClean="0"/>
              <a:t>dans </a:t>
            </a:r>
            <a:r>
              <a:rPr lang="fr-FR" b="1" dirty="0"/>
              <a:t>1 à 2 minutes</a:t>
            </a:r>
            <a:endParaRPr lang="fr-CA" dirty="0"/>
          </a:p>
          <a:p>
            <a:endParaRPr lang="fr-FR" b="1" dirty="0" smtClean="0"/>
          </a:p>
          <a:p>
            <a:r>
              <a:rPr lang="fr-FR" b="1" dirty="0" smtClean="0"/>
              <a:t>Les </a:t>
            </a:r>
            <a:r>
              <a:rPr lang="fr-FR" b="1" dirty="0"/>
              <a:t>réponses comportent trois </a:t>
            </a:r>
            <a:r>
              <a:rPr lang="fr-FR" b="1" dirty="0" smtClean="0"/>
              <a:t>points: </a:t>
            </a:r>
            <a:endParaRPr lang="fr-CA" dirty="0"/>
          </a:p>
          <a:p>
            <a:r>
              <a:rPr lang="fr-FR" b="1" dirty="0"/>
              <a:t>1. </a:t>
            </a:r>
            <a:r>
              <a:rPr lang="fr-FR" b="1" dirty="0" smtClean="0"/>
              <a:t>Situation-contexte; </a:t>
            </a:r>
            <a:endParaRPr lang="fr-FR" dirty="0"/>
          </a:p>
          <a:p>
            <a:r>
              <a:rPr lang="fr-CA" b="1" dirty="0"/>
              <a:t>2. </a:t>
            </a:r>
            <a:r>
              <a:rPr lang="fr-CA" b="1" dirty="0" smtClean="0"/>
              <a:t>Actions démontrées; </a:t>
            </a:r>
            <a:endParaRPr lang="fr-CA" dirty="0"/>
          </a:p>
          <a:p>
            <a:r>
              <a:rPr lang="fr-CA" b="1" dirty="0"/>
              <a:t>3. R</a:t>
            </a:r>
            <a:r>
              <a:rPr lang="fr-CA" b="1" dirty="0" smtClean="0"/>
              <a:t>ésultat, défis relevés, apprentissages, leçons tirées. </a:t>
            </a:r>
            <a:endParaRPr lang="fr-CA" dirty="0"/>
          </a:p>
          <a:p>
            <a:endParaRPr lang="fr-FR" b="1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271952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/>
          <a:lstStyle/>
          <a:p>
            <a:endParaRPr lang="fr-CA" dirty="0"/>
          </a:p>
          <a:p>
            <a:pPr algn="ctr"/>
            <a:r>
              <a:rPr lang="fr-FR" b="1" dirty="0" smtClean="0"/>
              <a:t>Présentation d’un modèle </a:t>
            </a:r>
            <a:r>
              <a:rPr lang="fr-FR" b="1" dirty="0"/>
              <a:t>d’un questionnaire et d’une grille </a:t>
            </a:r>
            <a:r>
              <a:rPr lang="fr-FR" b="1" dirty="0" smtClean="0"/>
              <a:t>d’entrevue, </a:t>
            </a:r>
            <a:r>
              <a:rPr lang="fr-FR" b="1" dirty="0"/>
              <a:t>à partir d’une description de poste. </a:t>
            </a:r>
            <a:endParaRPr lang="fr-FR" dirty="0"/>
          </a:p>
          <a:p>
            <a:pPr algn="ctr"/>
            <a:endParaRPr lang="fr-FR" b="1" dirty="0" smtClean="0"/>
          </a:p>
          <a:p>
            <a:pPr algn="ctr"/>
            <a:r>
              <a:rPr lang="fr-FR" b="1" dirty="0" smtClean="0"/>
              <a:t>Activité </a:t>
            </a:r>
            <a:r>
              <a:rPr lang="fr-FR" b="1" dirty="0"/>
              <a:t>: Anticiper les questions à partir d’une description de poste.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110247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70000" lnSpcReduction="20000"/>
          </a:bodyPr>
          <a:lstStyle/>
          <a:p>
            <a:pPr algn="ctr"/>
            <a:endParaRPr lang="fr-CA" b="1" dirty="0" smtClean="0"/>
          </a:p>
          <a:p>
            <a:pPr algn="ctr"/>
            <a:r>
              <a:rPr lang="fr-CA" b="1" dirty="0" smtClean="0"/>
              <a:t>CONSEILS</a:t>
            </a:r>
            <a:endParaRPr lang="fr-CA" b="1" dirty="0"/>
          </a:p>
          <a:p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/>
              <a:t>Effectuer une recherche téléphonique ou web à propos de l’organisation et </a:t>
            </a:r>
            <a:r>
              <a:rPr lang="fr-FR" b="1" dirty="0" smtClean="0"/>
              <a:t>tenter de comprendre comment </a:t>
            </a:r>
            <a:r>
              <a:rPr lang="fr-FR" b="1" dirty="0"/>
              <a:t>le poste </a:t>
            </a:r>
            <a:r>
              <a:rPr lang="fr-FR" b="1" dirty="0" smtClean="0"/>
              <a:t>s’insère dans l’organisation; </a:t>
            </a:r>
            <a:endParaRPr lang="fr-FR" dirty="0"/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/>
              <a:t>Faire une rencontre d’information avec quelqu’un qui fait ce </a:t>
            </a:r>
            <a:r>
              <a:rPr lang="fr-FR" b="1" dirty="0" smtClean="0"/>
              <a:t>travail; </a:t>
            </a:r>
            <a:endParaRPr lang="fr-FR" dirty="0"/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/>
              <a:t>Obtenir la description du poste et les exigences requises et les convertir en questions d’entrevue; </a:t>
            </a:r>
            <a:endParaRPr lang="fr-FR" dirty="0"/>
          </a:p>
          <a:p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/>
              <a:t>Préparer un réseau de concept/ cartographie d’information.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067351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" y="1372767"/>
            <a:ext cx="3106271" cy="5095267"/>
          </a:xfrm>
        </p:spPr>
        <p:txBody>
          <a:bodyPr>
            <a:normAutofit fontScale="77500" lnSpcReduction="20000"/>
          </a:bodyPr>
          <a:lstStyle/>
          <a:p>
            <a:endParaRPr lang="fr-CA" dirty="0"/>
          </a:p>
          <a:p>
            <a:pPr algn="ctr"/>
            <a:endParaRPr lang="fr-CA" b="1" dirty="0" smtClean="0"/>
          </a:p>
          <a:p>
            <a:pPr algn="ctr"/>
            <a:r>
              <a:rPr lang="fr-CA" b="1" dirty="0" smtClean="0"/>
              <a:t>Première </a:t>
            </a:r>
            <a:r>
              <a:rPr lang="fr-CA" b="1" dirty="0"/>
              <a:t>impression </a:t>
            </a:r>
            <a:endParaRPr lang="fr-CA" dirty="0"/>
          </a:p>
          <a:p>
            <a:pPr algn="ctr"/>
            <a:r>
              <a:rPr lang="fr-CA" b="1" dirty="0"/>
              <a:t>Ton de la voix </a:t>
            </a:r>
            <a:endParaRPr lang="fr-CA" dirty="0"/>
          </a:p>
          <a:p>
            <a:pPr algn="ctr"/>
            <a:r>
              <a:rPr lang="fr-CA" b="1" dirty="0"/>
              <a:t>Posture </a:t>
            </a:r>
            <a:endParaRPr lang="fr-CA" dirty="0"/>
          </a:p>
          <a:p>
            <a:pPr algn="ctr"/>
            <a:r>
              <a:rPr lang="fr-CA" b="1" dirty="0"/>
              <a:t>Yeux </a:t>
            </a:r>
            <a:endParaRPr lang="fr-CA" dirty="0"/>
          </a:p>
          <a:p>
            <a:pPr algn="ctr"/>
            <a:r>
              <a:rPr lang="fr-CA" b="1" dirty="0"/>
              <a:t>Tête </a:t>
            </a:r>
            <a:endParaRPr lang="fr-CA" dirty="0"/>
          </a:p>
          <a:p>
            <a:pPr algn="ctr"/>
            <a:r>
              <a:rPr lang="fr-CA" b="1" dirty="0"/>
              <a:t>Mains </a:t>
            </a:r>
            <a:endParaRPr lang="fr-CA" dirty="0"/>
          </a:p>
          <a:p>
            <a:pPr algn="ctr"/>
            <a:r>
              <a:rPr lang="fr-CA" b="1" dirty="0"/>
              <a:t>Bras </a:t>
            </a:r>
            <a:endParaRPr lang="fr-CA" dirty="0"/>
          </a:p>
          <a:p>
            <a:pPr algn="ctr"/>
            <a:r>
              <a:rPr lang="fr-CA" b="1" dirty="0"/>
              <a:t>Poignée de main </a:t>
            </a:r>
            <a:endParaRPr lang="fr-CA" dirty="0"/>
          </a:p>
          <a:p>
            <a:pPr algn="ctr"/>
            <a:r>
              <a:rPr lang="fr-CA" b="1" dirty="0"/>
              <a:t>Apparence </a:t>
            </a:r>
            <a:endParaRPr lang="fr-CA" dirty="0"/>
          </a:p>
          <a:p>
            <a:pPr algn="ctr"/>
            <a:r>
              <a:rPr lang="fr-CA" b="1" dirty="0"/>
              <a:t>Hygiène </a:t>
            </a:r>
            <a:endParaRPr lang="fr-CA" dirty="0"/>
          </a:p>
          <a:p>
            <a:pPr algn="ctr"/>
            <a:r>
              <a:rPr lang="fr-CA" b="1" dirty="0"/>
              <a:t>Tenu vestimentaire </a:t>
            </a:r>
            <a:endParaRPr lang="fr-CA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447778"/>
              </p:ext>
            </p:extLst>
          </p:nvPr>
        </p:nvGraphicFramePr>
        <p:xfrm>
          <a:off x="3191435" y="1703762"/>
          <a:ext cx="5867400" cy="410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Graphique" r:id="rId3" imgW="4753051" imgH="2352751" progId="MSGraph.Chart.8">
                  <p:embed/>
                </p:oleObj>
              </mc:Choice>
              <mc:Fallback>
                <p:oleObj name="Graphique" r:id="rId3" imgW="4753051" imgH="2352751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1435" y="1703762"/>
                        <a:ext cx="5867400" cy="410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32285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lnSpcReduction="10000"/>
          </a:bodyPr>
          <a:lstStyle/>
          <a:p>
            <a:r>
              <a:rPr lang="fr-FR" b="1" dirty="0" smtClean="0"/>
              <a:t>Évaluer </a:t>
            </a:r>
            <a:r>
              <a:rPr lang="fr-FR" b="1" dirty="0"/>
              <a:t>une offre d'emploi et négocier une entente de travail. </a:t>
            </a:r>
            <a:endParaRPr lang="fr-FR" dirty="0"/>
          </a:p>
          <a:p>
            <a:endParaRPr lang="fr-FR" b="1" dirty="0" smtClean="0"/>
          </a:p>
          <a:p>
            <a:r>
              <a:rPr lang="fr-FR" b="1" dirty="0" smtClean="0"/>
              <a:t>Nous </a:t>
            </a:r>
            <a:r>
              <a:rPr lang="fr-FR" b="1" dirty="0"/>
              <a:t>négocions à tous les jours :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Sortie </a:t>
            </a:r>
            <a:r>
              <a:rPr lang="fr-CA" b="1" dirty="0"/>
              <a:t>avec des </a:t>
            </a:r>
            <a:r>
              <a:rPr lang="fr-CA" b="1" dirty="0" smtClean="0"/>
              <a:t>amis-es;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Une </a:t>
            </a:r>
            <a:r>
              <a:rPr lang="fr-CA" b="1" dirty="0"/>
              <a:t>allocation </a:t>
            </a:r>
            <a:r>
              <a:rPr lang="fr-CA" b="1" dirty="0" smtClean="0"/>
              <a:t>financière;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Obtenir </a:t>
            </a:r>
            <a:r>
              <a:rPr lang="fr-FR" b="1" dirty="0"/>
              <a:t>les clés de </a:t>
            </a:r>
            <a:r>
              <a:rPr lang="fr-FR" b="1" dirty="0" smtClean="0"/>
              <a:t>l’auto;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Le </a:t>
            </a:r>
            <a:r>
              <a:rPr lang="fr-FR" b="1" dirty="0"/>
              <a:t>choix de restaurant, de film à </a:t>
            </a:r>
            <a:r>
              <a:rPr lang="fr-FR" b="1" dirty="0" smtClean="0"/>
              <a:t>voir;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La </a:t>
            </a:r>
            <a:r>
              <a:rPr lang="fr-FR" b="1" dirty="0"/>
              <a:t>distribution des tâches d’un projet.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24288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DÉFIS EN RECHERCHE DE TRAVAIL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70000" lnSpcReduction="20000"/>
          </a:bodyPr>
          <a:lstStyle/>
          <a:p>
            <a:r>
              <a:rPr lang="fr-CA" b="1" i="1" dirty="0" smtClean="0"/>
              <a:t>Défi </a:t>
            </a:r>
            <a:r>
              <a:rPr lang="fr-CA" b="1" i="1" dirty="0"/>
              <a:t>2 </a:t>
            </a:r>
            <a:endParaRPr lang="fr-CA" dirty="0"/>
          </a:p>
          <a:p>
            <a:r>
              <a:rPr lang="fr-FR" b="1" i="1" dirty="0"/>
              <a:t>Précisez votre recherche mais…peut-être pas pour la vie, plutôt pour un avenir rapproché</a:t>
            </a:r>
            <a:r>
              <a:rPr lang="fr-FR" b="1" i="1" dirty="0" smtClean="0"/>
              <a:t>?</a:t>
            </a:r>
          </a:p>
          <a:p>
            <a:r>
              <a:rPr lang="fr-FR" b="1" i="1" dirty="0" smtClean="0"/>
              <a:t>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Clarifier votre objectif de </a:t>
            </a:r>
            <a:r>
              <a:rPr lang="fr-FR" b="1" dirty="0" smtClean="0"/>
              <a:t>travail;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Cibler un secteur </a:t>
            </a:r>
            <a:r>
              <a:rPr lang="fr-CA" b="1" dirty="0" smtClean="0"/>
              <a:t>d’activité;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Préciser un lieu </a:t>
            </a:r>
            <a:r>
              <a:rPr lang="fr-CA" b="1" dirty="0" smtClean="0"/>
              <a:t>géographique;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Déterminer votre champ d’intérêt. </a:t>
            </a:r>
            <a:endParaRPr lang="fr-CA" dirty="0"/>
          </a:p>
          <a:p>
            <a:endParaRPr lang="fr-CA" dirty="0"/>
          </a:p>
          <a:p>
            <a:r>
              <a:rPr lang="fr-CA" b="1" dirty="0"/>
              <a:t>Exemple: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Apprenti-ingénieur;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Génie conseil / Industrie / Recherche et développement;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Région NB / </a:t>
            </a:r>
            <a:r>
              <a:rPr lang="fr-CA" b="1" dirty="0" smtClean="0"/>
              <a:t>Ouest canadien;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Énergies renouvelables / Transport / </a:t>
            </a:r>
            <a:r>
              <a:rPr lang="fr-CA" b="1" dirty="0" smtClean="0"/>
              <a:t>Bâtiments. 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9442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52300"/>
            <a:ext cx="9144000" cy="3510510"/>
          </a:xfrm>
        </p:spPr>
        <p:txBody>
          <a:bodyPr numCol="2">
            <a:normAutofit fontScale="70000" lnSpcReduction="20000"/>
          </a:bodyPr>
          <a:lstStyle/>
          <a:p>
            <a:endParaRPr lang="fr-FR" b="1" dirty="0" smtClean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FR" b="1" dirty="0" smtClean="0"/>
              <a:t>Rémunération</a:t>
            </a:r>
            <a:r>
              <a:rPr lang="fr-FR" b="1" dirty="0"/>
              <a:t>, assurance-emploi, retenue d'impôt dépenses de </a:t>
            </a:r>
            <a:r>
              <a:rPr lang="fr-FR" b="1" dirty="0" smtClean="0"/>
              <a:t>voyages; </a:t>
            </a:r>
            <a:endParaRPr lang="fr-FR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FR" b="1" dirty="0"/>
              <a:t>Avantages sociaux, assurances variées, </a:t>
            </a:r>
            <a:r>
              <a:rPr lang="fr-FR" b="1" dirty="0" smtClean="0"/>
              <a:t>vacances; </a:t>
            </a:r>
            <a:endParaRPr lang="fr-FR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FR" b="1" dirty="0"/>
              <a:t>Occasions d’apprentissage, de formation, possibilités </a:t>
            </a:r>
            <a:r>
              <a:rPr lang="fr-FR" b="1" dirty="0" smtClean="0"/>
              <a:t>d'avancement; </a:t>
            </a:r>
            <a:endParaRPr lang="fr-FR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FR" b="1" dirty="0"/>
              <a:t>Heures flexibles, formes de </a:t>
            </a:r>
            <a:r>
              <a:rPr lang="fr-FR" b="1" dirty="0" smtClean="0"/>
              <a:t>travail; </a:t>
            </a:r>
            <a:endParaRPr lang="fr-CA" dirty="0"/>
          </a:p>
          <a:p>
            <a:pPr marL="93663" indent="-93663">
              <a:buFont typeface="Arial" panose="020B0604020202020204" pitchFamily="34" charset="0"/>
              <a:buChar char="•"/>
            </a:pPr>
            <a:endParaRPr lang="fr-FR" b="1" dirty="0" smtClean="0"/>
          </a:p>
          <a:p>
            <a:pPr marL="93663" indent="-93663">
              <a:buFont typeface="Arial" panose="020B0604020202020204" pitchFamily="34" charset="0"/>
              <a:buChar char="•"/>
            </a:pPr>
            <a:endParaRPr lang="fr-FR" b="1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FR" b="1" dirty="0" smtClean="0"/>
              <a:t>Primes</a:t>
            </a:r>
            <a:r>
              <a:rPr lang="fr-FR" b="1" dirty="0"/>
              <a:t>, partage des profits, rabais sur produits et </a:t>
            </a:r>
            <a:r>
              <a:rPr lang="fr-FR" b="1" dirty="0" smtClean="0"/>
              <a:t>services; </a:t>
            </a:r>
            <a:endParaRPr lang="fr-CA" b="1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CA" b="1" dirty="0" smtClean="0"/>
              <a:t>Déplacements</a:t>
            </a:r>
            <a:r>
              <a:rPr lang="fr-CA" b="1" dirty="0"/>
              <a:t>, lieu géographique, </a:t>
            </a:r>
            <a:r>
              <a:rPr lang="fr-CA" b="1" dirty="0" smtClean="0"/>
              <a:t>auto; </a:t>
            </a:r>
            <a:endParaRPr lang="fr-CA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FR" b="1" dirty="0"/>
              <a:t>Mode de paiement à l'heure, à la journée, à la semaine, au mois, à l'année, par projet, par </a:t>
            </a:r>
            <a:r>
              <a:rPr lang="fr-FR" b="1" dirty="0" smtClean="0"/>
              <a:t>unité; </a:t>
            </a:r>
            <a:endParaRPr lang="fr-FR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CA" b="1" dirty="0"/>
              <a:t>Etc.. </a:t>
            </a:r>
            <a:endParaRPr lang="fr-CA" dirty="0"/>
          </a:p>
          <a:p>
            <a:endParaRPr lang="fr-FR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188258" y="143170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auto">
              <a:spcBef>
                <a:spcPct val="20000"/>
              </a:spcBef>
              <a:spcAft>
                <a:spcPts val="0"/>
              </a:spcAft>
            </a:pPr>
            <a:r>
              <a:rPr lang="fr-FR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CERTAINS ÉLÉMENTS À NÉGOCIER OU À TENIR COMPTE </a:t>
            </a:r>
            <a:endParaRPr lang="fr-FR" sz="2400" dirty="0">
              <a:solidFill>
                <a:prstClr val="black">
                  <a:lumMod val="65000"/>
                  <a:lumOff val="35000"/>
                </a:prstClr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8258" y="546281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auto">
              <a:spcBef>
                <a:spcPct val="20000"/>
              </a:spcBef>
              <a:spcAft>
                <a:spcPts val="0"/>
              </a:spcAft>
            </a:pPr>
            <a:r>
              <a:rPr lang="fr-FR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FORMULAIRE D’ÉVALUATION D’UNE OFFRE DE TRAVAIL DISPONIBLE</a:t>
            </a:r>
            <a:endParaRPr lang="fr-CA" sz="2000" dirty="0">
              <a:solidFill>
                <a:prstClr val="black">
                  <a:lumMod val="65000"/>
                  <a:lumOff val="35000"/>
                </a:prst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53152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pPr algn="ctr"/>
            <a:r>
              <a:rPr lang="fr-FR" dirty="0" smtClean="0"/>
              <a:t>EN CONCLUSION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92500"/>
          </a:bodyPr>
          <a:lstStyle/>
          <a:p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 smtClean="0"/>
              <a:t>Envisage </a:t>
            </a:r>
            <a:r>
              <a:rPr lang="fr-FR" b="1" dirty="0"/>
              <a:t>le futur le plus clairement et le plus </a:t>
            </a:r>
            <a:r>
              <a:rPr lang="fr-FR" b="1" dirty="0" smtClean="0"/>
              <a:t>raisonnablement </a:t>
            </a:r>
            <a:r>
              <a:rPr lang="fr-FR" b="1" dirty="0"/>
              <a:t>possible; </a:t>
            </a:r>
            <a:endParaRPr lang="fr-FR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 smtClean="0"/>
              <a:t>Demeure </a:t>
            </a:r>
            <a:r>
              <a:rPr lang="fr-FR" b="1" dirty="0"/>
              <a:t>optimiste envers tes chances de succès; </a:t>
            </a:r>
            <a:endParaRPr lang="fr-FR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 smtClean="0"/>
              <a:t>Il </a:t>
            </a:r>
            <a:r>
              <a:rPr lang="fr-FR" b="1" dirty="0"/>
              <a:t>n’y a pas d’étapes prescrites, ni de processus pratiques; </a:t>
            </a:r>
            <a:endParaRPr lang="fr-FR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 smtClean="0"/>
              <a:t>Permet </a:t>
            </a:r>
            <a:r>
              <a:rPr lang="fr-FR" b="1" dirty="0"/>
              <a:t>la croissance de ta vision et de tes rêves dans ton scénario futur privilégié; </a:t>
            </a:r>
            <a:endParaRPr lang="fr-FR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 smtClean="0"/>
              <a:t>Ouvre </a:t>
            </a:r>
            <a:r>
              <a:rPr lang="fr-CA" b="1" dirty="0"/>
              <a:t>toi aux possibilités. 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649622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2767"/>
          </a:xfrm>
        </p:spPr>
        <p:txBody>
          <a:bodyPr>
            <a:normAutofit fontScale="90000"/>
          </a:bodyPr>
          <a:lstStyle/>
          <a:p>
            <a:pPr algn="ctr"/>
            <a:r>
              <a:rPr lang="fr-CA" dirty="0" smtClean="0"/>
              <a:t/>
            </a:r>
            <a:br>
              <a:rPr lang="fr-CA" dirty="0" smtClean="0"/>
            </a:br>
            <a:r>
              <a:rPr lang="fr-CA" sz="3300" dirty="0" smtClean="0"/>
              <a:t>RETOUR </a:t>
            </a:r>
            <a:r>
              <a:rPr lang="fr-CA" sz="3300" dirty="0"/>
              <a:t>ET RÉTROACTION </a:t>
            </a:r>
            <a:r>
              <a:rPr lang="fr-CA" dirty="0"/>
              <a:t/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lnSpcReduction="10000"/>
          </a:bodyPr>
          <a:lstStyle/>
          <a:p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Ce </a:t>
            </a:r>
            <a:r>
              <a:rPr lang="fr-FR" b="1" dirty="0"/>
              <a:t>que j’ai aimé de cette rencontre, ce qui a été profitable… </a:t>
            </a:r>
            <a:endParaRPr lang="fr-FR" dirty="0"/>
          </a:p>
          <a:p>
            <a:endParaRPr lang="fr-FR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Si </a:t>
            </a:r>
            <a:r>
              <a:rPr lang="fr-FR" b="1" dirty="0"/>
              <a:t>c’était à refaire, ce qui pourrait être fait différemment…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Une autre chose que j’aimerais dire par rapport à cette rencontre…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198923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pPr algn="ctr"/>
            <a:r>
              <a:rPr lang="fr-CA" dirty="0"/>
              <a:t>RETOUR ET RÉTROACTION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501153"/>
            <a:ext cx="9144000" cy="4064660"/>
          </a:xfrm>
        </p:spPr>
        <p:txBody>
          <a:bodyPr numCol="2">
            <a:normAutofit fontScale="70000" lnSpcReduction="20000"/>
          </a:bodyPr>
          <a:lstStyle/>
          <a:p>
            <a:endParaRPr lang="fr-CA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d’espoir;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d’encouragement;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désespoir;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d’excitation;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déception;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d’envahissement;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tristesse;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d’emballement;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détachement;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d’optimisme; </a:t>
            </a:r>
            <a:endParaRPr lang="fr-CA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CA" b="1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CA" b="1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d’être </a:t>
            </a:r>
            <a:r>
              <a:rPr lang="fr-CA" b="1" dirty="0"/>
              <a:t>connecté;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colère;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’énergie;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fatigue;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’avoir progressé;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pessimisme;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bien-être;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’indifférence;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’engagement;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a</a:t>
            </a:r>
            <a:r>
              <a:rPr lang="fr-CA" b="1" dirty="0" smtClean="0"/>
              <a:t>utre</a:t>
            </a:r>
            <a:r>
              <a:rPr lang="fr-CA" b="1" dirty="0"/>
              <a:t>. </a:t>
            </a:r>
            <a:endParaRPr lang="fr-CA" dirty="0"/>
          </a:p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0" y="1372767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auto">
              <a:spcBef>
                <a:spcPct val="20000"/>
              </a:spcBef>
              <a:spcAft>
                <a:spcPts val="0"/>
              </a:spcAft>
            </a:pPr>
            <a:r>
              <a:rPr lang="fr-FR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Je repars avec un sentiment / une impression… (Sentez-vous à l’aise de choisir plus d’un élément) </a:t>
            </a:r>
            <a:endParaRPr lang="fr-FR" sz="2800" dirty="0">
              <a:solidFill>
                <a:prstClr val="black">
                  <a:lumMod val="65000"/>
                  <a:lumOff val="35000"/>
                </a:prst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47125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CONCLUSION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17044"/>
          </a:xfrm>
        </p:spPr>
        <p:txBody>
          <a:bodyPr/>
          <a:lstStyle/>
          <a:p>
            <a:endParaRPr lang="fr-CA" dirty="0"/>
          </a:p>
          <a:p>
            <a:pPr algn="ctr"/>
            <a:r>
              <a:rPr lang="fr-FR" b="1" dirty="0"/>
              <a:t>Accès aux autres </a:t>
            </a:r>
            <a:r>
              <a:rPr lang="fr-FR" b="1" dirty="0" smtClean="0"/>
              <a:t>outils,</a:t>
            </a:r>
          </a:p>
          <a:p>
            <a:pPr algn="ctr"/>
            <a:r>
              <a:rPr lang="fr-FR" b="1" dirty="0" smtClean="0"/>
              <a:t>ressources </a:t>
            </a:r>
            <a:r>
              <a:rPr lang="fr-FR" b="1" dirty="0"/>
              <a:t>et </a:t>
            </a:r>
            <a:r>
              <a:rPr lang="fr-FR" b="1" dirty="0" smtClean="0"/>
              <a:t>techniques</a:t>
            </a:r>
            <a:endParaRPr lang="fr-FR" b="1" dirty="0"/>
          </a:p>
          <a:p>
            <a:endParaRPr lang="fr-CA" dirty="0" smtClean="0"/>
          </a:p>
          <a:p>
            <a:pPr algn="ctr"/>
            <a:r>
              <a:rPr lang="fr-CA" dirty="0" smtClean="0">
                <a:hlinkClick r:id="rId2"/>
              </a:rPr>
              <a:t>www.umoncton.ca/umcm-saee/Recherche_travail</a:t>
            </a:r>
            <a:r>
              <a:rPr lang="fr-CA" dirty="0" smtClean="0"/>
              <a:t> </a:t>
            </a:r>
            <a:endParaRPr lang="fr-CA" dirty="0"/>
          </a:p>
          <a:p>
            <a:endParaRPr lang="fr-CA" b="1" dirty="0" smtClean="0"/>
          </a:p>
          <a:p>
            <a:pPr algn="ctr"/>
            <a:r>
              <a:rPr lang="fr-CA" b="1" dirty="0" smtClean="0"/>
              <a:t>Merci </a:t>
            </a:r>
            <a:r>
              <a:rPr lang="fr-CA" b="1" dirty="0"/>
              <a:t>de votre </a:t>
            </a:r>
            <a:r>
              <a:rPr lang="fr-CA" b="1" dirty="0" smtClean="0"/>
              <a:t>intérêt!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1467536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DÉFIS EN RECHERCHE DE TRAVAIL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4180668"/>
          </a:xfrm>
        </p:spPr>
        <p:txBody>
          <a:bodyPr/>
          <a:lstStyle/>
          <a:p>
            <a:r>
              <a:rPr lang="fr-CA" b="1" i="1" dirty="0" smtClean="0"/>
              <a:t>Défi </a:t>
            </a:r>
            <a:r>
              <a:rPr lang="fr-CA" b="1" i="1" dirty="0"/>
              <a:t>3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Derrière le rideau de la méthode </a:t>
            </a:r>
            <a:r>
              <a:rPr lang="fr-FR" b="1" dirty="0" smtClean="0"/>
              <a:t>d’embauche;</a:t>
            </a:r>
          </a:p>
          <a:p>
            <a:endParaRPr lang="fr-FR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Comment l’employeur identifie et sélectionne initialement les </a:t>
            </a:r>
            <a:r>
              <a:rPr lang="fr-FR" b="1" dirty="0" smtClean="0"/>
              <a:t>candidats-es;</a:t>
            </a:r>
          </a:p>
          <a:p>
            <a:endParaRPr lang="fr-FR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Le 80-20, le processus de recherche de travail.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4648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DÉFIS EN RECHERCHE DE TRAVAIL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endParaRPr lang="fr-CA" dirty="0"/>
          </a:p>
          <a:p>
            <a:r>
              <a:rPr lang="fr-CA" b="1" i="1" dirty="0"/>
              <a:t>Défi 4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L’approche téléphonique et en personne…vous êtes </a:t>
            </a:r>
            <a:r>
              <a:rPr lang="fr-FR" b="1" dirty="0" smtClean="0"/>
              <a:t>entrevue; </a:t>
            </a:r>
            <a:endParaRPr lang="fr-FR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Se chercher une «job» ou contribuer à une organisation ?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5947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 smtClean="0"/>
              <a:t>LE RÉSEAUTAGE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753396"/>
          </a:xfrm>
        </p:spPr>
        <p:txBody>
          <a:bodyPr>
            <a:normAutofit/>
          </a:bodyPr>
          <a:lstStyle/>
          <a:p>
            <a:r>
              <a:rPr lang="fr-FR" b="1" dirty="0" smtClean="0"/>
              <a:t>L’objectif </a:t>
            </a:r>
            <a:r>
              <a:rPr lang="fr-FR" b="1" dirty="0"/>
              <a:t>est de te constituer et entretenir un réseau d’employeurs qui </a:t>
            </a:r>
            <a:r>
              <a:rPr lang="fr-FR" b="1" dirty="0" smtClean="0"/>
              <a:t>savent:</a:t>
            </a:r>
          </a:p>
          <a:p>
            <a:endParaRPr lang="fr-FR" b="1" dirty="0"/>
          </a:p>
          <a:p>
            <a:r>
              <a:rPr lang="fr-CA" b="1" dirty="0"/>
              <a:t>•qui tu </a:t>
            </a:r>
            <a:r>
              <a:rPr lang="fr-CA" b="1" dirty="0" smtClean="0"/>
              <a:t>es;</a:t>
            </a:r>
          </a:p>
          <a:p>
            <a:endParaRPr lang="fr-CA" b="1" dirty="0"/>
          </a:p>
          <a:p>
            <a:r>
              <a:rPr lang="fr-CA" b="1" dirty="0"/>
              <a:t>•ce que tu </a:t>
            </a:r>
            <a:r>
              <a:rPr lang="fr-CA" b="1" dirty="0" smtClean="0"/>
              <a:t>recherches; </a:t>
            </a:r>
          </a:p>
          <a:p>
            <a:endParaRPr lang="fr-CA" b="1" dirty="0"/>
          </a:p>
          <a:p>
            <a:r>
              <a:rPr lang="fr-FR" b="1" dirty="0"/>
              <a:t>•ce que tu peux faire ou ce que tu as à </a:t>
            </a:r>
            <a:r>
              <a:rPr lang="fr-FR" b="1" dirty="0" smtClean="0"/>
              <a:t>offrir. </a:t>
            </a:r>
            <a:endParaRPr lang="fr-FR" b="1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3042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 smtClean="0"/>
              <a:t>LE RÉSEAUTAGE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753396"/>
          </a:xfrm>
        </p:spPr>
        <p:txBody>
          <a:bodyPr>
            <a:normAutofit/>
          </a:bodyPr>
          <a:lstStyle/>
          <a:p>
            <a:r>
              <a:rPr lang="fr-FR" b="1" dirty="0" smtClean="0"/>
              <a:t>Prépare </a:t>
            </a:r>
            <a:r>
              <a:rPr lang="fr-FR" b="1" dirty="0"/>
              <a:t>un sommaire de </a:t>
            </a:r>
            <a:r>
              <a:rPr lang="fr-FR" b="1" dirty="0" smtClean="0"/>
              <a:t>5 </a:t>
            </a:r>
            <a:r>
              <a:rPr lang="fr-FR" b="1" dirty="0"/>
              <a:t>caractéristiques de ce que tu as à offrir </a:t>
            </a:r>
            <a:r>
              <a:rPr lang="fr-FR" b="1" dirty="0" smtClean="0"/>
              <a:t>pour te </a:t>
            </a:r>
            <a:r>
              <a:rPr lang="fr-FR" b="1" dirty="0"/>
              <a:t>présenter en 30 </a:t>
            </a:r>
            <a:r>
              <a:rPr lang="fr-FR" b="1" dirty="0" smtClean="0"/>
              <a:t>secondes: </a:t>
            </a:r>
            <a:endParaRPr lang="fr-CA" dirty="0"/>
          </a:p>
          <a:p>
            <a:r>
              <a:rPr lang="fr-FR" dirty="0"/>
              <a:t>•Ton statut, ex. à la recherche de travail, </a:t>
            </a:r>
            <a:r>
              <a:rPr lang="fr-FR" dirty="0" err="1"/>
              <a:t>employé-e</a:t>
            </a:r>
            <a:r>
              <a:rPr lang="fr-FR" dirty="0"/>
              <a:t>, </a:t>
            </a:r>
            <a:r>
              <a:rPr lang="fr-FR" dirty="0" err="1"/>
              <a:t>finissant-e</a:t>
            </a:r>
            <a:r>
              <a:rPr lang="fr-FR" dirty="0"/>
              <a:t>, </a:t>
            </a:r>
            <a:r>
              <a:rPr lang="fr-FR" dirty="0" err="1"/>
              <a:t>étudiant-e</a:t>
            </a:r>
            <a:r>
              <a:rPr lang="fr-FR" dirty="0"/>
              <a:t> en </a:t>
            </a:r>
            <a:r>
              <a:rPr lang="fr-FR" dirty="0" err="1" smtClean="0"/>
              <a:t>2e</a:t>
            </a:r>
            <a:r>
              <a:rPr lang="fr-FR" dirty="0" smtClean="0"/>
              <a:t> </a:t>
            </a:r>
            <a:r>
              <a:rPr lang="fr-FR" dirty="0"/>
              <a:t>année, etc.; </a:t>
            </a:r>
          </a:p>
          <a:p>
            <a:r>
              <a:rPr lang="fr-FR" dirty="0"/>
              <a:t>•Ta formation, ton éducation et tes </a:t>
            </a:r>
            <a:r>
              <a:rPr lang="fr-FR" dirty="0" smtClean="0"/>
              <a:t>intérêts; </a:t>
            </a:r>
            <a:endParaRPr lang="fr-FR" dirty="0"/>
          </a:p>
          <a:p>
            <a:r>
              <a:rPr lang="fr-FR" dirty="0"/>
              <a:t>•Le travail recherché et le contexte, soit temps plein, temps partiel, stage, etc..; </a:t>
            </a:r>
          </a:p>
          <a:p>
            <a:r>
              <a:rPr lang="fr-FR" dirty="0"/>
              <a:t>•Ton expérience et tes compétences.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3644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>
            <a:normAutofit fontScale="90000"/>
          </a:bodyPr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 smtClean="0"/>
              <a:t>SIX PRINCIPES EN DÉVELOPPEMENT DE CARRIÈRE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7"/>
            <a:ext cx="9144000" cy="4753396"/>
          </a:xfrm>
        </p:spPr>
        <p:txBody>
          <a:bodyPr>
            <a:normAutofit/>
          </a:bodyPr>
          <a:lstStyle/>
          <a:p>
            <a:endParaRPr lang="fr-CA" dirty="0"/>
          </a:p>
          <a:p>
            <a:r>
              <a:rPr lang="fr-CA" b="1" dirty="0"/>
              <a:t>1</a:t>
            </a:r>
            <a:r>
              <a:rPr lang="fr-CA" b="1" dirty="0" smtClean="0"/>
              <a:t>. Suis </a:t>
            </a:r>
            <a:r>
              <a:rPr lang="fr-CA" b="1" dirty="0"/>
              <a:t>ton </a:t>
            </a:r>
            <a:r>
              <a:rPr lang="fr-CA" b="1" dirty="0" err="1"/>
              <a:t>coeur</a:t>
            </a:r>
            <a:r>
              <a:rPr lang="fr-CA" b="1" dirty="0"/>
              <a:t>; </a:t>
            </a:r>
            <a:endParaRPr lang="fr-CA" dirty="0"/>
          </a:p>
          <a:p>
            <a:r>
              <a:rPr lang="fr-CA" b="1" dirty="0"/>
              <a:t>2</a:t>
            </a:r>
            <a:r>
              <a:rPr lang="fr-CA" b="1" dirty="0" smtClean="0"/>
              <a:t>. Le </a:t>
            </a:r>
            <a:r>
              <a:rPr lang="fr-CA" b="1" dirty="0"/>
              <a:t>changement est constant; </a:t>
            </a:r>
            <a:endParaRPr lang="fr-CA" dirty="0"/>
          </a:p>
          <a:p>
            <a:r>
              <a:rPr lang="fr-FR" b="1" dirty="0"/>
              <a:t>3</a:t>
            </a:r>
            <a:r>
              <a:rPr lang="fr-FR" b="1" dirty="0" smtClean="0"/>
              <a:t>. L’apprentissage </a:t>
            </a:r>
            <a:r>
              <a:rPr lang="fr-FR" b="1" dirty="0"/>
              <a:t>est un processus continu; </a:t>
            </a:r>
            <a:endParaRPr lang="fr-FR" dirty="0"/>
          </a:p>
          <a:p>
            <a:r>
              <a:rPr lang="fr-FR" b="1" dirty="0"/>
              <a:t>4. Identifie tes alliées et alliés; </a:t>
            </a:r>
            <a:endParaRPr lang="fr-FR" dirty="0"/>
          </a:p>
          <a:p>
            <a:r>
              <a:rPr lang="fr-FR" b="1" dirty="0"/>
              <a:t>5</a:t>
            </a:r>
            <a:r>
              <a:rPr lang="fr-FR" b="1" dirty="0" smtClean="0"/>
              <a:t>. Le </a:t>
            </a:r>
            <a:r>
              <a:rPr lang="fr-FR" b="1" dirty="0"/>
              <a:t>voyage est plus important que la destination; </a:t>
            </a:r>
            <a:endParaRPr lang="fr-FR" dirty="0"/>
          </a:p>
          <a:p>
            <a:r>
              <a:rPr lang="fr-CA" b="1" dirty="0"/>
              <a:t>6</a:t>
            </a:r>
            <a:r>
              <a:rPr lang="fr-CA" b="1" dirty="0" smtClean="0"/>
              <a:t>. Fais </a:t>
            </a:r>
            <a:r>
              <a:rPr lang="fr-CA" b="1" dirty="0"/>
              <a:t>toi confiance. 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3526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330</TotalTime>
  <Words>2362</Words>
  <Application>Microsoft Office PowerPoint</Application>
  <PresentationFormat>Affichage à l'écran (4:3)</PresentationFormat>
  <Paragraphs>500</Paragraphs>
  <Slides>44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Century Gothic</vt:lpstr>
      <vt:lpstr>Default Theme</vt:lpstr>
      <vt:lpstr>Graphique</vt:lpstr>
      <vt:lpstr>    Communication en ingénierie GCIV1011 Stratégies de recherche de travail  Daniel Grant, CRHA  Conseiller en emploi, liaison avec les employeurs  Service de recherche de travail </vt:lpstr>
      <vt:lpstr>OBJECTIFS DE CETTE PRÉSENTATION </vt:lpstr>
      <vt:lpstr> DÉFIS EN RECHERCHE DE TRAVAIL </vt:lpstr>
      <vt:lpstr>DÉFIS EN RECHERCHE DE TRAVAIL</vt:lpstr>
      <vt:lpstr>DÉFIS EN RECHERCHE DE TRAVAIL</vt:lpstr>
      <vt:lpstr>DÉFIS EN RECHERCHE DE TRAVAIL</vt:lpstr>
      <vt:lpstr> LE RÉSEAUTAGE </vt:lpstr>
      <vt:lpstr> LE RÉSEAUTAGE </vt:lpstr>
      <vt:lpstr> SIX PRINCIPES EN DÉVELOPPEMENT DE CARRIÈRE </vt:lpstr>
      <vt:lpstr> L’EXPÉRIENCE SIGNIFICATIVE </vt:lpstr>
      <vt:lpstr> LE CV ULTIME </vt:lpstr>
      <vt:lpstr> LE CV ULTIME </vt:lpstr>
      <vt:lpstr> LA LETTRE DE MOTIVATION À IMPACT </vt:lpstr>
      <vt:lpstr>LA LETTRE DE MOTIVATION À IMPACT </vt:lpstr>
      <vt:lpstr> RÉSEAUX SOCIAUX ET SON IMAGE </vt:lpstr>
      <vt:lpstr> EXEMPLES DE TRAVAIL, GÉNIE CIVIL  *Le féminin a été omis afin d’alléger le texte </vt:lpstr>
      <vt:lpstr> EXEMPLES DE TRAVAIL, GÉNIE ÉLECTRIQUE  *Le féminin a été omis afin d’alléger le texte </vt:lpstr>
      <vt:lpstr> EXEMPLES DE TRAVAIL, GÉNIE MÉCANIQUE  *Le féminin a été omis afin d’alléger le texte </vt:lpstr>
      <vt:lpstr> EMPLOYEURS POTENTIELS D’INTÉRÊT </vt:lpstr>
      <vt:lpstr> EMPLOYEURS POTENTIELS EN GÉNIE CIVIL </vt:lpstr>
      <vt:lpstr> EMPLOYEURS POTENTIELS EN GÉNIE MÉCANIQUE </vt:lpstr>
      <vt:lpstr> EMPLOYEURS POTENTIELS EN GÉNIE ÉLECTRIQUE </vt:lpstr>
      <vt:lpstr> EMPLOYEURS POTENTIELS D’INTÉRÊT </vt:lpstr>
      <vt:lpstr> RECHERCHE PRÉALABLE SUR L’EMPLOYEUR </vt:lpstr>
      <vt:lpstr> STRATÉGIES DE PRÉPARATION À L’ENTREVUE </vt:lpstr>
      <vt:lpstr> STRATÉGIES DE PRÉPARATION À L’ENTREVUE </vt:lpstr>
      <vt:lpstr> STRATÉGIES DE PRÉPARATION À L’ENTREVUE </vt:lpstr>
      <vt:lpstr> STRATÉGIES DE PRÉPARATION À L’ENTREVUE </vt:lpstr>
      <vt:lpstr> STRATÉGIES DE PRÉPARATION À L’ENTREVUE 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EN CONCLUSION</vt:lpstr>
      <vt:lpstr> RETOUR ET RÉTROACTION  </vt:lpstr>
      <vt:lpstr>RETOUR ET RÉTROACTION</vt:lpstr>
      <vt:lpstr> CONCLUSION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Nadine Cormier</dc:creator>
  <cp:lastModifiedBy>Daniel Grant</cp:lastModifiedBy>
  <cp:revision>77</cp:revision>
  <dcterms:created xsi:type="dcterms:W3CDTF">2015-02-05T13:42:13Z</dcterms:created>
  <dcterms:modified xsi:type="dcterms:W3CDTF">2017-08-17T14:03:24Z</dcterms:modified>
</cp:coreProperties>
</file>