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59" r:id="rId3"/>
    <p:sldId id="266" r:id="rId4"/>
    <p:sldId id="267" r:id="rId5"/>
    <p:sldId id="270" r:id="rId6"/>
    <p:sldId id="273" r:id="rId7"/>
    <p:sldId id="271" r:id="rId8"/>
    <p:sldId id="265" r:id="rId9"/>
    <p:sldId id="263" r:id="rId10"/>
    <p:sldId id="272" r:id="rId11"/>
    <p:sldId id="268" r:id="rId12"/>
    <p:sldId id="269" r:id="rId13"/>
  </p:sldIdLst>
  <p:sldSz cx="9144000" cy="6858000" type="screen4x3"/>
  <p:notesSz cx="69548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14B8C"/>
    <a:srgbClr val="1885A2"/>
    <a:srgbClr val="FAA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50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3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57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8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CE9BC-A300-5146-9E1B-F0D5616BB23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02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87096"/>
            <a:ext cx="2133600" cy="365125"/>
          </a:xfrm>
          <a:prstGeom prst="rect">
            <a:avLst/>
          </a:prstGeom>
        </p:spPr>
        <p:txBody>
          <a:bodyPr/>
          <a:lstStyle/>
          <a:p>
            <a:fld id="{A97D5C2A-3865-194C-BA16-4AFC0E0512A2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4576B3-3DE4-40DF-8449-540B3F049B9D}" type="slidenum">
              <a:rPr lang="fr-CA" smtClean="0"/>
              <a:pPr>
                <a:defRPr/>
              </a:pPr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047217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305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852936"/>
            <a:ext cx="7416824" cy="1143000"/>
          </a:xfrm>
          <a:prstGeom prst="rect">
            <a:avLst/>
          </a:prstGeom>
        </p:spPr>
        <p:txBody>
          <a:bodyPr anchor="ctr"/>
          <a:lstStyle>
            <a:lvl1pPr algn="r">
              <a:defRPr sz="4000"/>
            </a:lvl1pPr>
          </a:lstStyle>
          <a:p>
            <a:r>
              <a:rPr lang="fr-CA" noProof="0" smtClean="0"/>
              <a:t>Click to edit Master title style</a:t>
            </a:r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27778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3892"/>
            <a:ext cx="8229600" cy="1228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  <a:p>
            <a:pPr lvl="1"/>
            <a:r>
              <a:rPr lang="fr-CA" dirty="0" smtClean="0"/>
              <a:t>Second </a:t>
            </a:r>
            <a:r>
              <a:rPr lang="fr-CA" dirty="0" err="1" smtClean="0"/>
              <a:t>level</a:t>
            </a:r>
            <a:endParaRPr lang="fr-CA" dirty="0" smtClean="0"/>
          </a:p>
          <a:p>
            <a:pPr lvl="2"/>
            <a:r>
              <a:rPr lang="fr-CA" dirty="0" err="1" smtClean="0"/>
              <a:t>Third</a:t>
            </a:r>
            <a:r>
              <a:rPr lang="fr-CA" dirty="0" smtClean="0"/>
              <a:t> </a:t>
            </a:r>
            <a:r>
              <a:rPr lang="fr-CA" dirty="0" err="1" smtClean="0"/>
              <a:t>level</a:t>
            </a:r>
            <a:endParaRPr lang="fr-CA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87096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95988" y="648709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74CE9BC-A300-5146-9E1B-F0D5616BB23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96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  <p:sldLayoutId id="2147484133" r:id="rId5"/>
    <p:sldLayoutId id="2147484134" r:id="rId6"/>
    <p:sldLayoutId id="2147484135" r:id="rId7"/>
    <p:sldLayoutId id="2147484140" r:id="rId8"/>
    <p:sldLayoutId id="2147484106" r:id="rId9"/>
  </p:sldLayoutIdLst>
  <p:txStyles>
    <p:titleStyle>
      <a:lvl1pPr algn="l" defTabSz="457200" rtl="0" eaLnBrk="1" latinLnBrk="0" hangingPunct="1">
        <a:spcBef>
          <a:spcPct val="0"/>
        </a:spcBef>
        <a:buNone/>
        <a:tabLst>
          <a:tab pos="858838" algn="l"/>
        </a:tabLst>
        <a:defRPr sz="3000" b="1" i="0" kern="1200">
          <a:solidFill>
            <a:srgbClr val="FAA00C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0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8001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1885A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aniel.grant@umoncton.ca" TargetMode="External"/><Relationship Id="rId2" Type="http://schemas.openxmlformats.org/officeDocument/2006/relationships/hyperlink" Target="http://www.umoncton.ca/umcm-saee/node/33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cv-cvc.ca/indexresearcher-fra.fr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cv-cvc.ca/indexresearcher-fra.fr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erc-crsng.gc.ca/ResearchPortal-PortailDeRecherche/Instructions-Instructions/ccv-cvc_fra.asp" TargetMode="External"/><Relationship Id="rId2" Type="http://schemas.openxmlformats.org/officeDocument/2006/relationships/hyperlink" Target="http://www.sshrc-crsh.gc.ca/funding-financement/forms-formulaires/instructions/ccv-fra.asp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5.hrsdc.gc.ca/NOC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872413" y="3060441"/>
            <a:ext cx="7772400" cy="2154205"/>
          </a:xfrm>
        </p:spPr>
        <p:txBody>
          <a:bodyPr>
            <a:normAutofit/>
          </a:bodyPr>
          <a:lstStyle/>
          <a:p>
            <a:pPr algn="ctr"/>
            <a:r>
              <a:rPr lang="fr-FR" sz="3200" i="1" dirty="0" smtClean="0"/>
              <a:t>CV COMMUN CANADIEN (</a:t>
            </a:r>
            <a:r>
              <a:rPr lang="fr-FR" sz="3200" i="1" dirty="0" err="1" smtClean="0"/>
              <a:t>CVC</a:t>
            </a:r>
            <a:r>
              <a:rPr lang="fr-FR" sz="3200" i="1" dirty="0" smtClean="0"/>
              <a:t>)</a:t>
            </a:r>
            <a:r>
              <a:rPr lang="fr-FR" sz="3200" b="0" dirty="0"/>
              <a:t/>
            </a:r>
            <a:br>
              <a:rPr lang="fr-FR" sz="3200" b="0" dirty="0"/>
            </a:br>
            <a:r>
              <a:rPr lang="fr-FR" sz="3200" b="0" dirty="0" smtClean="0"/>
              <a:t/>
            </a:r>
            <a:br>
              <a:rPr lang="fr-FR" sz="3200" b="0" dirty="0" smtClean="0"/>
            </a:br>
            <a:r>
              <a:rPr lang="fr-CA" sz="1800" dirty="0" smtClean="0"/>
              <a:t>Daniel </a:t>
            </a:r>
            <a:r>
              <a:rPr lang="fr-CA" sz="1800" dirty="0"/>
              <a:t>Grant, </a:t>
            </a:r>
            <a:r>
              <a:rPr lang="fr-CA" sz="1800" dirty="0" err="1"/>
              <a:t>CRHA</a:t>
            </a:r>
            <a:r>
              <a:rPr lang="fr-CA" sz="1800" dirty="0"/>
              <a:t> </a:t>
            </a:r>
            <a:r>
              <a:rPr lang="fr-CA" sz="1800" b="0" dirty="0"/>
              <a:t/>
            </a:r>
            <a:br>
              <a:rPr lang="fr-CA" sz="1800" b="0" dirty="0"/>
            </a:br>
            <a:r>
              <a:rPr lang="fr-FR" sz="1800" dirty="0"/>
              <a:t>Conseiller en emploi, liaison avec les employeurs </a:t>
            </a:r>
            <a:r>
              <a:rPr lang="fr-FR" sz="1800" b="0" dirty="0"/>
              <a:t/>
            </a:r>
            <a:br>
              <a:rPr lang="fr-FR" sz="1800" b="0" dirty="0"/>
            </a:br>
            <a:r>
              <a:rPr lang="fr-FR" sz="1800" dirty="0"/>
              <a:t>Service de recherche de travail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337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pPr algn="ctr"/>
            <a:r>
              <a:rPr lang="fr-FR" dirty="0"/>
              <a:t>STRATÉGIES DE RÉDACTION</a:t>
            </a:r>
            <a:br>
              <a:rPr lang="fr-FR" dirty="0"/>
            </a:br>
            <a:r>
              <a:rPr lang="fr-FR" dirty="0"/>
              <a:t>DES ÉNONCÉS DE </a:t>
            </a:r>
            <a:r>
              <a:rPr lang="fr-FR" dirty="0" smtClean="0"/>
              <a:t>COMPÉTENCES (suite)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8792"/>
            <a:ext cx="9144000" cy="5205314"/>
          </a:xfrm>
        </p:spPr>
        <p:txBody>
          <a:bodyPr>
            <a:normAutofit lnSpcReduction="10000"/>
          </a:bodyPr>
          <a:lstStyle/>
          <a:p>
            <a:endParaRPr lang="fr-CA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fr-FR" sz="3200" b="1" u="sng" dirty="0" smtClean="0">
                <a:latin typeface="Arial" panose="020B0604020202020204" pitchFamily="34" charset="0"/>
              </a:rPr>
              <a:t>À considérer dans la section «description»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3200" b="1" dirty="0" smtClean="0"/>
              <a:t>Tâches, exigences </a:t>
            </a:r>
            <a:r>
              <a:rPr lang="fr-FR" sz="3200" b="1" dirty="0"/>
              <a:t>du </a:t>
            </a:r>
            <a:r>
              <a:rPr lang="fr-FR" sz="3200" b="1" dirty="0" smtClean="0"/>
              <a:t>poste, rôle, responsabilité; </a:t>
            </a:r>
            <a:endParaRPr lang="fr-FR" sz="3200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CA" sz="3200" b="1" dirty="0"/>
              <a:t>É</a:t>
            </a:r>
            <a:r>
              <a:rPr lang="fr-CA" sz="3200" b="1" dirty="0" smtClean="0"/>
              <a:t>quipe </a:t>
            </a:r>
            <a:r>
              <a:rPr lang="fr-CA" sz="3200" b="1" dirty="0"/>
              <a:t>de </a:t>
            </a:r>
            <a:r>
              <a:rPr lang="fr-CA" sz="3200" b="1" dirty="0" smtClean="0"/>
              <a:t>travail, accès </a:t>
            </a:r>
            <a:r>
              <a:rPr lang="fr-CA" sz="3200" b="1" dirty="0"/>
              <a:t>aux ressources</a:t>
            </a:r>
            <a:r>
              <a:rPr lang="fr-CA" sz="3200" b="1" dirty="0" smtClean="0"/>
              <a:t>; </a:t>
            </a:r>
            <a:endParaRPr lang="fr-CA" sz="3200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3200" b="1" dirty="0"/>
              <a:t>V</a:t>
            </a:r>
            <a:r>
              <a:rPr lang="fr-FR" sz="3200" b="1" dirty="0" smtClean="0"/>
              <a:t>ision</a:t>
            </a:r>
            <a:r>
              <a:rPr lang="fr-FR" sz="3200" b="1" dirty="0"/>
              <a:t>, </a:t>
            </a:r>
            <a:r>
              <a:rPr lang="fr-FR" sz="3200" b="1" dirty="0" smtClean="0"/>
              <a:t>mission-mandat, valeurs, culture</a:t>
            </a:r>
            <a:r>
              <a:rPr lang="fr-FR" sz="3200" b="1" dirty="0"/>
              <a:t>; 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3200" b="1" dirty="0"/>
              <a:t>O</a:t>
            </a:r>
            <a:r>
              <a:rPr lang="fr-FR" sz="3200" b="1" dirty="0" smtClean="0"/>
              <a:t>bjectifs </a:t>
            </a:r>
            <a:r>
              <a:rPr lang="fr-FR" sz="3200" b="1" dirty="0"/>
              <a:t>stratégiques, </a:t>
            </a:r>
            <a:r>
              <a:rPr lang="fr-FR" sz="3200" b="1" dirty="0" smtClean="0"/>
              <a:t>clients visés, produits dérivés, marchés ciblés, enjeux concernés; </a:t>
            </a:r>
            <a:endParaRPr lang="fr-FR" sz="3200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3200" b="1" dirty="0"/>
              <a:t>S</a:t>
            </a:r>
            <a:r>
              <a:rPr lang="fr-FR" sz="3200" b="1" dirty="0" smtClean="0"/>
              <a:t>ervices </a:t>
            </a:r>
            <a:r>
              <a:rPr lang="fr-FR" sz="3200" b="1" dirty="0"/>
              <a:t>offerts, </a:t>
            </a:r>
            <a:r>
              <a:rPr lang="fr-FR" sz="3200" b="1" dirty="0" smtClean="0"/>
              <a:t>équipement-technologie utilisé, etc..</a:t>
            </a:r>
            <a:endParaRPr lang="fr-FR" sz="3200" b="1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67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2767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/>
            </a:r>
            <a:br>
              <a:rPr lang="fr-CA" dirty="0" smtClean="0"/>
            </a:br>
            <a:r>
              <a:rPr lang="fr-CA" sz="3300" dirty="0" smtClean="0"/>
              <a:t>RETOUR </a:t>
            </a:r>
            <a:r>
              <a:rPr lang="fr-CA" sz="3300" dirty="0"/>
              <a:t>ET RÉTROACTION </a:t>
            </a:r>
            <a:r>
              <a:rPr lang="fr-CA" dirty="0"/>
              <a:t/>
            </a:r>
            <a:br>
              <a:rPr lang="fr-CA" dirty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Ce </a:t>
            </a:r>
            <a:r>
              <a:rPr lang="fr-FR" b="1" dirty="0"/>
              <a:t>que j’ai aimé de cette rencontre, ce qui a été profitable… </a:t>
            </a:r>
            <a:endParaRPr lang="fr-FR" dirty="0"/>
          </a:p>
          <a:p>
            <a:endParaRPr lang="fr-FR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Si </a:t>
            </a:r>
            <a:r>
              <a:rPr lang="fr-FR" b="1" dirty="0"/>
              <a:t>c’était à refaire, ce qui pourrait être fait différemment…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Une autre chose que j’aimerais dire par rapport à cette rencontre…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7090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b="0" dirty="0"/>
              <a:t/>
            </a:r>
            <a:br>
              <a:rPr lang="fr-CA" b="0" dirty="0"/>
            </a:br>
            <a:r>
              <a:rPr lang="fr-CA" dirty="0"/>
              <a:t>CONCLUSION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5139999"/>
          </a:xfrm>
        </p:spPr>
        <p:txBody>
          <a:bodyPr>
            <a:normAutofit fontScale="32500" lnSpcReduction="20000"/>
          </a:bodyPr>
          <a:lstStyle/>
          <a:p>
            <a:endParaRPr lang="fr-CA" dirty="0"/>
          </a:p>
          <a:p>
            <a:pPr algn="ctr"/>
            <a:r>
              <a:rPr lang="fr-FR" sz="9800" b="1" dirty="0"/>
              <a:t>Accès </a:t>
            </a:r>
            <a:r>
              <a:rPr lang="fr-FR" sz="9800" b="1" dirty="0" smtClean="0"/>
              <a:t>web à cette présentation</a:t>
            </a:r>
            <a:endParaRPr lang="fr-FR" sz="9800" b="1" dirty="0"/>
          </a:p>
          <a:p>
            <a:pPr algn="ctr"/>
            <a:endParaRPr lang="fr-CA" sz="9800" dirty="0" smtClean="0"/>
          </a:p>
          <a:p>
            <a:pPr algn="ctr"/>
            <a:r>
              <a:rPr lang="fr-CA" sz="9800" dirty="0" smtClean="0">
                <a:hlinkClick r:id="rId2"/>
              </a:rPr>
              <a:t>http</a:t>
            </a:r>
            <a:r>
              <a:rPr lang="fr-CA" sz="9800" dirty="0">
                <a:hlinkClick r:id="rId2"/>
              </a:rPr>
              <a:t>://</a:t>
            </a:r>
            <a:r>
              <a:rPr lang="fr-CA" sz="9800" dirty="0" smtClean="0">
                <a:hlinkClick r:id="rId2"/>
              </a:rPr>
              <a:t>www.umoncton.ca/umcm-saee/node/333</a:t>
            </a:r>
            <a:endParaRPr lang="fr-CA" sz="9800" dirty="0" smtClean="0"/>
          </a:p>
          <a:p>
            <a:pPr algn="ctr"/>
            <a:endParaRPr lang="fr-FR" sz="2500" b="1" dirty="0" smtClean="0"/>
          </a:p>
          <a:p>
            <a:pPr algn="ctr"/>
            <a:endParaRPr lang="fr-FR" sz="3500" b="1" dirty="0" smtClean="0"/>
          </a:p>
          <a:p>
            <a:pPr algn="ctr"/>
            <a:r>
              <a:rPr lang="fr-FR" sz="6200" b="1" dirty="0" smtClean="0"/>
              <a:t>Daniel </a:t>
            </a:r>
            <a:r>
              <a:rPr lang="fr-FR" sz="6200" b="1" dirty="0"/>
              <a:t>Grant, </a:t>
            </a:r>
            <a:r>
              <a:rPr lang="fr-FR" sz="6200" b="1" dirty="0" err="1"/>
              <a:t>CRHA</a:t>
            </a:r>
            <a:endParaRPr lang="fr-FR" sz="6200" b="1" dirty="0"/>
          </a:p>
          <a:p>
            <a:pPr algn="ctr"/>
            <a:r>
              <a:rPr lang="fr-FR" sz="4900" b="1" dirty="0"/>
              <a:t>Conseiller en emploi et liaison avec les employeurs</a:t>
            </a:r>
          </a:p>
          <a:p>
            <a:pPr algn="ctr"/>
            <a:r>
              <a:rPr lang="fr-FR" sz="4900" b="1" dirty="0"/>
              <a:t>Service de recherche de travail</a:t>
            </a:r>
          </a:p>
          <a:p>
            <a:pPr algn="ctr"/>
            <a:r>
              <a:rPr lang="fr-FR" sz="4900" b="1" dirty="0"/>
              <a:t>Services aux étudiantes et étudiants</a:t>
            </a:r>
          </a:p>
          <a:p>
            <a:pPr algn="ctr"/>
            <a:r>
              <a:rPr lang="fr-FR" sz="4900" b="1" dirty="0" smtClean="0"/>
              <a:t>Centre </a:t>
            </a:r>
            <a:r>
              <a:rPr lang="fr-FR" sz="4900" b="1" dirty="0"/>
              <a:t>étudiant, local C-101, </a:t>
            </a:r>
          </a:p>
          <a:p>
            <a:pPr algn="ctr"/>
            <a:r>
              <a:rPr lang="fr-FR" sz="4900" b="1" dirty="0"/>
              <a:t>Université de Moncton</a:t>
            </a:r>
          </a:p>
          <a:p>
            <a:pPr algn="ctr"/>
            <a:r>
              <a:rPr lang="fr-FR" sz="4900" b="1" dirty="0" smtClean="0"/>
              <a:t>Tél</a:t>
            </a:r>
            <a:r>
              <a:rPr lang="fr-FR" sz="4900" b="1" dirty="0"/>
              <a:t>. : (506) 858-3739</a:t>
            </a:r>
          </a:p>
          <a:p>
            <a:pPr algn="ctr"/>
            <a:r>
              <a:rPr lang="fr-FR" sz="4900" b="1" dirty="0" smtClean="0">
                <a:hlinkClick r:id="rId3"/>
              </a:rPr>
              <a:t>daniel.grant@umoncton.ca</a:t>
            </a:r>
            <a:endParaRPr lang="fr-FR" sz="4900" b="1" dirty="0" smtClean="0"/>
          </a:p>
          <a:p>
            <a:r>
              <a:rPr lang="fr-FR" b="1" dirty="0" smtClean="0"/>
              <a:t> </a:t>
            </a:r>
            <a:endParaRPr lang="fr-FR" b="1" dirty="0"/>
          </a:p>
          <a:p>
            <a:endParaRPr lang="fr-CA" sz="2800" b="1" dirty="0" smtClean="0"/>
          </a:p>
          <a:p>
            <a:pPr algn="ctr"/>
            <a:r>
              <a:rPr lang="fr-CA" sz="9800" b="1" dirty="0" smtClean="0"/>
              <a:t>Merci </a:t>
            </a:r>
            <a:r>
              <a:rPr lang="fr-CA" sz="9800" b="1" dirty="0"/>
              <a:t>de votre </a:t>
            </a:r>
            <a:r>
              <a:rPr lang="fr-CA" sz="9800" b="1" dirty="0" smtClean="0"/>
              <a:t>intérêt!</a:t>
            </a:r>
            <a:endParaRPr lang="fr-CA" sz="9800" b="1" dirty="0"/>
          </a:p>
        </p:txBody>
      </p:sp>
    </p:spTree>
    <p:extLst>
      <p:ext uri="{BB962C8B-B14F-4D97-AF65-F5344CB8AC3E}">
        <p14:creationId xmlns:p14="http://schemas.microsoft.com/office/powerpoint/2010/main" val="395090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OBJECTIFS DE CETTE PRÉSENTATION </a:t>
            </a:r>
            <a:endParaRPr lang="fr-CA" dirty="0"/>
          </a:p>
        </p:txBody>
      </p:sp>
      <p:sp>
        <p:nvSpPr>
          <p:cNvPr id="6" name="Espace réservé du contenu 4"/>
          <p:cNvSpPr>
            <a:spLocks noGrp="1"/>
          </p:cNvSpPr>
          <p:nvPr>
            <p:ph idx="1"/>
          </p:nvPr>
        </p:nvSpPr>
        <p:spPr>
          <a:xfrm>
            <a:off x="0" y="1306286"/>
            <a:ext cx="9144000" cy="5001208"/>
          </a:xfrm>
        </p:spPr>
        <p:txBody>
          <a:bodyPr>
            <a:normAutofit/>
          </a:bodyPr>
          <a:lstStyle/>
          <a:p>
            <a:r>
              <a:rPr lang="fr-FR" b="1" dirty="0" smtClean="0"/>
              <a:t>Suite </a:t>
            </a:r>
            <a:r>
              <a:rPr lang="fr-FR" b="1" dirty="0"/>
              <a:t>à cette présentation vous </a:t>
            </a:r>
            <a:r>
              <a:rPr lang="fr-FR" b="1" dirty="0" smtClean="0"/>
              <a:t>pourrez:</a:t>
            </a:r>
          </a:p>
          <a:p>
            <a:endParaRPr lang="fr-FR" sz="9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Identifiez les avantages du CV commun </a:t>
            </a:r>
            <a:r>
              <a:rPr lang="fr-FR" b="1" dirty="0" smtClean="0"/>
              <a:t>canadien (</a:t>
            </a:r>
            <a:r>
              <a:rPr lang="fr-FR" b="1" dirty="0" err="1" smtClean="0"/>
              <a:t>CVC</a:t>
            </a:r>
            <a:r>
              <a:rPr lang="fr-FR" b="1" dirty="0" smtClean="0"/>
              <a:t>);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Vous familiariser avec le CV commun </a:t>
            </a:r>
            <a:r>
              <a:rPr lang="fr-FR" b="1" dirty="0"/>
              <a:t>canadien (</a:t>
            </a:r>
            <a:r>
              <a:rPr lang="fr-FR" b="1" dirty="0" err="1"/>
              <a:t>CVC</a:t>
            </a:r>
            <a:r>
              <a:rPr lang="fr-FR" b="1" dirty="0" smtClean="0"/>
              <a:t>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 smtClean="0"/>
              <a:t>Savoir </a:t>
            </a:r>
            <a:r>
              <a:rPr lang="fr-FR" b="1" dirty="0"/>
              <a:t>comment préparer </a:t>
            </a:r>
            <a:r>
              <a:rPr lang="fr-FR" b="1" dirty="0" smtClean="0"/>
              <a:t>un </a:t>
            </a:r>
            <a:r>
              <a:rPr lang="fr-FR" b="1" dirty="0"/>
              <a:t>CV </a:t>
            </a:r>
            <a:r>
              <a:rPr lang="fr-FR" b="1" dirty="0" smtClean="0"/>
              <a:t>commun canadien </a:t>
            </a:r>
            <a:r>
              <a:rPr lang="fr-FR" b="1" dirty="0"/>
              <a:t>compétitif (</a:t>
            </a:r>
            <a:r>
              <a:rPr lang="fr-FR" b="1" dirty="0" err="1"/>
              <a:t>CVC</a:t>
            </a:r>
            <a:r>
              <a:rPr lang="fr-FR" b="1" dirty="0" smtClean="0"/>
              <a:t>); </a:t>
            </a: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Retour </a:t>
            </a:r>
            <a:r>
              <a:rPr lang="fr-CA" b="1" dirty="0"/>
              <a:t>et </a:t>
            </a:r>
            <a:r>
              <a:rPr lang="fr-CA" b="1" dirty="0" smtClean="0"/>
              <a:t>rétroaction; </a:t>
            </a:r>
            <a:endParaRPr lang="fr-CA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b="1" dirty="0"/>
              <a:t>Accès Web à cette présentation. </a:t>
            </a:r>
            <a:endParaRPr lang="fr-FR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582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LE CV COMMUN CANADIEN (</a:t>
            </a:r>
            <a:r>
              <a:rPr lang="fr-CA" dirty="0" err="1" smtClean="0"/>
              <a:t>CVC</a:t>
            </a:r>
            <a:r>
              <a:rPr lang="fr-CA" dirty="0" smtClean="0"/>
              <a:t>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5102677"/>
          </a:xfrm>
        </p:spPr>
        <p:txBody>
          <a:bodyPr>
            <a:normAutofit/>
          </a:bodyPr>
          <a:lstStyle/>
          <a:p>
            <a:pPr marL="1778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sz="900" dirty="0" smtClean="0"/>
          </a:p>
          <a:p>
            <a:pPr marL="1778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2400" b="1" dirty="0" smtClean="0"/>
              <a:t>Application </a:t>
            </a:r>
            <a:r>
              <a:rPr lang="fr-FR" sz="2400" b="1" dirty="0"/>
              <a:t>Web qui fournit aux chercheurs une approche unique et commune pour recueillir des informations requises par un réseau d'organismes de financement fédéraux, provinciaux et de recherche à but non </a:t>
            </a:r>
            <a:r>
              <a:rPr lang="fr-FR" sz="2400" b="1" dirty="0" smtClean="0"/>
              <a:t>lucratif;</a:t>
            </a:r>
          </a:p>
          <a:p>
            <a:pPr marL="1778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sz="2400" b="1" dirty="0" smtClean="0"/>
          </a:p>
          <a:p>
            <a:pPr marL="1778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FR" sz="900" b="1" dirty="0" smtClean="0"/>
          </a:p>
          <a:p>
            <a:pPr marL="1778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2400" b="1" dirty="0"/>
              <a:t>Plus de 100,000 utilisateurs enregistrés et 22 </a:t>
            </a:r>
            <a:r>
              <a:rPr lang="fr-FR" sz="2400" b="1" dirty="0" smtClean="0"/>
              <a:t>membres (organismes de financements);</a:t>
            </a:r>
          </a:p>
          <a:p>
            <a:pPr marL="1778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CA" sz="2400" b="1" dirty="0">
              <a:hlinkClick r:id="rId2"/>
            </a:endParaRPr>
          </a:p>
          <a:p>
            <a:pPr>
              <a:spcBef>
                <a:spcPts val="0"/>
              </a:spcBef>
            </a:pPr>
            <a:endParaRPr lang="fr-FR" sz="900" b="1" dirty="0" smtClean="0"/>
          </a:p>
          <a:p>
            <a:pPr marL="177800" indent="-1778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FR" sz="2400" b="1" dirty="0"/>
              <a:t>P</a:t>
            </a:r>
            <a:r>
              <a:rPr lang="fr-FR" sz="2400" b="1" dirty="0" smtClean="0"/>
              <a:t>ermet </a:t>
            </a:r>
            <a:r>
              <a:rPr lang="fr-FR" sz="2400" b="1" dirty="0"/>
              <a:t>aux chercheurs de saisir leur informations, qui peuvent ensuite être extraites (avec le consentement du chercheur) par les organismes </a:t>
            </a:r>
            <a:r>
              <a:rPr lang="fr-FR" sz="2400" b="1" dirty="0" smtClean="0"/>
              <a:t>membres.</a:t>
            </a:r>
          </a:p>
        </p:txBody>
      </p:sp>
    </p:spTree>
    <p:extLst>
      <p:ext uri="{BB962C8B-B14F-4D97-AF65-F5344CB8AC3E}">
        <p14:creationId xmlns:p14="http://schemas.microsoft.com/office/powerpoint/2010/main" val="394617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06678" cy="1228875"/>
          </a:xfrm>
        </p:spPr>
        <p:txBody>
          <a:bodyPr/>
          <a:lstStyle/>
          <a:p>
            <a:pPr algn="ctr"/>
            <a:r>
              <a:rPr lang="fr-CA" dirty="0" smtClean="0"/>
              <a:t>AVANTAGES D’AVOIR UN CV COMMUN</a:t>
            </a:r>
            <a:r>
              <a:rPr lang="fr-FR" dirty="0"/>
              <a:t> (</a:t>
            </a:r>
            <a:r>
              <a:rPr lang="fr-FR" dirty="0" err="1"/>
              <a:t>CVC</a:t>
            </a:r>
            <a:r>
              <a:rPr lang="fr-FR" dirty="0" smtClean="0"/>
              <a:t>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5121338"/>
          </a:xfrm>
        </p:spPr>
        <p:txBody>
          <a:bodyPr>
            <a:normAutofit/>
          </a:bodyPr>
          <a:lstStyle/>
          <a:p>
            <a:endParaRPr lang="fr-FR" sz="1200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2800" b="1" dirty="0" smtClean="0"/>
              <a:t>Alléger </a:t>
            </a:r>
            <a:r>
              <a:rPr lang="fr-FR" sz="2800" b="1" dirty="0"/>
              <a:t>la charge de travail d'un chercheur qui postule à du financement sur le principe qu'une fois entrée les données peuvent facilement être </a:t>
            </a:r>
            <a:r>
              <a:rPr lang="fr-FR" sz="2800" b="1" dirty="0" smtClean="0"/>
              <a:t>réutilisées;</a:t>
            </a:r>
          </a:p>
          <a:p>
            <a:endParaRPr lang="fr-FR" sz="900" b="1" dirty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2800" b="1" dirty="0"/>
              <a:t>Faciliter la collecte de données communes exigées par les </a:t>
            </a:r>
            <a:r>
              <a:rPr lang="fr-FR" sz="2800" b="1" dirty="0" smtClean="0"/>
              <a:t>organismes;</a:t>
            </a:r>
          </a:p>
          <a:p>
            <a:endParaRPr lang="fr-FR" sz="900" b="1" dirty="0" smtClean="0"/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2800" b="1" dirty="0" smtClean="0"/>
              <a:t>Créer </a:t>
            </a:r>
            <a:r>
              <a:rPr lang="fr-FR" sz="2800" b="1" dirty="0"/>
              <a:t>un répertoire public qui met en valeur l'expertise des chercheurs </a:t>
            </a:r>
            <a:r>
              <a:rPr lang="fr-FR" sz="2800" b="1" dirty="0" smtClean="0"/>
              <a:t>canadiens;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fr-FR" sz="2800" b="1" dirty="0" smtClean="0"/>
              <a:t>Maintenir son CV académique à jour.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104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LE CV COMMUN CANADIEN (</a:t>
            </a:r>
            <a:r>
              <a:rPr lang="fr-CA" dirty="0" err="1" smtClean="0"/>
              <a:t>CVC</a:t>
            </a:r>
            <a:r>
              <a:rPr lang="fr-CA" dirty="0" smtClean="0"/>
              <a:t>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5102677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endParaRPr lang="fr-CA" sz="2400" b="1" dirty="0"/>
          </a:p>
          <a:p>
            <a:pPr algn="ctr">
              <a:spcBef>
                <a:spcPts val="0"/>
              </a:spcBef>
            </a:pPr>
            <a:r>
              <a:rPr lang="fr-CA" sz="2400" b="1" dirty="0" smtClean="0"/>
              <a:t>CV générique en premier et ensuite CV de financement pour une demande spécifique</a:t>
            </a:r>
          </a:p>
          <a:p>
            <a:pPr algn="ctr">
              <a:spcBef>
                <a:spcPts val="0"/>
              </a:spcBef>
            </a:pPr>
            <a:endParaRPr lang="fr-CA" sz="2400" b="1" dirty="0" smtClean="0"/>
          </a:p>
          <a:p>
            <a:pPr algn="ctr">
              <a:spcBef>
                <a:spcPts val="0"/>
              </a:spcBef>
            </a:pPr>
            <a:r>
              <a:rPr lang="fr-CA" sz="2400" b="1" dirty="0">
                <a:hlinkClick r:id="rId2"/>
              </a:rPr>
              <a:t>https://ccv-cvc.ca/indexresearcher-fra.frm</a:t>
            </a:r>
            <a:endParaRPr lang="fr-CA" sz="2400" b="1" dirty="0"/>
          </a:p>
          <a:p>
            <a:pPr algn="ctr">
              <a:spcBef>
                <a:spcPts val="0"/>
              </a:spcBef>
            </a:pPr>
            <a:endParaRPr lang="fr-CA" sz="2400" b="1" dirty="0" smtClean="0"/>
          </a:p>
          <a:p>
            <a:pPr>
              <a:spcBef>
                <a:spcPts val="0"/>
              </a:spcBef>
            </a:pPr>
            <a:r>
              <a:rPr lang="fr-CA" sz="2400" b="1" dirty="0" smtClean="0"/>
              <a:t>Voir aussi en format PDF: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2400" b="1" dirty="0" smtClean="0"/>
              <a:t>Ensemble de données complet (PDF);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2400" b="1" dirty="0" smtClean="0"/>
              <a:t>Système de classification de recherche;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2400" b="1" dirty="0" smtClean="0"/>
              <a:t>Règles de tri de section;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r-CA" sz="2400" b="1" dirty="0" smtClean="0"/>
              <a:t>Champs de formatage.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fr-CA" sz="2400" b="1" dirty="0"/>
          </a:p>
        </p:txBody>
      </p:sp>
    </p:spTree>
    <p:extLst>
      <p:ext uri="{BB962C8B-B14F-4D97-AF65-F5344CB8AC3E}">
        <p14:creationId xmlns:p14="http://schemas.microsoft.com/office/powerpoint/2010/main" val="36892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 smtClean="0"/>
              <a:t>LE CV COMMUN CANADIEN (</a:t>
            </a:r>
            <a:r>
              <a:rPr lang="fr-CA" dirty="0" err="1" smtClean="0"/>
              <a:t>CVC</a:t>
            </a:r>
            <a:r>
              <a:rPr lang="fr-CA" dirty="0" smtClean="0"/>
              <a:t>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7"/>
            <a:ext cx="9144000" cy="5102677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endParaRPr lang="fr-CA" sz="900" b="1" dirty="0"/>
          </a:p>
          <a:p>
            <a:pPr algn="ctr">
              <a:spcBef>
                <a:spcPts val="0"/>
              </a:spcBef>
            </a:pPr>
            <a:r>
              <a:rPr lang="fr-CA" sz="2400" b="1" dirty="0"/>
              <a:t>P</a:t>
            </a:r>
            <a:r>
              <a:rPr lang="fr-CA" sz="2400" b="1" dirty="0" smtClean="0"/>
              <a:t>our une demande de financement spécifique, voir le site web de l’organisme financier pour les spécificités du </a:t>
            </a:r>
            <a:r>
              <a:rPr lang="fr-CA" sz="2400" b="1" dirty="0" err="1" smtClean="0"/>
              <a:t>CVC</a:t>
            </a:r>
            <a:endParaRPr lang="fr-CA" sz="2400" b="1" dirty="0" smtClean="0"/>
          </a:p>
          <a:p>
            <a:pPr algn="ctr">
              <a:spcBef>
                <a:spcPts val="0"/>
              </a:spcBef>
            </a:pPr>
            <a:endParaRPr lang="fr-CA" sz="900" b="1" dirty="0"/>
          </a:p>
          <a:p>
            <a:pPr algn="ctr">
              <a:spcBef>
                <a:spcPts val="0"/>
              </a:spcBef>
            </a:pPr>
            <a:r>
              <a:rPr lang="fr-CA" sz="2400" b="1" dirty="0" smtClean="0">
                <a:solidFill>
                  <a:srgbClr val="FF0000"/>
                </a:solidFill>
              </a:rPr>
              <a:t>Par exemple:</a:t>
            </a:r>
          </a:p>
          <a:p>
            <a:pPr algn="ctr">
              <a:spcBef>
                <a:spcPts val="0"/>
              </a:spcBef>
            </a:pPr>
            <a:r>
              <a:rPr lang="fr-FR" sz="2400" b="1" dirty="0"/>
              <a:t>Conseil de recherches en sciences humaines </a:t>
            </a:r>
            <a:endParaRPr lang="fr-CA" sz="2400" b="1" dirty="0"/>
          </a:p>
          <a:p>
            <a:pPr algn="ctr">
              <a:spcBef>
                <a:spcPts val="0"/>
              </a:spcBef>
            </a:pPr>
            <a:r>
              <a:rPr lang="fr-CA" sz="2400" b="1" dirty="0">
                <a:hlinkClick r:id="rId2"/>
              </a:rPr>
              <a:t>http://</a:t>
            </a:r>
            <a:r>
              <a:rPr lang="fr-CA" sz="2400" b="1" dirty="0" smtClean="0">
                <a:hlinkClick r:id="rId2"/>
              </a:rPr>
              <a:t>www.sshrc-crsh.gc.ca/funding-financement/forms-formulaires/instructions/ccv-fra.aspx</a:t>
            </a:r>
            <a:endParaRPr lang="fr-CA" sz="2400" b="1" dirty="0" smtClean="0"/>
          </a:p>
          <a:p>
            <a:pPr algn="ctr">
              <a:spcBef>
                <a:spcPts val="0"/>
              </a:spcBef>
            </a:pPr>
            <a:r>
              <a:rPr lang="fr-CA" sz="2400" b="1" dirty="0" smtClean="0">
                <a:solidFill>
                  <a:srgbClr val="FF0000"/>
                </a:solidFill>
              </a:rPr>
              <a:t>OU</a:t>
            </a:r>
            <a:endParaRPr lang="fr-CA" sz="2400" b="1" dirty="0" smtClean="0">
              <a:solidFill>
                <a:srgbClr val="FF00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fr-FR" sz="2400" b="1" dirty="0"/>
              <a:t>Conseil de recherches en sciences naturelles et en génie du Canada</a:t>
            </a:r>
            <a:endParaRPr lang="fr-CA" sz="2400" b="1" dirty="0"/>
          </a:p>
          <a:p>
            <a:pPr algn="ctr">
              <a:spcBef>
                <a:spcPts val="0"/>
              </a:spcBef>
            </a:pPr>
            <a:r>
              <a:rPr lang="fr-CA" sz="2400" b="1" dirty="0">
                <a:hlinkClick r:id="rId3"/>
              </a:rPr>
              <a:t>http://</a:t>
            </a:r>
            <a:r>
              <a:rPr lang="fr-CA" sz="2400" b="1" dirty="0" smtClean="0">
                <a:hlinkClick r:id="rId3"/>
              </a:rPr>
              <a:t>www.nserc-crsng.gc.ca/ResearchPortal-PortailDeRecherche/Instructions-Instructions/ccv-cvc_fra.asp</a:t>
            </a:r>
            <a:endParaRPr lang="fr-CA" sz="2400" b="1" dirty="0" smtClean="0"/>
          </a:p>
          <a:p>
            <a:pPr algn="ctr">
              <a:spcBef>
                <a:spcPts val="0"/>
              </a:spcBef>
            </a:pPr>
            <a:endParaRPr lang="fr-CA" sz="2400" b="1" dirty="0"/>
          </a:p>
          <a:p>
            <a:pPr algn="ctr">
              <a:spcBef>
                <a:spcPts val="0"/>
              </a:spcBef>
            </a:pPr>
            <a:endParaRPr lang="fr-CA" sz="2400" b="1" dirty="0" smtClean="0"/>
          </a:p>
          <a:p>
            <a:pPr algn="ctr">
              <a:spcBef>
                <a:spcPts val="0"/>
              </a:spcBef>
            </a:pPr>
            <a:endParaRPr lang="fr-CA" sz="2400" b="1" dirty="0" smtClean="0"/>
          </a:p>
          <a:p>
            <a:pPr algn="ctr">
              <a:spcBef>
                <a:spcPts val="0"/>
              </a:spcBef>
            </a:pPr>
            <a:endParaRPr lang="fr-CA" sz="2400" b="1" dirty="0"/>
          </a:p>
          <a:p>
            <a:pPr>
              <a:spcBef>
                <a:spcPts val="0"/>
              </a:spcBef>
            </a:pPr>
            <a:endParaRPr lang="fr-CA" sz="2400" b="1" dirty="0"/>
          </a:p>
        </p:txBody>
      </p:sp>
    </p:spTree>
    <p:extLst>
      <p:ext uri="{BB962C8B-B14F-4D97-AF65-F5344CB8AC3E}">
        <p14:creationId xmlns:p14="http://schemas.microsoft.com/office/powerpoint/2010/main" val="215130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pPr algn="ctr"/>
            <a:r>
              <a:rPr lang="fr-FR" dirty="0"/>
              <a:t>STRATÉGIES DE </a:t>
            </a:r>
            <a:r>
              <a:rPr lang="fr-FR" dirty="0" smtClean="0"/>
              <a:t>RÉDACTION</a:t>
            </a:r>
            <a:br>
              <a:rPr lang="fr-FR" dirty="0" smtClean="0"/>
            </a:br>
            <a:r>
              <a:rPr lang="fr-FR" dirty="0" smtClean="0"/>
              <a:t>DES ÉNONCÉS DE COMPÉTENCES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endParaRPr lang="fr-CA" b="1" dirty="0" smtClean="0"/>
          </a:p>
          <a:p>
            <a:endParaRPr lang="fr-CA" b="1" dirty="0"/>
          </a:p>
          <a:p>
            <a:r>
              <a:rPr lang="fr-CA" b="1" u="sng" dirty="0" smtClean="0"/>
              <a:t>Pour se démarquer des autres </a:t>
            </a:r>
            <a:r>
              <a:rPr lang="fr-CA" b="1" u="sng" dirty="0" err="1" smtClean="0"/>
              <a:t>CVC</a:t>
            </a:r>
            <a:r>
              <a:rPr lang="fr-CA" b="1" dirty="0" smtClean="0"/>
              <a:t>, portez une attention particulière aux volets </a:t>
            </a:r>
            <a:r>
              <a:rPr lang="fr-CA" b="1" u="sng" dirty="0" smtClean="0"/>
              <a:t>«</a:t>
            </a:r>
            <a:r>
              <a:rPr lang="fr-CA" b="1" u="sng" dirty="0"/>
              <a:t>Description»</a:t>
            </a:r>
            <a:r>
              <a:rPr lang="fr-CA" b="1" dirty="0"/>
              <a:t> </a:t>
            </a:r>
            <a:r>
              <a:rPr lang="fr-CA" b="1" dirty="0" smtClean="0"/>
              <a:t>du </a:t>
            </a:r>
            <a:r>
              <a:rPr lang="fr-CA" b="1" dirty="0" err="1" smtClean="0"/>
              <a:t>CVC</a:t>
            </a:r>
            <a:r>
              <a:rPr lang="fr-CA" b="1" dirty="0" smtClean="0"/>
              <a:t> lorsqu’elles </a:t>
            </a:r>
            <a:r>
              <a:rPr lang="fr-CA" b="1" dirty="0" smtClean="0"/>
              <a:t>s’appliquent à votre demande.</a:t>
            </a:r>
          </a:p>
          <a:p>
            <a:endParaRPr lang="fr-CA" b="1" dirty="0"/>
          </a:p>
          <a:p>
            <a:r>
              <a:rPr lang="fr-CA" b="1" dirty="0" smtClean="0"/>
              <a:t>Décrivez vos expériences </a:t>
            </a:r>
            <a:r>
              <a:rPr lang="fr-CA" b="1" dirty="0" smtClean="0"/>
              <a:t>sous forme</a:t>
            </a:r>
            <a:r>
              <a:rPr lang="fr-CA" b="1" dirty="0" smtClean="0"/>
              <a:t> d’énoncés </a:t>
            </a:r>
            <a:r>
              <a:rPr lang="fr-CA" b="1" dirty="0" smtClean="0"/>
              <a:t>de </a:t>
            </a:r>
            <a:r>
              <a:rPr lang="fr-CA" b="1" dirty="0" smtClean="0"/>
              <a:t>compétence pour </a:t>
            </a:r>
            <a:r>
              <a:rPr lang="fr-CA" b="1" dirty="0" smtClean="0"/>
              <a:t>optimiser une évaluation en votre </a:t>
            </a:r>
            <a:r>
              <a:rPr lang="fr-CA" b="1" dirty="0" smtClean="0"/>
              <a:t>faveur. Voici comment:</a:t>
            </a:r>
            <a:endParaRPr lang="fr-CA" b="1" dirty="0" smtClean="0"/>
          </a:p>
          <a:p>
            <a:endParaRPr lang="fr-CA" b="1" dirty="0"/>
          </a:p>
          <a:p>
            <a:endParaRPr lang="fr-CA" b="1" dirty="0" smtClean="0"/>
          </a:p>
          <a:p>
            <a:endParaRPr lang="fr-CA" b="1" dirty="0"/>
          </a:p>
          <a:p>
            <a:endParaRPr lang="fr-CA" b="1" dirty="0" smtClean="0"/>
          </a:p>
          <a:p>
            <a:endParaRPr lang="fr-CA" b="1" dirty="0" smtClean="0"/>
          </a:p>
          <a:p>
            <a:endParaRPr lang="fr-CA" b="1" dirty="0" smtClean="0"/>
          </a:p>
          <a:p>
            <a:endParaRPr lang="fr-CA" dirty="0"/>
          </a:p>
          <a:p>
            <a:endParaRPr lang="fr-FR" b="1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4426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pPr algn="ctr"/>
            <a:r>
              <a:rPr lang="fr-FR" dirty="0"/>
              <a:t>STRATÉGIES DE </a:t>
            </a:r>
            <a:r>
              <a:rPr lang="fr-FR" dirty="0" smtClean="0"/>
              <a:t>RÉDACTION</a:t>
            </a:r>
            <a:br>
              <a:rPr lang="fr-FR" dirty="0" smtClean="0"/>
            </a:br>
            <a:r>
              <a:rPr lang="fr-FR" dirty="0" smtClean="0"/>
              <a:t>DES ÉNONCÉS DE COMPÉTENCES (suite)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72768"/>
            <a:ext cx="9144000" cy="4547586"/>
          </a:xfrm>
        </p:spPr>
        <p:txBody>
          <a:bodyPr>
            <a:normAutofit lnSpcReduction="10000"/>
          </a:bodyPr>
          <a:lstStyle/>
          <a:p>
            <a:r>
              <a:rPr lang="fr-FR" b="1" dirty="0" smtClean="0"/>
              <a:t>Les énoncés </a:t>
            </a:r>
            <a:r>
              <a:rPr lang="fr-FR" b="1" dirty="0"/>
              <a:t>comportent trois </a:t>
            </a:r>
            <a:r>
              <a:rPr lang="fr-FR" b="1" dirty="0" smtClean="0"/>
              <a:t>points: </a:t>
            </a:r>
            <a:endParaRPr lang="fr-CA" dirty="0"/>
          </a:p>
          <a:p>
            <a:r>
              <a:rPr lang="fr-FR" b="1" dirty="0"/>
              <a:t>1. </a:t>
            </a:r>
            <a:r>
              <a:rPr lang="fr-FR" b="1" dirty="0" smtClean="0"/>
              <a:t>Situation-contexte; </a:t>
            </a:r>
            <a:endParaRPr lang="fr-FR" dirty="0"/>
          </a:p>
          <a:p>
            <a:r>
              <a:rPr lang="fr-CA" b="1" dirty="0"/>
              <a:t>2. </a:t>
            </a:r>
            <a:r>
              <a:rPr lang="fr-CA" b="1" dirty="0" smtClean="0"/>
              <a:t>Actions spécifiques démontrées; </a:t>
            </a:r>
            <a:endParaRPr lang="fr-CA" dirty="0"/>
          </a:p>
          <a:p>
            <a:pPr marL="447675" indent="-447675"/>
            <a:r>
              <a:rPr lang="fr-CA" b="1" dirty="0"/>
              <a:t>3. </a:t>
            </a:r>
            <a:r>
              <a:rPr lang="fr-CA" b="1" dirty="0" smtClean="0"/>
              <a:t>Résultat (s), </a:t>
            </a:r>
            <a:r>
              <a:rPr lang="fr-CA" b="1" dirty="0" smtClean="0"/>
              <a:t>défis relevés, apprentissages, leçons </a:t>
            </a:r>
            <a:r>
              <a:rPr lang="fr-CA" b="1" dirty="0" smtClean="0"/>
              <a:t>tirées, etc..</a:t>
            </a:r>
            <a:endParaRPr lang="fr-CA" b="1" dirty="0" smtClean="0"/>
          </a:p>
          <a:p>
            <a:r>
              <a:rPr lang="fr-CA" b="1" dirty="0" smtClean="0"/>
              <a:t>*Utiliser des verbes à l’infinitif</a:t>
            </a:r>
            <a:r>
              <a:rPr lang="fr-CA" b="1" dirty="0"/>
              <a:t> </a:t>
            </a:r>
            <a:r>
              <a:rPr lang="fr-CA" b="1" dirty="0" smtClean="0"/>
              <a:t>avec puces ou numéros, pas de «je, j’ai». Par exemple: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Compiler et analyser…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CA" b="1" dirty="0" smtClean="0"/>
              <a:t>Développer et présenter…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CA" b="1" dirty="0" smtClean="0"/>
          </a:p>
          <a:p>
            <a:endParaRPr lang="fr-CA" b="1" dirty="0" smtClean="0"/>
          </a:p>
          <a:p>
            <a:endParaRPr lang="fr-CA" dirty="0"/>
          </a:p>
          <a:p>
            <a:endParaRPr lang="fr-FR" b="1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86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3892"/>
            <a:ext cx="9144000" cy="1228875"/>
          </a:xfrm>
        </p:spPr>
        <p:txBody>
          <a:bodyPr/>
          <a:lstStyle/>
          <a:p>
            <a:pPr algn="ctr"/>
            <a:r>
              <a:rPr lang="fr-FR" dirty="0"/>
              <a:t>STRATÉGIES DE RÉDACTION</a:t>
            </a:r>
            <a:br>
              <a:rPr lang="fr-FR" dirty="0"/>
            </a:br>
            <a:r>
              <a:rPr lang="fr-FR" dirty="0"/>
              <a:t>DES ÉNONCÉS DE </a:t>
            </a:r>
            <a:r>
              <a:rPr lang="fr-FR" dirty="0" smtClean="0"/>
              <a:t>COMPÉTENCES (suite)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88792"/>
            <a:ext cx="9144000" cy="5205314"/>
          </a:xfrm>
        </p:spPr>
        <p:txBody>
          <a:bodyPr>
            <a:normAutofit/>
          </a:bodyPr>
          <a:lstStyle/>
          <a:p>
            <a:endParaRPr lang="fr-CA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fr-FR" sz="3200" b="1" dirty="0" smtClean="0">
                <a:latin typeface="Arial" panose="020B0604020202020204" pitchFamily="34" charset="0"/>
              </a:rPr>
              <a:t>Pour décrire vos </a:t>
            </a:r>
            <a:r>
              <a:rPr lang="fr-FR" sz="3200" b="1" dirty="0" smtClean="0">
                <a:latin typeface="Arial" panose="020B0604020202020204" pitchFamily="34" charset="0"/>
              </a:rPr>
              <a:t>expériences </a:t>
            </a:r>
            <a:r>
              <a:rPr lang="fr-FR" sz="3200" b="1" dirty="0" smtClean="0">
                <a:latin typeface="Arial" panose="020B0604020202020204" pitchFamily="34" charset="0"/>
              </a:rPr>
              <a:t>sous forme d’énoncés de compétences: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>
                <a:latin typeface="Arial" panose="020B0604020202020204" pitchFamily="34" charset="0"/>
              </a:rPr>
              <a:t>S</a:t>
            </a:r>
            <a:r>
              <a:rPr lang="fr-FR" sz="3200" b="1" dirty="0" smtClean="0">
                <a:latin typeface="Arial" panose="020B0604020202020204" pitchFamily="34" charset="0"/>
              </a:rPr>
              <a:t>’inspirer de vos description de tâches;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>
                <a:latin typeface="Arial" panose="020B0604020202020204" pitchFamily="34" charset="0"/>
              </a:rPr>
              <a:t>Revoir vos CV, vos sommaires et </a:t>
            </a:r>
            <a:r>
              <a:rPr lang="fr-FR" sz="3200" b="1" dirty="0" smtClean="0">
                <a:latin typeface="Arial" panose="020B0604020202020204" pitchFamily="34" charset="0"/>
              </a:rPr>
              <a:t>vos recherches</a:t>
            </a:r>
            <a:r>
              <a:rPr lang="fr-FR" sz="3200" b="1" dirty="0" smtClean="0">
                <a:latin typeface="Arial" panose="020B0604020202020204" pitchFamily="34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>
                <a:latin typeface="Arial" panose="020B0604020202020204" pitchFamily="34" charset="0"/>
              </a:rPr>
              <a:t>Revisiter vos objectifs de cours (syllabus);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200" b="1" dirty="0" smtClean="0">
                <a:latin typeface="Arial" panose="020B0604020202020204" pitchFamily="34" charset="0"/>
              </a:rPr>
              <a:t>Consulter la </a:t>
            </a:r>
            <a:r>
              <a:rPr lang="fr-FR" sz="3200" b="1" dirty="0" smtClean="0">
                <a:latin typeface="Arial" panose="020B0604020202020204" pitchFamily="34" charset="0"/>
                <a:hlinkClick r:id="rId2"/>
              </a:rPr>
              <a:t>Classification </a:t>
            </a:r>
            <a:r>
              <a:rPr lang="fr-FR" sz="3200" b="1" dirty="0">
                <a:latin typeface="Arial" panose="020B0604020202020204" pitchFamily="34" charset="0"/>
                <a:hlinkClick r:id="rId2"/>
              </a:rPr>
              <a:t>nationale des profession </a:t>
            </a:r>
            <a:r>
              <a:rPr lang="fr-CA" sz="3200" b="1" dirty="0" smtClean="0">
                <a:latin typeface="Arial" panose="020B0604020202020204" pitchFamily="34" charset="0"/>
                <a:hlinkClick r:id="rId2"/>
              </a:rPr>
              <a:t>(</a:t>
            </a:r>
            <a:r>
              <a:rPr lang="fr-CA" sz="3200" b="1" dirty="0">
                <a:latin typeface="Arial" panose="020B0604020202020204" pitchFamily="34" charset="0"/>
                <a:hlinkClick r:id="rId2"/>
              </a:rPr>
              <a:t>CNP</a:t>
            </a:r>
            <a:r>
              <a:rPr lang="fr-CA" sz="3200" b="1" dirty="0" smtClean="0">
                <a:latin typeface="Arial" panose="020B0604020202020204" pitchFamily="34" charset="0"/>
                <a:hlinkClick r:id="rId2"/>
              </a:rPr>
              <a:t>)</a:t>
            </a:r>
            <a:r>
              <a:rPr lang="fr-CA" sz="3200" b="1" dirty="0" smtClean="0">
                <a:latin typeface="Arial" panose="020B0604020202020204" pitchFamily="34" charset="0"/>
              </a:rPr>
              <a:t>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8058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274</TotalTime>
  <Words>613</Words>
  <Application>Microsoft Office PowerPoint</Application>
  <PresentationFormat>Affichage à l'écran (4:3)</PresentationFormat>
  <Paragraphs>114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Century Gothic</vt:lpstr>
      <vt:lpstr>Default Theme</vt:lpstr>
      <vt:lpstr>CV COMMUN CANADIEN (CVC)  Daniel Grant, CRHA  Conseiller en emploi, liaison avec les employeurs  Service de recherche de travail </vt:lpstr>
      <vt:lpstr>OBJECTIFS DE CETTE PRÉSENTATION </vt:lpstr>
      <vt:lpstr>LE CV COMMUN CANADIEN (CVC)</vt:lpstr>
      <vt:lpstr>AVANTAGES D’AVOIR UN CV COMMUN (CVC)</vt:lpstr>
      <vt:lpstr>LE CV COMMUN CANADIEN (CVC)</vt:lpstr>
      <vt:lpstr>LE CV COMMUN CANADIEN (CVC)</vt:lpstr>
      <vt:lpstr>STRATÉGIES DE RÉDACTION DES ÉNONCÉS DE COMPÉTENCES</vt:lpstr>
      <vt:lpstr>STRATÉGIES DE RÉDACTION DES ÉNONCÉS DE COMPÉTENCES (suite)</vt:lpstr>
      <vt:lpstr>STRATÉGIES DE RÉDACTION DES ÉNONCÉS DE COMPÉTENCES (suite)</vt:lpstr>
      <vt:lpstr>STRATÉGIES DE RÉDACTION DES ÉNONCÉS DE COMPÉTENCES (suite)</vt:lpstr>
      <vt:lpstr> RETOUR ET RÉTROACTION  </vt:lpstr>
      <vt:lpstr> 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Nadine Cormier</dc:creator>
  <cp:lastModifiedBy>Daniel Grant</cp:lastModifiedBy>
  <cp:revision>57</cp:revision>
  <dcterms:created xsi:type="dcterms:W3CDTF">2015-02-05T13:42:13Z</dcterms:created>
  <dcterms:modified xsi:type="dcterms:W3CDTF">2016-04-25T18:22:40Z</dcterms:modified>
</cp:coreProperties>
</file>