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6" r:id="rId12"/>
    <p:sldId id="297" r:id="rId13"/>
    <p:sldId id="285" r:id="rId14"/>
    <p:sldId id="265" r:id="rId15"/>
    <p:sldId id="266" r:id="rId16"/>
    <p:sldId id="267" r:id="rId17"/>
    <p:sldId id="268" r:id="rId18"/>
    <p:sldId id="270" r:id="rId19"/>
    <p:sldId id="298" r:id="rId20"/>
    <p:sldId id="274" r:id="rId21"/>
    <p:sldId id="275" r:id="rId22"/>
    <p:sldId id="283" r:id="rId23"/>
    <p:sldId id="284" r:id="rId24"/>
    <p:sldId id="280" r:id="rId25"/>
    <p:sldId id="281" r:id="rId26"/>
    <p:sldId id="282" r:id="rId27"/>
    <p:sldId id="287" r:id="rId28"/>
    <p:sldId id="289" r:id="rId29"/>
    <p:sldId id="290" r:id="rId30"/>
    <p:sldId id="293" r:id="rId31"/>
    <p:sldId id="29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11" d="100"/>
          <a:sy n="111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7A14-EB44-474F-8874-BEEBB18CFCFD}" type="datetimeFigureOut">
              <a:rPr lang="fr-CA" smtClean="0"/>
              <a:t>2016-01-18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4CF9-CBEF-4449-90FD-BA1777DB688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73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sh.inserm.fr/mesh/" TargetMode="External"/><Relationship Id="rId2" Type="http://schemas.openxmlformats.org/officeDocument/2006/relationships/hyperlink" Target="http://www.termium.gc.ca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lyoa.com/2014/11/04/google-scholar-is-filled-with-junk-science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oncton.ca/umcm-bibliotheque-champlain/files/umcm-bibliotheque-champlain/wf/wf/documents/apa_pour_les_nuls_oct_2015.pptx" TargetMode="External"/><Relationship Id="rId2" Type="http://schemas.openxmlformats.org/officeDocument/2006/relationships/hyperlink" Target="http://www.umoncton.ca/umcm-bibliotheque-champlain/node/21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raprdnt.uqtr.uquebec.ca/pls/public/gscw031?owa_no_site=1100&amp;owa_no_fiche=12" TargetMode="External"/><Relationship Id="rId2" Type="http://schemas.openxmlformats.org/officeDocument/2006/relationships/hyperlink" Target="http://www.umoncton.ca/umcm-bibliotheque-champlain/node/11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oncton.ca/umcm-bibliotheque-champlain/files/umcm-bibliotheque-champlain/wf/wf/documents/APA%20pour%20les%20nuls.pptx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umoncton.ca/umcm-bibliotheque-champlain/node/21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moncton.ca/umcm-bibliotheque-champlain/node/312" TargetMode="External"/><Relationship Id="rId5" Type="http://schemas.openxmlformats.org/officeDocument/2006/relationships/hyperlink" Target="http://www.umoncton.ca/umcm-bibliotheque-champlain/files/umcm-bibliotheque-champlain/wf/Integrer_references_ou_bibliographies.pdf" TargetMode="External"/><Relationship Id="rId4" Type="http://schemas.openxmlformats.org/officeDocument/2006/relationships/hyperlink" Target="http://www.umoncton.ca/umcm-bibliotheque-champlain/files/umcm-bibliotheque-champlain/wf/Obtenir_la_reference.ppt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oncton.ca/umcm-bibliotheque-champlain/node/21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oncton.ca/umcm-bibliotheque-champlain/node/218" TargetMode="External"/><Relationship Id="rId2" Type="http://schemas.openxmlformats.org/officeDocument/2006/relationships/hyperlink" Target="http://www.umoncton.ca/bibliothequ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067800" cy="3400864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fr-CA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CA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de la bibliothèque, Crédo</a:t>
            </a:r>
            <a:r>
              <a:rPr lang="fr-CA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PsycINFO</a:t>
            </a:r>
            <a:endParaRPr lang="fr-CA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/>
          </a:p>
          <a:p>
            <a:pPr algn="ctr"/>
            <a:r>
              <a:rPr lang="fr-CA" u="sng" dirty="0">
                <a:solidFill>
                  <a:srgbClr val="FFFF00"/>
                </a:solidFill>
              </a:rPr>
              <a:t>bcref@umoncton.ca</a:t>
            </a:r>
          </a:p>
          <a:p>
            <a:pPr algn="ctr"/>
            <a:r>
              <a:rPr lang="fr-CA" u="sng" dirty="0"/>
              <a:t>858-4998</a:t>
            </a:r>
          </a:p>
          <a:p>
            <a:pPr algn="ctr"/>
            <a:endParaRPr lang="fr-CA" u="sng" dirty="0"/>
          </a:p>
          <a:p>
            <a:pPr algn="ctr"/>
            <a:r>
              <a:rPr lang="fr-CA" u="sng" dirty="0">
                <a:solidFill>
                  <a:srgbClr val="FFFF00"/>
                </a:solidFill>
              </a:rPr>
              <a:t>Marc.Harper@umoncton.ca</a:t>
            </a:r>
          </a:p>
          <a:p>
            <a:pPr algn="ctr"/>
            <a:r>
              <a:rPr lang="fr-CA" u="sng" dirty="0"/>
              <a:t>858-4154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sz="1600" b="1" dirty="0" smtClean="0">
              <a:solidFill>
                <a:srgbClr val="92D050"/>
              </a:solidFill>
            </a:endParaRPr>
          </a:p>
        </p:txBody>
      </p:sp>
      <p:pic>
        <p:nvPicPr>
          <p:cNvPr id="4" name="Image 3" descr="V_BIBLIOTHEQUE_CHAMP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464820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Avant les bases de données….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rgbClr val="FFFF00"/>
                </a:solidFill>
              </a:rPr>
              <a:t>Crédo</a:t>
            </a:r>
            <a:r>
              <a:rPr lang="en-US" sz="1800" b="1" dirty="0" smtClean="0">
                <a:solidFill>
                  <a:srgbClr val="FFFF00"/>
                </a:solidFill>
              </a:rPr>
              <a:t> peut </a:t>
            </a:r>
            <a:r>
              <a:rPr lang="en-US" sz="1800" b="1" dirty="0" err="1" smtClean="0">
                <a:solidFill>
                  <a:srgbClr val="FFFF00"/>
                </a:solidFill>
              </a:rPr>
              <a:t>vous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permettre</a:t>
            </a:r>
            <a:r>
              <a:rPr lang="en-US" sz="1800" b="1" dirty="0" smtClean="0">
                <a:solidFill>
                  <a:srgbClr val="FFFF00"/>
                </a:solidFill>
              </a:rPr>
              <a:t> de trouver des definitions </a:t>
            </a:r>
            <a:r>
              <a:rPr lang="en-US" sz="1800" b="1" dirty="0" err="1" smtClean="0">
                <a:solidFill>
                  <a:srgbClr val="FFFF00"/>
                </a:solidFill>
              </a:rPr>
              <a:t>fiables</a:t>
            </a:r>
            <a:r>
              <a:rPr lang="en-US" sz="1800" b="1" dirty="0" smtClean="0">
                <a:solidFill>
                  <a:srgbClr val="FFFF00"/>
                </a:solidFill>
              </a:rPr>
              <a:t> pour commencer </a:t>
            </a:r>
            <a:r>
              <a:rPr lang="en-US" sz="1800" b="1" dirty="0" err="1" smtClean="0">
                <a:solidFill>
                  <a:srgbClr val="FFFF00"/>
                </a:solidFill>
              </a:rPr>
              <a:t>votre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projet</a:t>
            </a:r>
            <a:r>
              <a:rPr lang="en-US" sz="1800" b="1" dirty="0" smtClean="0">
                <a:solidFill>
                  <a:srgbClr val="FFFF00"/>
                </a:solidFill>
              </a:rPr>
              <a:t>. </a:t>
            </a:r>
            <a:r>
              <a:rPr lang="en-US" sz="1800" b="1" dirty="0" err="1" smtClean="0">
                <a:solidFill>
                  <a:srgbClr val="FFFF00"/>
                </a:solidFill>
              </a:rPr>
              <a:t>C’est</a:t>
            </a:r>
            <a:r>
              <a:rPr lang="en-US" sz="1800" b="1" dirty="0" smtClean="0">
                <a:solidFill>
                  <a:srgbClr val="FFFF00"/>
                </a:solidFill>
              </a:rPr>
              <a:t> un bon début </a:t>
            </a:r>
            <a:r>
              <a:rPr lang="en-US" sz="1800" b="1" dirty="0" err="1" smtClean="0">
                <a:solidFill>
                  <a:srgbClr val="FFFF00"/>
                </a:solidFill>
              </a:rPr>
              <a:t>mais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i="1" u="sng" dirty="0" err="1" smtClean="0"/>
              <a:t>seulement</a:t>
            </a:r>
            <a:r>
              <a:rPr lang="en-US" sz="1800" b="1" dirty="0" smtClean="0">
                <a:solidFill>
                  <a:srgbClr val="FFFF00"/>
                </a:solidFill>
              </a:rPr>
              <a:t> un début.</a:t>
            </a:r>
            <a:endParaRPr lang="en-US" sz="1800" b="1" dirty="0">
              <a:solidFill>
                <a:srgbClr val="FFFF00"/>
              </a:solidFill>
            </a:endParaRP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0047" t="24723" r="53753" b="31226"/>
          <a:stretch/>
        </p:blipFill>
        <p:spPr bwMode="auto">
          <a:xfrm>
            <a:off x="1120330" y="2972578"/>
            <a:ext cx="6680835" cy="361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1524000" y="5257800"/>
            <a:ext cx="1828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2819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fr-CA" sz="6600" dirty="0" smtClean="0">
                <a:solidFill>
                  <a:srgbClr val="92D050"/>
                </a:solidFill>
              </a:rPr>
              <a:t>Crédo</a:t>
            </a:r>
            <a:endParaRPr lang="fr-CA" sz="6600" dirty="0">
              <a:solidFill>
                <a:srgbClr val="92D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1511053"/>
            <a:ext cx="85343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i="1" u="sng" dirty="0" smtClean="0"/>
              <a:t>Vous offre:</a:t>
            </a:r>
          </a:p>
          <a:p>
            <a:endParaRPr lang="fr-CA" sz="2400" i="1" dirty="0" smtClean="0"/>
          </a:p>
          <a:p>
            <a:r>
              <a:rPr lang="fr-CA" sz="2400" i="1" dirty="0" smtClean="0"/>
              <a:t>-Un bon départ</a:t>
            </a:r>
          </a:p>
          <a:p>
            <a:endParaRPr lang="fr-CA" sz="2400" i="1" dirty="0" smtClean="0"/>
          </a:p>
          <a:p>
            <a:r>
              <a:rPr lang="fr-CA" sz="2400" i="1" dirty="0" smtClean="0"/>
              <a:t>-Des références qui fournissent des définitions fiables (pas    nécessairement des recherches intensives)</a:t>
            </a:r>
          </a:p>
          <a:p>
            <a:endParaRPr lang="fr-CA" sz="2400" i="1" dirty="0" smtClean="0"/>
          </a:p>
          <a:p>
            <a:r>
              <a:rPr lang="fr-CA" sz="2400" i="1" dirty="0" smtClean="0"/>
              <a:t>-Des fonctions de recherches par personnes ou sujets</a:t>
            </a:r>
          </a:p>
          <a:p>
            <a:endParaRPr lang="fr-CA" sz="2400" i="1" dirty="0" smtClean="0"/>
          </a:p>
          <a:p>
            <a:r>
              <a:rPr lang="fr-CA" sz="2400" i="1" dirty="0" smtClean="0"/>
              <a:t>-La fonction interactive: « Mind Map »</a:t>
            </a:r>
          </a:p>
          <a:p>
            <a:endParaRPr lang="fr-CA" sz="2400" i="1" dirty="0" smtClean="0"/>
          </a:p>
          <a:p>
            <a:r>
              <a:rPr lang="fr-CA" sz="2400" i="1" dirty="0" smtClean="0"/>
              <a:t>-Les options de sauvegarder, envoyer par courriel, imprimer etc. </a:t>
            </a:r>
            <a:endParaRPr lang="fr-CA" sz="2000" i="1" dirty="0"/>
          </a:p>
          <a:p>
            <a:endParaRPr lang="fr-CA" sz="2400" i="1" dirty="0" smtClean="0"/>
          </a:p>
          <a:p>
            <a:r>
              <a:rPr lang="fr-CA" sz="2400" i="1" dirty="0" smtClean="0"/>
              <a:t>-L’option de lier aux bases de données</a:t>
            </a:r>
          </a:p>
        </p:txBody>
      </p:sp>
    </p:spTree>
    <p:extLst>
      <p:ext uri="{BB962C8B-B14F-4D97-AF65-F5344CB8AC3E}">
        <p14:creationId xmlns:p14="http://schemas.microsoft.com/office/powerpoint/2010/main" val="3599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fr-CA" sz="6600" dirty="0" err="1" smtClean="0">
                <a:solidFill>
                  <a:srgbClr val="92D050"/>
                </a:solidFill>
              </a:rPr>
              <a:t>Mind</a:t>
            </a:r>
            <a:r>
              <a:rPr lang="fr-CA" sz="6600" dirty="0" smtClean="0">
                <a:solidFill>
                  <a:srgbClr val="92D050"/>
                </a:solidFill>
              </a:rPr>
              <a:t> </a:t>
            </a:r>
            <a:r>
              <a:rPr lang="fr-CA" sz="6600" dirty="0" err="1" smtClean="0">
                <a:solidFill>
                  <a:srgbClr val="92D050"/>
                </a:solidFill>
              </a:rPr>
              <a:t>Map</a:t>
            </a:r>
            <a:r>
              <a:rPr lang="fr-CA" sz="6600" dirty="0" smtClean="0">
                <a:solidFill>
                  <a:srgbClr val="92D050"/>
                </a:solidFill>
              </a:rPr>
              <a:t> (Crédo)</a:t>
            </a:r>
            <a:endParaRPr lang="fr-CA" sz="6600" dirty="0">
              <a:solidFill>
                <a:srgbClr val="92D050"/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56932" t="14384" r="638" b="9649"/>
          <a:stretch/>
        </p:blipFill>
        <p:spPr bwMode="auto">
          <a:xfrm>
            <a:off x="533400" y="1828800"/>
            <a:ext cx="7748270" cy="4517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90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Introduction aux bases de données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On vous offre presque 100 bases de données à la bibliothèques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Plusieurs ne sont pas pertinent pour vous (e.g. </a:t>
            </a:r>
            <a:r>
              <a:rPr lang="fr-CA" sz="2000" dirty="0" smtClean="0">
                <a:solidFill>
                  <a:srgbClr val="FFFFFF"/>
                </a:solidFill>
              </a:rPr>
              <a:t>«</a:t>
            </a:r>
            <a:r>
              <a:rPr lang="en-US" sz="2000" dirty="0"/>
              <a:t>Theater in Video</a:t>
            </a:r>
            <a:r>
              <a:rPr lang="fr-CA" sz="2000" dirty="0" smtClean="0">
                <a:solidFill>
                  <a:srgbClr val="FFFFFF"/>
                </a:solidFill>
              </a:rPr>
              <a:t>»</a:t>
            </a:r>
            <a:r>
              <a:rPr lang="en-US" sz="2000" dirty="0" smtClean="0"/>
              <a:t>)</a:t>
            </a:r>
          </a:p>
          <a:p>
            <a:pPr algn="l"/>
            <a:endParaRPr lang="en-US" sz="2000" dirty="0"/>
          </a:p>
          <a:p>
            <a:pPr algn="l"/>
            <a:r>
              <a:rPr lang="en-US" sz="2800" b="1" i="1" u="sng" dirty="0" smtClean="0">
                <a:solidFill>
                  <a:srgbClr val="FFFF00"/>
                </a:solidFill>
              </a:rPr>
              <a:t>Aujourd’hui on examine: </a:t>
            </a:r>
          </a:p>
          <a:p>
            <a:pPr algn="l"/>
            <a:endParaRPr lang="en-US" sz="2000" b="1" i="1" u="sng" dirty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/>
              <a:t>-PsycINFO</a:t>
            </a:r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06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fr-CA" sz="3400" dirty="0" smtClean="0">
                <a:solidFill>
                  <a:srgbClr val="92D050"/>
                </a:solidFill>
              </a:rPr>
              <a:t>La partie la plus importante de la présentation!!!</a:t>
            </a:r>
            <a:endParaRPr lang="fr-CA" sz="3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083296" cy="4495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La différence entre le </a:t>
            </a:r>
            <a:r>
              <a:rPr lang="en-US" sz="2800" i="1" u="sng" dirty="0" smtClean="0">
                <a:solidFill>
                  <a:srgbClr val="FFFF00"/>
                </a:solidFill>
              </a:rPr>
              <a:t>“style Google”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et un </a:t>
            </a:r>
            <a:r>
              <a:rPr lang="en-US" sz="2800" i="1" u="sng" dirty="0" smtClean="0">
                <a:solidFill>
                  <a:srgbClr val="FFFF00"/>
                </a:solidFill>
              </a:rPr>
              <a:t>déscripteur</a:t>
            </a:r>
          </a:p>
          <a:p>
            <a:pPr algn="l"/>
            <a:endParaRPr lang="en-US" sz="2400" dirty="0" smtClean="0">
              <a:solidFill>
                <a:srgbClr val="FFFF00"/>
              </a:solidFill>
            </a:endParaRPr>
          </a:p>
          <a:p>
            <a:pPr algn="l"/>
            <a:endParaRPr lang="en-US" sz="2400" dirty="0" smtClean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Si qu’on tape un mot ou un expression comme dans Google, on risque avoir trop de résultats</a:t>
            </a:r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Si qu’on choisit un déscripteur, on est garanti d’avoir le déscripteur comme sujet de l’article </a:t>
            </a:r>
          </a:p>
          <a:p>
            <a:pPr algn="l"/>
            <a:endParaRPr lang="en-US" sz="2800" dirty="0">
              <a:solidFill>
                <a:srgbClr val="FFFF00"/>
              </a:solidFill>
            </a:endParaRPr>
          </a:p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solidFill>
                  <a:srgbClr val="92D050"/>
                </a:solidFill>
              </a:rPr>
              <a:t>Les déscripteurs</a:t>
            </a:r>
            <a:endParaRPr lang="fr-CA" sz="4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4495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b="1" i="1" dirty="0">
                <a:solidFill>
                  <a:srgbClr val="FFFF00"/>
                </a:solidFill>
              </a:rPr>
              <a:t>U</a:t>
            </a:r>
            <a:r>
              <a:rPr lang="en-US" sz="3000" b="1" i="1" dirty="0" smtClean="0">
                <a:solidFill>
                  <a:srgbClr val="FFFF00"/>
                </a:solidFill>
              </a:rPr>
              <a:t>n déscripteur de base de données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repère</a:t>
            </a:r>
            <a:r>
              <a:rPr lang="en-US" sz="3000" b="1" i="1" dirty="0" smtClean="0">
                <a:solidFill>
                  <a:srgbClr val="FFFF00"/>
                </a:solidFill>
              </a:rPr>
              <a:t> un sujet au lieu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d’une</a:t>
            </a:r>
            <a:r>
              <a:rPr lang="en-US" sz="3000" b="1" i="1" dirty="0" smtClean="0">
                <a:solidFill>
                  <a:srgbClr val="FFFF00"/>
                </a:solidFill>
              </a:rPr>
              <a:t> recherche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d’articles</a:t>
            </a:r>
            <a:r>
              <a:rPr lang="en-US" sz="3000" b="1" i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endParaRPr lang="en-US" sz="2800" dirty="0"/>
          </a:p>
          <a:p>
            <a:pPr algn="l"/>
            <a:r>
              <a:rPr lang="en-US" sz="2800" u="sng" dirty="0" smtClean="0"/>
              <a:t>Il peut être: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-Majeur </a:t>
            </a:r>
            <a:r>
              <a:rPr lang="en-US" sz="2800" dirty="0" smtClean="0"/>
              <a:t>(moins de résultats parce qu’on cherche uniquement les articles qui concentrent fortement sur notre sujet)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Mineur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(plus de résultats parce qu’on cherche des articles qui </a:t>
            </a:r>
            <a:r>
              <a:rPr lang="en-US" sz="2800" dirty="0" err="1" smtClean="0"/>
              <a:t>traitent</a:t>
            </a:r>
            <a:r>
              <a:rPr lang="en-US" sz="2800" dirty="0" smtClean="0"/>
              <a:t> de notre sujet </a:t>
            </a:r>
            <a:r>
              <a:rPr lang="en-US" sz="2800" dirty="0" err="1" smtClean="0"/>
              <a:t>ainsi</a:t>
            </a:r>
            <a:r>
              <a:rPr lang="en-US" sz="2800" dirty="0" smtClean="0"/>
              <a:t> que </a:t>
            </a:r>
            <a:r>
              <a:rPr lang="en-US" sz="2800" dirty="0" err="1" smtClean="0"/>
              <a:t>plusieurs</a:t>
            </a:r>
            <a:r>
              <a:rPr lang="en-US" sz="2800" dirty="0" smtClean="0"/>
              <a:t> </a:t>
            </a:r>
            <a:r>
              <a:rPr lang="en-US" sz="2800" dirty="0" err="1" smtClean="0"/>
              <a:t>autres</a:t>
            </a:r>
            <a:r>
              <a:rPr lang="en-US" sz="2800" dirty="0" smtClean="0"/>
              <a:t> </a:t>
            </a:r>
            <a:r>
              <a:rPr lang="en-US" sz="2800" dirty="0" err="1" smtClean="0"/>
              <a:t>sujets</a:t>
            </a:r>
            <a:r>
              <a:rPr lang="en-US" sz="2800" dirty="0" smtClean="0"/>
              <a:t> ) </a:t>
            </a:r>
            <a:endParaRPr lang="en-US" sz="2800" dirty="0"/>
          </a:p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solidFill>
                  <a:srgbClr val="92D050"/>
                </a:solidFill>
              </a:rPr>
              <a:t>C’est quoi le déscripteur en anglais???</a:t>
            </a:r>
            <a:endParaRPr lang="fr-CA" sz="4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4495800"/>
          </a:xfrm>
        </p:spPr>
        <p:txBody>
          <a:bodyPr>
            <a:normAutofit/>
          </a:bodyPr>
          <a:lstStyle/>
          <a:p>
            <a:pPr algn="l"/>
            <a:r>
              <a:rPr lang="en-US" sz="3000" b="1" i="1" dirty="0" err="1" smtClean="0">
                <a:solidFill>
                  <a:srgbClr val="FFFF00"/>
                </a:solidFill>
              </a:rPr>
              <a:t>Essayez</a:t>
            </a:r>
            <a:r>
              <a:rPr lang="en-US" sz="3000" b="1" i="1" dirty="0" smtClean="0">
                <a:solidFill>
                  <a:srgbClr val="FFFF00"/>
                </a:solidFill>
              </a:rPr>
              <a:t> les sites ci-</a:t>
            </a:r>
            <a:r>
              <a:rPr lang="en-US" sz="3000" b="1" i="1" dirty="0" err="1" smtClean="0">
                <a:solidFill>
                  <a:srgbClr val="FFFF00"/>
                </a:solidFill>
              </a:rPr>
              <a:t>dessous</a:t>
            </a:r>
            <a:r>
              <a:rPr lang="en-US" sz="3000" b="1" i="1" dirty="0" smtClean="0">
                <a:solidFill>
                  <a:srgbClr val="FFFF00"/>
                </a:solidFill>
              </a:rPr>
              <a:t>:</a:t>
            </a:r>
          </a:p>
          <a:p>
            <a:pPr algn="l"/>
            <a:endParaRPr lang="en-US" sz="3000" b="1" i="1" dirty="0">
              <a:solidFill>
                <a:srgbClr val="FFFF00"/>
              </a:solidFill>
            </a:endParaRPr>
          </a:p>
          <a:p>
            <a:pPr algn="l"/>
            <a:r>
              <a:rPr lang="en-US" sz="3000" b="1" i="1" dirty="0" smtClean="0">
                <a:solidFill>
                  <a:srgbClr val="FFFF00"/>
                </a:solidFill>
              </a:rPr>
              <a:t>-</a:t>
            </a:r>
            <a:r>
              <a:rPr lang="en-US" sz="3000" b="1" i="1" dirty="0" err="1" smtClean="0">
                <a:solidFill>
                  <a:srgbClr val="FFFF00"/>
                </a:solidFill>
                <a:hlinkClick r:id="rId2"/>
              </a:rPr>
              <a:t>Termium</a:t>
            </a:r>
            <a:endParaRPr lang="en-US" sz="3000" b="1" i="1" dirty="0" smtClean="0">
              <a:solidFill>
                <a:srgbClr val="FFFF00"/>
              </a:solidFill>
            </a:endParaRPr>
          </a:p>
          <a:p>
            <a:pPr algn="l"/>
            <a:endParaRPr lang="en-US" sz="3000" b="1" i="1" dirty="0">
              <a:solidFill>
                <a:srgbClr val="FFFF00"/>
              </a:solidFill>
            </a:endParaRPr>
          </a:p>
          <a:p>
            <a:pPr algn="l"/>
            <a:r>
              <a:rPr lang="en-US" sz="3000" b="1" i="1" dirty="0" smtClean="0">
                <a:solidFill>
                  <a:srgbClr val="FFFF00"/>
                </a:solidFill>
              </a:rPr>
              <a:t>-</a:t>
            </a:r>
            <a:r>
              <a:rPr lang="en-US" sz="3000" b="1" i="1" dirty="0" err="1" smtClean="0">
                <a:solidFill>
                  <a:srgbClr val="FFFF00"/>
                </a:solidFill>
                <a:hlinkClick r:id="rId3"/>
              </a:rPr>
              <a:t>Inserm</a:t>
            </a:r>
            <a:r>
              <a:rPr lang="en-US" sz="3000" b="1" i="1" dirty="0" smtClean="0">
                <a:solidFill>
                  <a:srgbClr val="FFFF00"/>
                </a:solidFill>
                <a:hlinkClick r:id="rId3"/>
              </a:rPr>
              <a:t>: Le MeSH </a:t>
            </a:r>
            <a:r>
              <a:rPr lang="en-US" sz="3000" b="1" i="1" dirty="0" err="1" smtClean="0">
                <a:solidFill>
                  <a:srgbClr val="FFFF00"/>
                </a:solidFill>
                <a:hlinkClick r:id="rId3"/>
              </a:rPr>
              <a:t>bilingue</a:t>
            </a:r>
            <a:r>
              <a:rPr lang="en-US" sz="3000" b="1" i="1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en-US" sz="3000" b="1" i="1" dirty="0" err="1" smtClean="0">
                <a:solidFill>
                  <a:srgbClr val="FFFF00"/>
                </a:solidFill>
                <a:hlinkClick r:id="rId3"/>
              </a:rPr>
              <a:t>anglais</a:t>
            </a:r>
            <a:r>
              <a:rPr lang="en-US" sz="3000" b="1" i="1" dirty="0" smtClean="0">
                <a:solidFill>
                  <a:srgbClr val="FFFF00"/>
                </a:solidFill>
                <a:hlinkClick r:id="rId3"/>
              </a:rPr>
              <a:t> - </a:t>
            </a:r>
            <a:r>
              <a:rPr lang="en-US" sz="3000" b="1" i="1" dirty="0" err="1" smtClean="0">
                <a:solidFill>
                  <a:srgbClr val="FFFF00"/>
                </a:solidFill>
                <a:hlinkClick r:id="rId3"/>
              </a:rPr>
              <a:t>français</a:t>
            </a:r>
            <a:endParaRPr lang="en-US" sz="2800" dirty="0"/>
          </a:p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solidFill>
                  <a:srgbClr val="92D050"/>
                </a:solidFill>
              </a:rPr>
              <a:t>Descripteurs PsycINFO (Thésaurus)</a:t>
            </a:r>
            <a:endParaRPr lang="fr-CA" sz="4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l="56772" t="9043" r="7187" b="32962"/>
          <a:stretch/>
        </p:blipFill>
        <p:spPr bwMode="auto">
          <a:xfrm>
            <a:off x="265568" y="1828800"/>
            <a:ext cx="86106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1447800" y="1752600"/>
            <a:ext cx="762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solidFill>
                  <a:srgbClr val="92D050"/>
                </a:solidFill>
              </a:rPr>
              <a:t>Opérateurs Booléens</a:t>
            </a:r>
            <a:endParaRPr lang="fr-CA" sz="4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u="sng" dirty="0" smtClean="0">
                <a:solidFill>
                  <a:srgbClr val="FFFF00"/>
                </a:solidFill>
              </a:rPr>
              <a:t>Les trois </a:t>
            </a:r>
            <a:r>
              <a:rPr lang="en-US" sz="2800" u="sng" dirty="0" err="1" smtClean="0">
                <a:solidFill>
                  <a:srgbClr val="FFFF00"/>
                </a:solidFill>
              </a:rPr>
              <a:t>opérateurs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</a:rPr>
              <a:t>essentiels</a:t>
            </a:r>
            <a:r>
              <a:rPr lang="en-US" sz="2800" u="sng" dirty="0" smtClean="0">
                <a:solidFill>
                  <a:srgbClr val="FFFF00"/>
                </a:solidFill>
              </a:rPr>
              <a:t>:</a:t>
            </a:r>
          </a:p>
          <a:p>
            <a:pPr algn="l"/>
            <a:endParaRPr lang="en-US" sz="2800" u="sng" dirty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AND: </a:t>
            </a:r>
            <a:r>
              <a:rPr lang="en-US" sz="2200" dirty="0" err="1" smtClean="0"/>
              <a:t>Repère</a:t>
            </a:r>
            <a:r>
              <a:rPr lang="en-US" sz="2200" dirty="0" smtClean="0"/>
              <a:t> des documents avec </a:t>
            </a:r>
            <a:r>
              <a:rPr lang="en-US" sz="2200" dirty="0" err="1" smtClean="0"/>
              <a:t>tous</a:t>
            </a:r>
            <a:r>
              <a:rPr lang="en-US" sz="2200" dirty="0" smtClean="0"/>
              <a:t> les </a:t>
            </a:r>
            <a:r>
              <a:rPr lang="en-US" sz="2200" dirty="0" err="1" smtClean="0"/>
              <a:t>sujets</a:t>
            </a:r>
            <a:r>
              <a:rPr lang="en-US" sz="2200" dirty="0" smtClean="0"/>
              <a:t> </a:t>
            </a:r>
            <a:r>
              <a:rPr lang="en-US" sz="2200" dirty="0" err="1" smtClean="0"/>
              <a:t>indiqués</a:t>
            </a:r>
            <a:r>
              <a:rPr lang="en-US" sz="2200" dirty="0" smtClean="0"/>
              <a:t> (moins de 	résultats)</a:t>
            </a:r>
          </a:p>
          <a:p>
            <a:pPr algn="l"/>
            <a:endParaRPr lang="en-US" sz="2800" u="sng" dirty="0">
              <a:solidFill>
                <a:srgbClr val="FFFF00"/>
              </a:solidFill>
            </a:endParaRPr>
          </a:p>
          <a:p>
            <a:pPr algn="l"/>
            <a:endParaRPr lang="en-US" sz="2800" u="sng" dirty="0" smtClean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OR: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/>
              <a:t>Repère</a:t>
            </a:r>
            <a:r>
              <a:rPr lang="en-US" sz="2000" dirty="0" smtClean="0"/>
              <a:t> des documents avec </a:t>
            </a:r>
            <a:r>
              <a:rPr lang="en-US" sz="2000" dirty="0" err="1" smtClean="0"/>
              <a:t>n’importe</a:t>
            </a:r>
            <a:r>
              <a:rPr lang="en-US" sz="2000" dirty="0" smtClean="0"/>
              <a:t> quells des </a:t>
            </a:r>
            <a:r>
              <a:rPr lang="en-US" sz="2000" dirty="0" err="1" smtClean="0"/>
              <a:t>sujets</a:t>
            </a:r>
            <a:r>
              <a:rPr lang="en-US" sz="2000" dirty="0" smtClean="0"/>
              <a:t> </a:t>
            </a:r>
            <a:r>
              <a:rPr lang="en-US" sz="2000" dirty="0" err="1" smtClean="0"/>
              <a:t>indiqués</a:t>
            </a:r>
            <a:r>
              <a:rPr lang="en-US" sz="2000" dirty="0" smtClean="0"/>
              <a:t>           	(plus de résultats)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/>
            <a:endParaRPr lang="en-US" sz="2800" dirty="0">
              <a:solidFill>
                <a:srgbClr val="FFFF00"/>
              </a:solidFill>
            </a:endParaRPr>
          </a:p>
          <a:p>
            <a:pPr algn="l"/>
            <a:endParaRPr lang="en-US" sz="2800" dirty="0" smtClean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NOT: </a:t>
            </a:r>
            <a:r>
              <a:rPr lang="en-US" sz="2000" dirty="0" err="1" smtClean="0"/>
              <a:t>Repère</a:t>
            </a:r>
            <a:r>
              <a:rPr lang="en-US" sz="2000" dirty="0" smtClean="0"/>
              <a:t> des documents avec un sujet </a:t>
            </a:r>
            <a:r>
              <a:rPr lang="en-US" sz="2000" dirty="0" err="1" smtClean="0"/>
              <a:t>mais</a:t>
            </a:r>
            <a:r>
              <a:rPr lang="en-US" sz="2000" dirty="0"/>
              <a:t> </a:t>
            </a:r>
            <a:r>
              <a:rPr lang="en-US" sz="2000" dirty="0" err="1" smtClean="0"/>
              <a:t>exclus</a:t>
            </a:r>
            <a:r>
              <a:rPr lang="en-US" sz="2000" dirty="0" smtClean="0"/>
              <a:t> les résultats avec 	un </a:t>
            </a:r>
            <a:r>
              <a:rPr lang="en-US" sz="2000" dirty="0" err="1" smtClean="0"/>
              <a:t>autre</a:t>
            </a:r>
            <a:endParaRPr lang="en-US" sz="2800" dirty="0" smtClean="0"/>
          </a:p>
          <a:p>
            <a:pPr algn="l"/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5400" dirty="0" smtClean="0">
                <a:solidFill>
                  <a:srgbClr val="92D050"/>
                </a:solidFill>
              </a:rPr>
              <a:t>Filtres</a:t>
            </a:r>
            <a:endParaRPr lang="fr-CA" sz="5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133600"/>
            <a:ext cx="8991600" cy="4495800"/>
          </a:xfrm>
        </p:spPr>
        <p:txBody>
          <a:bodyPr>
            <a:normAutofit/>
          </a:bodyPr>
          <a:lstStyle/>
          <a:p>
            <a:pPr algn="ctr"/>
            <a:r>
              <a:rPr lang="en-US" sz="2800" i="1" u="sng" dirty="0" smtClean="0">
                <a:solidFill>
                  <a:srgbClr val="FFFF00"/>
                </a:solidFill>
              </a:rPr>
              <a:t>Les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filtres</a:t>
            </a:r>
            <a:r>
              <a:rPr lang="en-US" sz="2800" i="1" u="sng" dirty="0" smtClean="0">
                <a:solidFill>
                  <a:srgbClr val="FFFF00"/>
                </a:solidFill>
              </a:rPr>
              <a:t> sont à la gauche de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l’écran</a:t>
            </a:r>
            <a:r>
              <a:rPr lang="en-US" sz="2800" i="1" u="sng" dirty="0" smtClean="0">
                <a:solidFill>
                  <a:srgbClr val="FFFF00"/>
                </a:solidFill>
              </a:rPr>
              <a:t>.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Ils</a:t>
            </a:r>
            <a:r>
              <a:rPr lang="en-US" sz="2800" i="1" u="sng" dirty="0" smtClean="0">
                <a:solidFill>
                  <a:srgbClr val="FFFF00"/>
                </a:solidFill>
              </a:rPr>
              <a:t>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incluent</a:t>
            </a:r>
            <a:r>
              <a:rPr lang="en-US" sz="2800" i="1" u="sng" dirty="0" smtClean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/>
              <a:t>- Date de publication</a:t>
            </a:r>
          </a:p>
          <a:p>
            <a:pPr indent="-360000" algn="l"/>
            <a:r>
              <a:rPr lang="en-US" sz="2800" dirty="0" smtClean="0"/>
              <a:t>- Types de sources (</a:t>
            </a:r>
            <a:r>
              <a:rPr lang="en-US" sz="2800" dirty="0" err="1" smtClean="0"/>
              <a:t>Habituellement</a:t>
            </a:r>
            <a:r>
              <a:rPr lang="en-US" sz="2800" dirty="0" smtClean="0"/>
              <a:t> Revues </a:t>
            </a:r>
            <a:r>
              <a:rPr lang="en-US" sz="2800" dirty="0" err="1" smtClean="0"/>
              <a:t>Universitaires</a:t>
            </a:r>
            <a:r>
              <a:rPr lang="en-US" sz="2800" dirty="0" smtClean="0"/>
              <a:t>)</a:t>
            </a:r>
          </a:p>
          <a:p>
            <a:pPr indent="-360000" algn="l"/>
            <a:r>
              <a:rPr lang="en-US" sz="2800" dirty="0" smtClean="0"/>
              <a:t>- Langue</a:t>
            </a:r>
          </a:p>
          <a:p>
            <a:pPr algn="l"/>
            <a:r>
              <a:rPr lang="en-US" sz="2800" dirty="0" smtClean="0"/>
              <a:t>- </a:t>
            </a:r>
            <a:r>
              <a:rPr lang="en-US" sz="2800" dirty="0" err="1" smtClean="0"/>
              <a:t>Âge</a:t>
            </a:r>
            <a:r>
              <a:rPr lang="en-US" sz="2800" dirty="0" smtClean="0"/>
              <a:t> des </a:t>
            </a:r>
            <a:r>
              <a:rPr lang="en-US" sz="2800" dirty="0" err="1" smtClean="0"/>
              <a:t>personnes</a:t>
            </a:r>
            <a:r>
              <a:rPr lang="en-US" sz="2800" dirty="0" smtClean="0"/>
              <a:t> </a:t>
            </a:r>
            <a:r>
              <a:rPr lang="en-US" sz="2800" dirty="0" err="1" smtClean="0"/>
              <a:t>examinées</a:t>
            </a:r>
            <a:endParaRPr lang="en-US" sz="2800" dirty="0" smtClean="0"/>
          </a:p>
          <a:p>
            <a:pPr algn="l"/>
            <a:r>
              <a:rPr lang="en-US" sz="2800" dirty="0" smtClean="0"/>
              <a:t>- </a:t>
            </a:r>
            <a:r>
              <a:rPr lang="en-US" sz="2800" dirty="0" err="1" smtClean="0"/>
              <a:t>Méthodologie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96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609600"/>
          </a:xfrm>
        </p:spPr>
        <p:txBody>
          <a:bodyPr>
            <a:noAutofit/>
          </a:bodyPr>
          <a:lstStyle/>
          <a:p>
            <a:pPr algn="ctr"/>
            <a:r>
              <a:rPr lang="fr-CA" sz="5400" dirty="0" smtClean="0">
                <a:solidFill>
                  <a:srgbClr val="92D050"/>
                </a:solidFill>
              </a:rPr>
              <a:t>Pré-évaluation</a:t>
            </a:r>
            <a:endParaRPr lang="fr-CA" sz="5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r>
              <a:rPr lang="en-US" sz="1800" b="1" u="sng" dirty="0" smtClean="0"/>
              <a:t>Les niveaux de </a:t>
            </a:r>
            <a:r>
              <a:rPr lang="fr-CA" sz="1800" b="1" u="sng" dirty="0" smtClean="0"/>
              <a:t>confiance</a:t>
            </a:r>
            <a:r>
              <a:rPr lang="en-US" sz="1800" b="1" u="sng" dirty="0" smtClean="0"/>
              <a:t> en recherches d’information peuvent </a:t>
            </a:r>
            <a:r>
              <a:rPr lang="fr-CA" sz="1800" b="1" u="sng" dirty="0" smtClean="0"/>
              <a:t>varier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2800" dirty="0" smtClean="0"/>
              <a:t>Ressemblez-vous:</a:t>
            </a:r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Ou: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2998"/>
            <a:ext cx="1981200" cy="149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harperm\AppData\Local\Microsoft\Windows\Temporary Internet Files\Content.IE5\1LUA7ULI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20574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228600"/>
          </a:xfrm>
        </p:spPr>
        <p:txBody>
          <a:bodyPr>
            <a:noAutofit/>
          </a:bodyPr>
          <a:lstStyle/>
          <a:p>
            <a:pPr algn="ctr"/>
            <a:r>
              <a:rPr lang="fr-CA" sz="3200" dirty="0" smtClean="0">
                <a:solidFill>
                  <a:srgbClr val="92D050"/>
                </a:solidFill>
              </a:rPr>
              <a:t>Les fonctions en bref</a:t>
            </a:r>
            <a:endParaRPr lang="fr-CA" sz="32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5029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800" b="1" u="sng" dirty="0" smtClean="0"/>
              <a:t>Presque touts les bases de données on ces fonctions: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-</a:t>
            </a:r>
            <a:r>
              <a:rPr lang="en-US" sz="2800" i="1" dirty="0" smtClean="0">
                <a:solidFill>
                  <a:srgbClr val="FFFF00"/>
                </a:solidFill>
              </a:rPr>
              <a:t>Thesaurus</a:t>
            </a:r>
            <a:r>
              <a:rPr lang="en-US" sz="2800" dirty="0" smtClean="0"/>
              <a:t>: </a:t>
            </a:r>
            <a:r>
              <a:rPr lang="en-US" sz="2800" dirty="0"/>
              <a:t>T</a:t>
            </a:r>
            <a:r>
              <a:rPr lang="en-US" sz="2800" dirty="0" smtClean="0"/>
              <a:t>rouver les déscripteurs officiels</a:t>
            </a:r>
            <a:endParaRPr lang="en-US" sz="2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-</a:t>
            </a:r>
            <a:r>
              <a:rPr lang="en-US" sz="2800" i="1" dirty="0" smtClean="0">
                <a:solidFill>
                  <a:srgbClr val="FFFF00"/>
                </a:solidFill>
              </a:rPr>
              <a:t>Sous-descripteurs</a:t>
            </a:r>
            <a:r>
              <a:rPr lang="en-US" sz="2800" dirty="0" smtClean="0"/>
              <a:t>: Spécifier un aspect d’un déscripteur</a:t>
            </a:r>
            <a:endParaRPr lang="en-US" sz="2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/>
              <a:t>-</a:t>
            </a:r>
            <a:r>
              <a:rPr lang="en-US" sz="2800" i="1" dirty="0">
                <a:solidFill>
                  <a:srgbClr val="FFFF00"/>
                </a:solidFill>
              </a:rPr>
              <a:t>Filtres</a:t>
            </a:r>
            <a:r>
              <a:rPr lang="en-US" sz="2800" dirty="0"/>
              <a:t>: </a:t>
            </a:r>
            <a:r>
              <a:rPr lang="en-US" sz="2800" dirty="0" smtClean="0"/>
              <a:t>Éliminer </a:t>
            </a:r>
            <a:r>
              <a:rPr lang="en-US" sz="2800" dirty="0"/>
              <a:t>les résultats non-désirées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-</a:t>
            </a:r>
            <a:r>
              <a:rPr lang="en-US" sz="2800" i="1" dirty="0">
                <a:solidFill>
                  <a:srgbClr val="FFFF00"/>
                </a:solidFill>
              </a:rPr>
              <a:t>Recherches par auteur ou nom de </a:t>
            </a:r>
            <a:r>
              <a:rPr lang="en-US" sz="2800" i="1" dirty="0" smtClean="0">
                <a:solidFill>
                  <a:srgbClr val="FFFF00"/>
                </a:solidFill>
              </a:rPr>
              <a:t>publication</a:t>
            </a:r>
            <a:r>
              <a:rPr lang="en-US" sz="2800" dirty="0" smtClean="0"/>
              <a:t>: Voir tout ce qui existe par un auteur ou publication</a:t>
            </a:r>
            <a:endParaRPr lang="en-US" sz="2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-</a:t>
            </a:r>
            <a:r>
              <a:rPr lang="en-US" sz="2800" i="1" dirty="0">
                <a:solidFill>
                  <a:srgbClr val="FFFF00"/>
                </a:solidFill>
              </a:rPr>
              <a:t>Notes </a:t>
            </a:r>
            <a:r>
              <a:rPr lang="en-US" sz="2800" i="1" dirty="0" smtClean="0">
                <a:solidFill>
                  <a:srgbClr val="FFFF00"/>
                </a:solidFill>
              </a:rPr>
              <a:t>d’applications</a:t>
            </a:r>
            <a:r>
              <a:rPr lang="en-US" sz="2800" dirty="0" smtClean="0"/>
              <a:t>: </a:t>
            </a:r>
            <a:r>
              <a:rPr lang="en-US" sz="2800" dirty="0" err="1" smtClean="0"/>
              <a:t>Définition</a:t>
            </a:r>
            <a:r>
              <a:rPr lang="en-US" sz="2800" dirty="0" smtClean="0"/>
              <a:t> d’un concept (descripteur)</a:t>
            </a:r>
            <a:endParaRPr lang="en-US" sz="2800" dirty="0"/>
          </a:p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3200" dirty="0" smtClean="0">
                <a:solidFill>
                  <a:srgbClr val="92D050"/>
                </a:solidFill>
              </a:rPr>
              <a:t>Jouer avec nos résultats</a:t>
            </a:r>
            <a:endParaRPr lang="fr-CA" sz="32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449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i="1" u="sng" dirty="0" smtClean="0">
                <a:solidFill>
                  <a:srgbClr val="FFFF00"/>
                </a:solidFill>
              </a:rPr>
              <a:t>Dans une base de données, on peut:</a:t>
            </a:r>
          </a:p>
          <a:p>
            <a:pPr algn="l"/>
            <a:endParaRPr lang="en-US" sz="2800" i="1" u="sng" dirty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-Se créer un compte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-Envoyer nos résultats par courriel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-Exporter nos resultats à un gestionnaire de citations  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-Sauvegarder nos recherches</a:t>
            </a:r>
          </a:p>
        </p:txBody>
      </p:sp>
    </p:spTree>
    <p:extLst>
      <p:ext uri="{BB962C8B-B14F-4D97-AF65-F5344CB8AC3E}">
        <p14:creationId xmlns:p14="http://schemas.microsoft.com/office/powerpoint/2010/main" val="41225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fr-CA" sz="4800" dirty="0" smtClean="0">
                <a:solidFill>
                  <a:srgbClr val="92D050"/>
                </a:solidFill>
              </a:rPr>
              <a:t>Quiz</a:t>
            </a:r>
            <a:endParaRPr lang="fr-CA" sz="48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5029200"/>
          </a:xfrm>
        </p:spPr>
        <p:txBody>
          <a:bodyPr>
            <a:normAutofit fontScale="92500"/>
          </a:bodyPr>
          <a:lstStyle/>
          <a:p>
            <a:pPr algn="l"/>
            <a:r>
              <a:rPr lang="fr-CA" sz="2400" dirty="0" smtClean="0"/>
              <a:t>1. Nommez </a:t>
            </a:r>
            <a:r>
              <a:rPr lang="fr-CA" sz="2400" dirty="0"/>
              <a:t>moi quelques-uns des filtres qu’on trouve dans des bases de données</a:t>
            </a:r>
            <a:r>
              <a:rPr lang="fr-CA" sz="2400" dirty="0" smtClean="0"/>
              <a:t>.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>
                <a:solidFill>
                  <a:srgbClr val="FFFF00"/>
                </a:solidFill>
              </a:rPr>
              <a:t>2. </a:t>
            </a:r>
            <a:r>
              <a:rPr lang="fr-CA" sz="2400" dirty="0" smtClean="0">
                <a:solidFill>
                  <a:srgbClr val="FFFF00"/>
                </a:solidFill>
              </a:rPr>
              <a:t>Dans quel onglet trouvons nous les déscripteurs dans </a:t>
            </a:r>
            <a:r>
              <a:rPr lang="fr-CA" sz="2400" dirty="0" err="1" smtClean="0">
                <a:solidFill>
                  <a:srgbClr val="FFFF00"/>
                </a:solidFill>
              </a:rPr>
              <a:t>PsycINfO</a:t>
            </a:r>
            <a:r>
              <a:rPr lang="fr-CA" sz="2400" dirty="0" smtClean="0">
                <a:solidFill>
                  <a:srgbClr val="FFFF00"/>
                </a:solidFill>
              </a:rPr>
              <a:t>?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/>
              <a:t>3. </a:t>
            </a:r>
            <a:r>
              <a:rPr lang="fr-CA" sz="2400" dirty="0" smtClean="0"/>
              <a:t>Est-ce qu’on se sert de Crédo au début ou à la fin d’un projet?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>
                <a:solidFill>
                  <a:srgbClr val="FFFF00"/>
                </a:solidFill>
              </a:rPr>
              <a:t>4. Si qu’on indique à une base de données qu’on veut qu’un concept soit le sujet majeur d’un article, est-ce que ça nous donne un plus grand ou plus petit montant de résultats</a:t>
            </a:r>
            <a:r>
              <a:rPr lang="fr-CA" sz="2400" dirty="0" smtClean="0">
                <a:solidFill>
                  <a:srgbClr val="FFFF00"/>
                </a:solidFill>
              </a:rPr>
              <a:t>?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/>
              <a:t>5. </a:t>
            </a:r>
            <a:r>
              <a:rPr lang="fr-CA" sz="2400" dirty="0" smtClean="0"/>
              <a:t>Quel opérateur donnera le plus de résultats: AND ou OR?</a:t>
            </a:r>
          </a:p>
          <a:p>
            <a:pPr algn="l"/>
            <a:endParaRPr lang="fr-CA" sz="2400" dirty="0"/>
          </a:p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fr-CA" sz="4800" dirty="0" smtClean="0">
                <a:solidFill>
                  <a:srgbClr val="92D050"/>
                </a:solidFill>
              </a:rPr>
              <a:t>Réponses</a:t>
            </a:r>
            <a:endParaRPr lang="fr-CA" sz="48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5029200"/>
          </a:xfrm>
        </p:spPr>
        <p:txBody>
          <a:bodyPr>
            <a:normAutofit/>
          </a:bodyPr>
          <a:lstStyle/>
          <a:p>
            <a:pPr algn="l"/>
            <a:r>
              <a:rPr lang="fr-CA" sz="2400" dirty="0" smtClean="0"/>
              <a:t>1. Années de publications, âges des patients, revues universitaires, langues etc.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>
                <a:solidFill>
                  <a:srgbClr val="FFFF00"/>
                </a:solidFill>
              </a:rPr>
              <a:t>2. </a:t>
            </a:r>
            <a:r>
              <a:rPr lang="fr-CA" sz="2400" dirty="0" smtClean="0">
                <a:solidFill>
                  <a:srgbClr val="FFFF00"/>
                </a:solidFill>
              </a:rPr>
              <a:t>Thésaurus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/>
              <a:t>3. </a:t>
            </a:r>
            <a:r>
              <a:rPr lang="fr-CA" sz="2400" dirty="0" smtClean="0"/>
              <a:t>Au début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>
                <a:solidFill>
                  <a:srgbClr val="FFFF00"/>
                </a:solidFill>
              </a:rPr>
              <a:t>4. </a:t>
            </a:r>
            <a:r>
              <a:rPr lang="fr-CA" sz="2400" dirty="0" smtClean="0">
                <a:solidFill>
                  <a:srgbClr val="FFFF00"/>
                </a:solidFill>
              </a:rPr>
              <a:t>Moins de résultats parce qu’on voit seulement les articles qui ont ton concept comme sujet principal</a:t>
            </a:r>
          </a:p>
          <a:p>
            <a:pPr algn="l"/>
            <a:endParaRPr lang="fr-CA" sz="2400" dirty="0"/>
          </a:p>
          <a:p>
            <a:pPr algn="l"/>
            <a:r>
              <a:rPr lang="fr-CA" sz="2400" dirty="0"/>
              <a:t>5</a:t>
            </a:r>
            <a:r>
              <a:rPr lang="fr-CA" sz="2400" dirty="0" smtClean="0"/>
              <a:t>. OR</a:t>
            </a:r>
            <a:endParaRPr lang="fr-CA" sz="2400" dirty="0"/>
          </a:p>
          <a:p>
            <a:pPr algn="l"/>
            <a:endParaRPr lang="en-US" sz="2800" i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Google Scholar???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endParaRPr lang="fr-CA" sz="2400" dirty="0" smtClean="0"/>
          </a:p>
          <a:p>
            <a:pPr algn="l"/>
            <a:r>
              <a:rPr lang="fr-CA" sz="2400" dirty="0" smtClean="0"/>
              <a:t>Google Scholar offre une recherche style Google (évidemment) pour des articles évalués par les pairs </a:t>
            </a:r>
          </a:p>
          <a:p>
            <a:pPr algn="l"/>
            <a:endParaRPr lang="fr-CA" sz="2400" dirty="0" smtClean="0"/>
          </a:p>
          <a:p>
            <a:pPr algn="l"/>
            <a:endParaRPr lang="fr-CA" sz="2400" dirty="0"/>
          </a:p>
          <a:p>
            <a:pPr algn="l"/>
            <a:endParaRPr lang="fr-CA" sz="2400" dirty="0" smtClean="0"/>
          </a:p>
          <a:p>
            <a:pPr algn="l"/>
            <a:endParaRPr lang="fr-CA" sz="2400" dirty="0" smtClean="0"/>
          </a:p>
          <a:p>
            <a:pPr algn="l"/>
            <a:r>
              <a:rPr lang="fr-CA" sz="2400" dirty="0" smtClean="0"/>
              <a:t>Google Scholar est parfois réputé de récupérer des articles d’</a:t>
            </a:r>
            <a:r>
              <a:rPr lang="fr-CA" sz="2400" dirty="0"/>
              <a:t>é</a:t>
            </a:r>
            <a:r>
              <a:rPr lang="fr-CA" sz="2400" dirty="0" smtClean="0"/>
              <a:t>diteur malhonnête (</a:t>
            </a:r>
            <a:r>
              <a:rPr lang="fr-CA" sz="2400" i="1" dirty="0" err="1" smtClean="0">
                <a:solidFill>
                  <a:srgbClr val="FFFF00"/>
                </a:solidFill>
              </a:rPr>
              <a:t>predatory</a:t>
            </a:r>
            <a:r>
              <a:rPr lang="fr-CA" sz="2400" i="1" dirty="0" smtClean="0">
                <a:solidFill>
                  <a:srgbClr val="FFFF00"/>
                </a:solidFill>
              </a:rPr>
              <a:t> journal</a:t>
            </a:r>
            <a:r>
              <a:rPr lang="fr-CA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93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Google Scholar???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083296" cy="449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rgbClr val="FFFF00"/>
                </a:solidFill>
              </a:rPr>
              <a:t>C</a:t>
            </a:r>
            <a:r>
              <a:rPr lang="en-US" sz="2400" b="1" dirty="0" err="1" smtClean="0">
                <a:solidFill>
                  <a:srgbClr val="FFFF00"/>
                </a:solidFill>
              </a:rPr>
              <a:t>onseil</a:t>
            </a:r>
            <a:r>
              <a:rPr lang="en-US" sz="2400" dirty="0"/>
              <a:t>: Trouver un article dans Google Scholar et copier/</a:t>
            </a:r>
            <a:r>
              <a:rPr lang="en-US" sz="2400" dirty="0" err="1"/>
              <a:t>coller</a:t>
            </a:r>
            <a:r>
              <a:rPr lang="en-US" sz="2400" dirty="0"/>
              <a:t> </a:t>
            </a:r>
            <a:r>
              <a:rPr lang="en-US" sz="2400" dirty="0" smtClean="0"/>
              <a:t>dans CINAHL ou PubMed </a:t>
            </a:r>
            <a:r>
              <a:rPr lang="en-US" sz="2400" dirty="0" err="1" smtClean="0"/>
              <a:t>voir</a:t>
            </a:r>
            <a:r>
              <a:rPr lang="en-US" sz="2400" dirty="0" smtClean="0"/>
              <a:t> </a:t>
            </a:r>
            <a:r>
              <a:rPr lang="en-US" sz="2400" dirty="0"/>
              <a:t>si </a:t>
            </a:r>
            <a:r>
              <a:rPr lang="en-US" sz="2400" dirty="0" err="1"/>
              <a:t>c’est</a:t>
            </a:r>
            <a:r>
              <a:rPr lang="en-US" sz="2400" dirty="0"/>
              <a:t> </a:t>
            </a:r>
            <a:r>
              <a:rPr lang="en-US" sz="2400" dirty="0" err="1"/>
              <a:t>légitime</a:t>
            </a:r>
            <a:r>
              <a:rPr lang="en-US" sz="2400" dirty="0"/>
              <a:t>.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dirty="0" err="1"/>
              <a:t>Essayez</a:t>
            </a:r>
            <a:r>
              <a:rPr lang="en-US" sz="2400" dirty="0"/>
              <a:t> TOUJOURS d’avoir une </a:t>
            </a:r>
            <a:r>
              <a:rPr lang="en-US" sz="2400" dirty="0" err="1"/>
              <a:t>copie</a:t>
            </a:r>
            <a:r>
              <a:rPr lang="en-US" sz="2400" dirty="0"/>
              <a:t> de </a:t>
            </a:r>
            <a:r>
              <a:rPr lang="en-US" sz="2400" dirty="0" err="1"/>
              <a:t>votre</a:t>
            </a:r>
            <a:r>
              <a:rPr lang="en-US" sz="2400" dirty="0"/>
              <a:t> </a:t>
            </a:r>
            <a:r>
              <a:rPr lang="en-US" sz="2400" dirty="0" err="1"/>
              <a:t>université</a:t>
            </a:r>
            <a:r>
              <a:rPr lang="en-US" sz="2400" dirty="0"/>
              <a:t> et pas sur Google Scholar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err="1" smtClean="0"/>
              <a:t>Cliquez</a:t>
            </a:r>
            <a:r>
              <a:rPr lang="en-US" sz="2400" dirty="0" smtClean="0"/>
              <a:t> </a:t>
            </a:r>
            <a:r>
              <a:rPr lang="en-US" sz="2400" dirty="0" err="1" smtClean="0">
                <a:hlinkClick r:id="rId2"/>
              </a:rPr>
              <a:t>ici</a:t>
            </a:r>
            <a:r>
              <a:rPr lang="en-US" sz="2400" dirty="0" smtClean="0"/>
              <a:t> pour plus </a:t>
            </a:r>
            <a:r>
              <a:rPr lang="en-US" sz="2400" dirty="0" err="1" smtClean="0"/>
              <a:t>d’information</a:t>
            </a:r>
            <a:endParaRPr lang="en-US" sz="1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26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Souvenez-vous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Si la recherche </a:t>
            </a:r>
            <a:r>
              <a:rPr lang="en-US" sz="3200" b="1" dirty="0" err="1" smtClean="0">
                <a:solidFill>
                  <a:srgbClr val="FFFF00"/>
                </a:solidFill>
              </a:rPr>
              <a:t>prend</a:t>
            </a:r>
            <a:r>
              <a:rPr lang="en-US" sz="3200" b="1" dirty="0" smtClean="0">
                <a:solidFill>
                  <a:srgbClr val="FFFF00"/>
                </a:solidFill>
              </a:rPr>
              <a:t> plus que 20 minutes, </a:t>
            </a:r>
            <a:r>
              <a:rPr lang="en-US" sz="3200" b="1" dirty="0" err="1" smtClean="0">
                <a:solidFill>
                  <a:srgbClr val="FFFF00"/>
                </a:solidFill>
              </a:rPr>
              <a:t>contactez</a:t>
            </a:r>
            <a:r>
              <a:rPr lang="en-US" sz="3200" b="1" dirty="0" smtClean="0">
                <a:solidFill>
                  <a:srgbClr val="FFFF00"/>
                </a:solidFill>
              </a:rPr>
              <a:t> un </a:t>
            </a:r>
            <a:r>
              <a:rPr lang="en-US" sz="3200" b="1" dirty="0" err="1" smtClean="0">
                <a:solidFill>
                  <a:srgbClr val="FFFF00"/>
                </a:solidFill>
              </a:rPr>
              <a:t>bibliothécaire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9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Citations style APA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Les bases de données </a:t>
            </a:r>
            <a:r>
              <a:rPr lang="en-US" sz="2400" b="1" dirty="0" err="1" smtClean="0">
                <a:solidFill>
                  <a:srgbClr val="FFFF00"/>
                </a:solidFill>
              </a:rPr>
              <a:t>peuvent</a:t>
            </a:r>
            <a:r>
              <a:rPr lang="en-US" sz="2400" b="1" dirty="0" smtClean="0">
                <a:solidFill>
                  <a:srgbClr val="FFFF00"/>
                </a:solidFill>
              </a:rPr>
              <a:t> créer des citations </a:t>
            </a:r>
            <a:r>
              <a:rPr lang="en-US" sz="2400" b="1" dirty="0" err="1" smtClean="0">
                <a:solidFill>
                  <a:srgbClr val="FFFF00"/>
                </a:solidFill>
              </a:rPr>
              <a:t>automatiquement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6857" t="21127" r="42271" b="20887"/>
          <a:stretch/>
        </p:blipFill>
        <p:spPr bwMode="auto">
          <a:xfrm>
            <a:off x="914400" y="3114675"/>
            <a:ext cx="6718935" cy="3514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35" y="3657600"/>
            <a:ext cx="1447210" cy="255026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633335" y="4932733"/>
            <a:ext cx="901065" cy="629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76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Citations style APA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Par </a:t>
            </a:r>
            <a:r>
              <a:rPr lang="en-US" sz="2400" b="1" dirty="0" err="1" smtClean="0">
                <a:solidFill>
                  <a:srgbClr val="FFFF00"/>
                </a:solidFill>
              </a:rPr>
              <a:t>contre</a:t>
            </a:r>
            <a:r>
              <a:rPr lang="en-US" sz="2400" b="1" dirty="0" smtClean="0">
                <a:solidFill>
                  <a:srgbClr val="FFFF00"/>
                </a:solidFill>
              </a:rPr>
              <a:t>, PsycINFO a </a:t>
            </a:r>
            <a:r>
              <a:rPr lang="en-US" sz="2400" b="1" dirty="0" err="1" smtClean="0">
                <a:solidFill>
                  <a:srgbClr val="FFFF00"/>
                </a:solidFill>
              </a:rPr>
              <a:t>produit</a:t>
            </a:r>
            <a:r>
              <a:rPr lang="en-US" sz="2400" b="1" dirty="0" smtClean="0">
                <a:solidFill>
                  <a:srgbClr val="FFFF00"/>
                </a:solidFill>
              </a:rPr>
              <a:t> le </a:t>
            </a:r>
            <a:r>
              <a:rPr lang="en-US" sz="2400" b="1" dirty="0" err="1" smtClean="0">
                <a:solidFill>
                  <a:srgbClr val="FFFF00"/>
                </a:solidFill>
              </a:rPr>
              <a:t>suivant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endParaRPr lang="en-US" sz="1800" dirty="0"/>
          </a:p>
          <a:p>
            <a:pPr algn="l"/>
            <a:r>
              <a:rPr lang="fr-FR" sz="1700" dirty="0" err="1"/>
              <a:t>Guoxin</a:t>
            </a:r>
            <a:r>
              <a:rPr lang="fr-FR" sz="1700" dirty="0"/>
              <a:t>, F., </a:t>
            </a:r>
            <a:r>
              <a:rPr lang="fr-FR" sz="1700" dirty="0" err="1"/>
              <a:t>Xiaofei</a:t>
            </a:r>
            <a:r>
              <a:rPr lang="fr-FR" sz="1700" dirty="0"/>
              <a:t>, G., Hailong, Z., </a:t>
            </a:r>
            <a:r>
              <a:rPr lang="fr-FR" sz="1700" dirty="0" err="1"/>
              <a:t>Xinbo</a:t>
            </a:r>
            <a:r>
              <a:rPr lang="fr-FR" sz="1700" dirty="0"/>
              <a:t>, W., </a:t>
            </a:r>
            <a:r>
              <a:rPr lang="fr-FR" sz="1700" dirty="0" err="1"/>
              <a:t>Xin</a:t>
            </a:r>
            <a:r>
              <a:rPr lang="fr-FR" sz="1700" dirty="0"/>
              <a:t>, G., </a:t>
            </a:r>
            <a:r>
              <a:rPr lang="fr-FR" sz="1700" dirty="0" err="1"/>
              <a:t>Guangfei</a:t>
            </a:r>
            <a:r>
              <a:rPr lang="fr-FR" sz="1700" dirty="0"/>
              <a:t>, G., &amp; ... He, S. (2015). </a:t>
            </a:r>
            <a:r>
              <a:rPr lang="fr-FR" sz="1700" dirty="0" err="1"/>
              <a:t>Significant</a:t>
            </a:r>
            <a:r>
              <a:rPr lang="fr-FR" sz="1700" dirty="0"/>
              <a:t> </a:t>
            </a:r>
            <a:r>
              <a:rPr lang="fr-FR" sz="1700" dirty="0" err="1"/>
              <a:t>Improvement</a:t>
            </a:r>
            <a:r>
              <a:rPr lang="fr-FR" sz="1700" dirty="0"/>
              <a:t> of </a:t>
            </a:r>
            <a:r>
              <a:rPr lang="fr-FR" sz="1700" dirty="0" err="1"/>
              <a:t>Puncture</a:t>
            </a:r>
            <a:r>
              <a:rPr lang="fr-FR" sz="1700" dirty="0"/>
              <a:t> </a:t>
            </a:r>
            <a:r>
              <a:rPr lang="fr-FR" sz="1700" dirty="0" err="1"/>
              <a:t>Accuracy</a:t>
            </a:r>
            <a:r>
              <a:rPr lang="fr-FR" sz="1700" dirty="0"/>
              <a:t> and </a:t>
            </a:r>
            <a:r>
              <a:rPr lang="fr-FR" sz="1700" dirty="0" err="1"/>
              <a:t>Fluoroscopy</a:t>
            </a:r>
            <a:r>
              <a:rPr lang="fr-FR" sz="1700" dirty="0"/>
              <a:t> </a:t>
            </a:r>
            <a:r>
              <a:rPr lang="fr-FR" sz="1700" dirty="0" err="1"/>
              <a:t>Reduction</a:t>
            </a:r>
            <a:r>
              <a:rPr lang="fr-FR" sz="1700" dirty="0"/>
              <a:t> in </a:t>
            </a:r>
            <a:r>
              <a:rPr lang="fr-FR" sz="1700" dirty="0" err="1"/>
              <a:t>Percutaneous</a:t>
            </a:r>
            <a:r>
              <a:rPr lang="fr-FR" sz="1700" dirty="0"/>
              <a:t> </a:t>
            </a:r>
            <a:r>
              <a:rPr lang="fr-FR" sz="1700" dirty="0" err="1"/>
              <a:t>Transforaminal</a:t>
            </a:r>
            <a:r>
              <a:rPr lang="fr-FR" sz="1700" dirty="0"/>
              <a:t> </a:t>
            </a:r>
            <a:r>
              <a:rPr lang="fr-FR" sz="1700" dirty="0" err="1"/>
              <a:t>Endoscopic</a:t>
            </a:r>
            <a:r>
              <a:rPr lang="fr-FR" sz="1700" dirty="0"/>
              <a:t> </a:t>
            </a:r>
            <a:r>
              <a:rPr lang="fr-FR" sz="1700" dirty="0" err="1"/>
              <a:t>Discectomy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</a:t>
            </a:r>
            <a:r>
              <a:rPr lang="fr-FR" sz="1700" dirty="0" err="1"/>
              <a:t>Novel</a:t>
            </a:r>
            <a:r>
              <a:rPr lang="fr-FR" sz="1700" dirty="0"/>
              <a:t> </a:t>
            </a:r>
            <a:r>
              <a:rPr lang="fr-FR" sz="1700" dirty="0" err="1"/>
              <a:t>Lumbar</a:t>
            </a:r>
            <a:r>
              <a:rPr lang="fr-FR" sz="1700" dirty="0"/>
              <a:t> Location System: </a:t>
            </a:r>
            <a:r>
              <a:rPr lang="fr-FR" sz="1700" dirty="0" err="1"/>
              <a:t>Preliminary</a:t>
            </a:r>
            <a:r>
              <a:rPr lang="fr-FR" sz="1700" dirty="0"/>
              <a:t> Report of Prospective Hello </a:t>
            </a:r>
            <a:r>
              <a:rPr lang="fr-FR" sz="1700" dirty="0" err="1"/>
              <a:t>Study</a:t>
            </a:r>
            <a:r>
              <a:rPr lang="fr-FR" sz="1700" dirty="0"/>
              <a:t>. </a:t>
            </a:r>
            <a:r>
              <a:rPr lang="fr-FR" sz="1700" dirty="0" err="1"/>
              <a:t>Medicine</a:t>
            </a:r>
            <a:r>
              <a:rPr lang="fr-FR" sz="1700" dirty="0"/>
              <a:t>, 94(49), 1-7 7p. doi:10.1097/MD.0000000000002189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 smtClean="0"/>
              <a:t>1. Les </a:t>
            </a:r>
            <a:r>
              <a:rPr lang="fr-FR" sz="2800" dirty="0"/>
              <a:t>mots dans le titre on chacun une lettre </a:t>
            </a:r>
            <a:r>
              <a:rPr lang="fr-FR" sz="2800" dirty="0" smtClean="0"/>
              <a:t>majuscule</a:t>
            </a:r>
            <a:endParaRPr lang="fr-FR" sz="2800" dirty="0"/>
          </a:p>
          <a:p>
            <a:pPr algn="l"/>
            <a:endParaRPr lang="fr-FR" sz="2800" dirty="0"/>
          </a:p>
          <a:p>
            <a:pPr algn="l"/>
            <a:r>
              <a:rPr lang="fr-FR" sz="2800" dirty="0" smtClean="0"/>
              <a:t>2. Le montant de pages ne devrait pas être là </a:t>
            </a:r>
            <a:r>
              <a:rPr lang="fr-FR" sz="2800" dirty="0" smtClean="0"/>
              <a:t>(7p</a:t>
            </a:r>
            <a:r>
              <a:rPr lang="fr-FR" sz="2800" dirty="0"/>
              <a:t>.). 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  <p:sp>
        <p:nvSpPr>
          <p:cNvPr id="5" name="Ellipse 4"/>
          <p:cNvSpPr/>
          <p:nvPr/>
        </p:nvSpPr>
        <p:spPr>
          <a:xfrm>
            <a:off x="5334000" y="3886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33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Citations style APA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/>
          </a:bodyPr>
          <a:lstStyle/>
          <a:p>
            <a:pPr algn="l"/>
            <a:r>
              <a:rPr lang="fr-CA" sz="2400" b="1" dirty="0" smtClean="0">
                <a:solidFill>
                  <a:srgbClr val="FFFF00"/>
                </a:solidFill>
              </a:rPr>
              <a:t>Pour plus de renseignement sur APA, contactez moi ou consultez les sections suivantes de notre site web:</a:t>
            </a:r>
          </a:p>
          <a:p>
            <a:pPr algn="l"/>
            <a:endParaRPr lang="fr-CA" sz="2400" b="1" dirty="0" smtClean="0">
              <a:solidFill>
                <a:srgbClr val="FFFF00"/>
              </a:solidFill>
            </a:endParaRPr>
          </a:p>
          <a:p>
            <a:pPr algn="l"/>
            <a:endParaRPr lang="fr-CA" sz="2400" b="1" dirty="0">
              <a:solidFill>
                <a:srgbClr val="FFFF00"/>
              </a:solidFill>
            </a:endParaRPr>
          </a:p>
          <a:p>
            <a:pPr algn="l"/>
            <a:r>
              <a:rPr lang="fr-CA" sz="1800" u="sng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fr-CA" sz="1800" u="sng" dirty="0">
                <a:solidFill>
                  <a:srgbClr val="FFFF00"/>
                </a:solidFill>
                <a:hlinkClick r:id="rId2"/>
              </a:rPr>
              <a:t>://www.umoncton.ca/umcm-bibliotheque-champlain/node/210</a:t>
            </a:r>
            <a:r>
              <a:rPr lang="fr-CA" sz="1800" dirty="0">
                <a:solidFill>
                  <a:srgbClr val="FFFF00"/>
                </a:solidFill>
              </a:rPr>
              <a:t> </a:t>
            </a:r>
          </a:p>
          <a:p>
            <a:pPr algn="l"/>
            <a:endParaRPr lang="fr-FR" sz="1800" dirty="0" smtClean="0">
              <a:solidFill>
                <a:srgbClr val="FFFF00"/>
              </a:solidFill>
            </a:endParaRPr>
          </a:p>
          <a:p>
            <a:pPr algn="l"/>
            <a:r>
              <a:rPr lang="fr-CA" sz="1800" u="sng" dirty="0">
                <a:solidFill>
                  <a:srgbClr val="FFFF00"/>
                </a:solidFill>
                <a:hlinkClick r:id="rId3"/>
              </a:rPr>
              <a:t>www.umoncton.ca/umcm-bibliotheque-champlain/files/umcm-bibliotheque-champlain/wf/wf/documents/apa_pour_les_nuls_oct_2015.pptx</a:t>
            </a:r>
            <a:endParaRPr lang="fr-CA" sz="1800" dirty="0">
              <a:solidFill>
                <a:srgbClr val="FFFF00"/>
              </a:solidFill>
            </a:endParaRPr>
          </a:p>
          <a:p>
            <a:pPr algn="l"/>
            <a:endParaRPr lang="fr-FR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03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b="1" dirty="0" smtClean="0">
                <a:solidFill>
                  <a:srgbClr val="92D050"/>
                </a:solidFill>
              </a:rPr>
              <a:t>Nos services sont très utiles</a:t>
            </a:r>
            <a:endParaRPr lang="fr-CA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i="1" u="sng" dirty="0" smtClean="0"/>
              <a:t>Seulement un échantillon: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-Aide à la recherche (si ça vous prend + que 20 minutes)</a:t>
            </a:r>
          </a:p>
          <a:p>
            <a:pPr marL="0" indent="0">
              <a:buNone/>
            </a:pPr>
            <a:r>
              <a:rPr lang="fr-CA" dirty="0" smtClean="0"/>
              <a:t>-Aide à la rédaction </a:t>
            </a:r>
          </a:p>
          <a:p>
            <a:pPr marL="0" indent="0">
              <a:buNone/>
            </a:pPr>
            <a:r>
              <a:rPr lang="fr-CA" dirty="0" smtClean="0"/>
              <a:t>-Prêt entre bibliothèques</a:t>
            </a:r>
          </a:p>
          <a:p>
            <a:pPr marL="0" indent="0">
              <a:buNone/>
            </a:pPr>
            <a:r>
              <a:rPr lang="fr-CA" dirty="0" smtClean="0"/>
              <a:t>-Ressources par disciplines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b="1" dirty="0" smtClean="0"/>
              <a:t>Avant tout: </a:t>
            </a:r>
            <a:r>
              <a:rPr lang="fr-CA" b="1" i="1" u="sng" dirty="0" smtClean="0"/>
              <a:t>On vous sauve du temps et on vous fournit les meilleurs informations possible.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37" y="2222047"/>
            <a:ext cx="8641822" cy="448355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fr-CA" sz="3800" dirty="0"/>
              <a:t>Vérifiez les critères et ressources donnés par les professeurs.</a:t>
            </a:r>
          </a:p>
          <a:p>
            <a:pPr algn="l"/>
            <a:endParaRPr lang="en-US" sz="3800" dirty="0" smtClean="0"/>
          </a:p>
          <a:p>
            <a:pPr algn="l"/>
            <a:endParaRPr lang="fr-CA" sz="3200" dirty="0" smtClean="0"/>
          </a:p>
          <a:p>
            <a:pPr algn="l"/>
            <a:r>
              <a:rPr lang="fr-CA" sz="3400" dirty="0" smtClean="0"/>
              <a:t>1. Consultez </a:t>
            </a:r>
            <a:r>
              <a:rPr lang="fr-FR" sz="3400" dirty="0">
                <a:hlinkClick r:id="rId2"/>
              </a:rPr>
              <a:t>cette page de la Bibliothèque</a:t>
            </a:r>
            <a:r>
              <a:rPr lang="fr-CA" sz="3400" dirty="0"/>
              <a:t> à propos des articles scientifiques.</a:t>
            </a:r>
          </a:p>
          <a:p>
            <a:pPr algn="l"/>
            <a:endParaRPr lang="en-US" sz="4200" dirty="0" smtClean="0"/>
          </a:p>
          <a:p>
            <a:pPr algn="l"/>
            <a:endParaRPr lang="fr-CA" sz="3400" dirty="0" smtClean="0"/>
          </a:p>
          <a:p>
            <a:pPr algn="l"/>
            <a:r>
              <a:rPr lang="fr-CA" sz="3400" dirty="0" smtClean="0"/>
              <a:t>2. Consultez </a:t>
            </a:r>
            <a:r>
              <a:rPr lang="fr-CA" sz="3400" dirty="0">
                <a:hlinkClick r:id="rId3"/>
              </a:rPr>
              <a:t>cette page du PDCI</a:t>
            </a:r>
            <a:r>
              <a:rPr lang="fr-CA" sz="3400" dirty="0"/>
              <a:t> à propos de l’analyse de la documentation.</a:t>
            </a:r>
          </a:p>
          <a:p>
            <a:pPr algn="l"/>
            <a:endParaRPr lang="en-US" sz="4200" dirty="0" smtClean="0"/>
          </a:p>
          <a:p>
            <a:pPr algn="l"/>
            <a:endParaRPr lang="fr-CA" sz="3400" dirty="0" smtClean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 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pPr algn="l"/>
            <a:endParaRPr lang="en-US" sz="2000" dirty="0" smtClean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53735" y="2222047"/>
            <a:ext cx="8623163" cy="444953"/>
          </a:xfrm>
        </p:spPr>
        <p:txBody>
          <a:bodyPr>
            <a:normAutofit fontScale="90000"/>
          </a:bodyPr>
          <a:lstStyle/>
          <a:p>
            <a:pPr algn="l"/>
            <a:r>
              <a:rPr lang="fr-CA" sz="4400" dirty="0" smtClean="0"/>
              <a:t/>
            </a:r>
            <a:br>
              <a:rPr lang="fr-CA" sz="4400" dirty="0" smtClean="0"/>
            </a:br>
            <a:endParaRPr lang="fr-CA" sz="4400" i="1" u="sng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06" y="609600"/>
            <a:ext cx="8571719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37" y="2222047"/>
            <a:ext cx="8641822" cy="4483553"/>
          </a:xfrm>
        </p:spPr>
        <p:txBody>
          <a:bodyPr>
            <a:normAutofit fontScale="25000" lnSpcReduction="20000"/>
          </a:bodyPr>
          <a:lstStyle/>
          <a:p>
            <a:pPr algn="l"/>
            <a:endParaRPr lang="fr-CA" sz="5500" dirty="0" smtClean="0"/>
          </a:p>
          <a:p>
            <a:pPr algn="l"/>
            <a:endParaRPr lang="fr-CA" sz="5500" dirty="0"/>
          </a:p>
          <a:p>
            <a:pPr algn="l"/>
            <a:endParaRPr lang="fr-CA" sz="5500" dirty="0" smtClean="0"/>
          </a:p>
          <a:p>
            <a:pPr algn="l"/>
            <a:r>
              <a:rPr lang="fr-CA" sz="7200" dirty="0" smtClean="0"/>
              <a:t>1. Consultez </a:t>
            </a:r>
            <a:r>
              <a:rPr lang="fr-CA" sz="7200" dirty="0"/>
              <a:t>la page web « </a:t>
            </a:r>
            <a:r>
              <a:rPr lang="fr-CA" sz="7200" dirty="0">
                <a:hlinkClick r:id="rId2"/>
              </a:rPr>
              <a:t>Aide à la rédaction</a:t>
            </a:r>
            <a:r>
              <a:rPr lang="fr-CA" sz="7200" dirty="0"/>
              <a:t> »</a:t>
            </a:r>
          </a:p>
          <a:p>
            <a:pPr algn="l"/>
            <a:endParaRPr lang="fr-CA" sz="7200" dirty="0" smtClean="0"/>
          </a:p>
          <a:p>
            <a:pPr algn="l"/>
            <a:r>
              <a:rPr lang="fr-CA" sz="7200" dirty="0" smtClean="0"/>
              <a:t>2. Consultez </a:t>
            </a:r>
            <a:r>
              <a:rPr lang="fr-CA" sz="7200" dirty="0"/>
              <a:t>cette </a:t>
            </a:r>
            <a:r>
              <a:rPr lang="fr-CA" sz="7200" dirty="0">
                <a:hlinkClick r:id="rId3"/>
              </a:rPr>
              <a:t>présentation PowerPoint à propos du format APA </a:t>
            </a:r>
            <a:r>
              <a:rPr lang="fr-CA" sz="7200" dirty="0"/>
              <a:t>(le format utilisé si vous suivez la méthode SIMPLE)</a:t>
            </a:r>
          </a:p>
          <a:p>
            <a:pPr algn="l"/>
            <a:endParaRPr lang="fr-CA" sz="7200" dirty="0" smtClean="0"/>
          </a:p>
          <a:p>
            <a:pPr algn="l"/>
            <a:r>
              <a:rPr lang="fr-CA" sz="7200" dirty="0" smtClean="0"/>
              <a:t>3. Consultez </a:t>
            </a:r>
            <a:r>
              <a:rPr lang="fr-CA" sz="7200" dirty="0"/>
              <a:t>cette </a:t>
            </a:r>
            <a:r>
              <a:rPr lang="fr-CA" sz="7200" dirty="0">
                <a:hlinkClick r:id="rId4"/>
              </a:rPr>
              <a:t>présentation PowerPoint montrant où trouver des références en format APA </a:t>
            </a:r>
            <a:r>
              <a:rPr lang="fr-CA" sz="7200" dirty="0"/>
              <a:t>automatiquement générées dans nos bases de données.</a:t>
            </a:r>
          </a:p>
          <a:p>
            <a:pPr algn="l"/>
            <a:endParaRPr lang="fr-CA" sz="7200" dirty="0" smtClean="0"/>
          </a:p>
          <a:p>
            <a:pPr algn="l"/>
            <a:r>
              <a:rPr lang="fr-CA" sz="7200" dirty="0" smtClean="0"/>
              <a:t>4. Consulter </a:t>
            </a:r>
            <a:r>
              <a:rPr lang="fr-CA" sz="7200" dirty="0"/>
              <a:t>ce document qui donne, en deuxième partie, des trucs pour </a:t>
            </a:r>
            <a:r>
              <a:rPr lang="fr-CA" sz="7200" dirty="0">
                <a:hlinkClick r:id="rId5"/>
              </a:rPr>
              <a:t>intégrer ses références à un fichier Microsoft Word</a:t>
            </a:r>
            <a:r>
              <a:rPr lang="fr-CA" sz="7200" dirty="0"/>
              <a:t>.</a:t>
            </a:r>
          </a:p>
          <a:p>
            <a:pPr algn="l"/>
            <a:endParaRPr lang="en-CA" sz="7200" dirty="0" smtClean="0"/>
          </a:p>
          <a:p>
            <a:pPr algn="l"/>
            <a:r>
              <a:rPr lang="en-CA" sz="7200" dirty="0" smtClean="0"/>
              <a:t>5. </a:t>
            </a:r>
            <a:r>
              <a:rPr lang="en-CA" sz="7200" dirty="0" err="1" smtClean="0"/>
              <a:t>Utilisez</a:t>
            </a:r>
            <a:r>
              <a:rPr lang="en-CA" sz="7200" dirty="0" smtClean="0"/>
              <a:t> </a:t>
            </a:r>
            <a:r>
              <a:rPr lang="en-CA" sz="7200" dirty="0">
                <a:hlinkClick r:id="rId6"/>
              </a:rPr>
              <a:t>Flow</a:t>
            </a:r>
            <a:r>
              <a:rPr lang="en-CA" sz="7200" dirty="0"/>
              <a:t>, </a:t>
            </a:r>
            <a:r>
              <a:rPr lang="en-CA" sz="7200" dirty="0" err="1"/>
              <a:t>notre</a:t>
            </a:r>
            <a:r>
              <a:rPr lang="en-CA" sz="7200" dirty="0"/>
              <a:t> </a:t>
            </a:r>
            <a:r>
              <a:rPr lang="en-CA" sz="7200" dirty="0" err="1"/>
              <a:t>outil</a:t>
            </a:r>
            <a:r>
              <a:rPr lang="en-CA" sz="7200" dirty="0"/>
              <a:t> de </a:t>
            </a:r>
            <a:r>
              <a:rPr lang="en-CA" sz="7200" dirty="0" err="1"/>
              <a:t>gestion</a:t>
            </a:r>
            <a:r>
              <a:rPr lang="en-CA" sz="7200" dirty="0"/>
              <a:t> de bibliographies.</a:t>
            </a:r>
            <a:endParaRPr lang="fr-CA" sz="72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 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pPr algn="l"/>
            <a:endParaRPr lang="en-US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37" y="533400"/>
            <a:ext cx="857171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fr-CA" b="1" dirty="0" smtClean="0"/>
              <a:t>Questions et Requêtes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935480"/>
            <a:ext cx="8915400" cy="438912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fr-CA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fr-CA" sz="2800" i="1" dirty="0" smtClean="0">
                <a:solidFill>
                  <a:srgbClr val="FFFF00"/>
                </a:solidFill>
              </a:rPr>
              <a:t>Contactez moi si vous avez des questions ou des requêtes</a:t>
            </a:r>
            <a:endParaRPr lang="fr-CA" sz="2800" i="1" dirty="0"/>
          </a:p>
          <a:p>
            <a:pPr marL="0" indent="0" algn="ctr">
              <a:buNone/>
            </a:pPr>
            <a:endParaRPr lang="fr-CA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fr-CA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fr-CA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fr-CA" sz="2800" u="sng" dirty="0" smtClean="0">
                <a:solidFill>
                  <a:srgbClr val="FFFF00"/>
                </a:solidFill>
              </a:rPr>
              <a:t>Marc.Harper@umoncton.ca</a:t>
            </a:r>
            <a:endParaRPr lang="fr-CA" sz="2800" u="sng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fr-CA" sz="2800" dirty="0"/>
              <a:t>858-4154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43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Quelques essentiels de notre site web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endParaRPr lang="en-US" sz="1800" dirty="0" smtClean="0"/>
          </a:p>
          <a:p>
            <a:pPr algn="ctr"/>
            <a:r>
              <a:rPr lang="en-US" sz="2400" b="1" dirty="0" smtClean="0"/>
              <a:t>Catalogue </a:t>
            </a:r>
            <a:r>
              <a:rPr lang="en-US" sz="2400" b="1" dirty="0" err="1" smtClean="0"/>
              <a:t>Éloize</a:t>
            </a:r>
            <a:r>
              <a:rPr lang="en-US" sz="2400" b="1" dirty="0" smtClean="0"/>
              <a:t>, Summon, </a:t>
            </a:r>
            <a:r>
              <a:rPr lang="en-US" sz="2400" b="1" dirty="0" err="1" smtClean="0"/>
              <a:t>WorldCat</a:t>
            </a:r>
            <a:r>
              <a:rPr lang="en-US" sz="2400" b="1" dirty="0" smtClean="0"/>
              <a:t> Local</a:t>
            </a:r>
            <a:endParaRPr lang="en-US" sz="2400" b="1" dirty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36" y="3276600"/>
            <a:ext cx="6279424" cy="327993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152514" y="4573666"/>
            <a:ext cx="4419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476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Quelques essentiels de notre site web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Le menu </a:t>
            </a:r>
            <a:r>
              <a:rPr lang="en-US" sz="2000" b="1" dirty="0" err="1" smtClean="0">
                <a:solidFill>
                  <a:srgbClr val="FFFF00"/>
                </a:solidFill>
              </a:rPr>
              <a:t>d’accueil</a:t>
            </a:r>
            <a:r>
              <a:rPr lang="en-US" sz="2000" b="1" dirty="0" smtClean="0">
                <a:solidFill>
                  <a:srgbClr val="FFFF00"/>
                </a:solidFill>
              </a:rPr>
              <a:t> est bon pour des recherches </a:t>
            </a:r>
            <a:r>
              <a:rPr lang="en-US" sz="2000" b="1" dirty="0" err="1" smtClean="0">
                <a:solidFill>
                  <a:srgbClr val="FFFF00"/>
                </a:solidFill>
              </a:rPr>
              <a:t>vites</a:t>
            </a:r>
            <a:r>
              <a:rPr lang="en-US" sz="2000" b="1" dirty="0" smtClean="0">
                <a:solidFill>
                  <a:srgbClr val="FFFF00"/>
                </a:solidFill>
              </a:rPr>
              <a:t> et </a:t>
            </a:r>
            <a:r>
              <a:rPr lang="en-US" sz="2000" b="1" dirty="0" err="1" smtClean="0">
                <a:solidFill>
                  <a:srgbClr val="FFFF00"/>
                </a:solidFill>
              </a:rPr>
              <a:t>générales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fr-CA" sz="1800" b="1" i="1" u="sng" dirty="0" err="1" smtClean="0">
                <a:solidFill>
                  <a:srgbClr val="FFFF00"/>
                </a:solidFill>
              </a:rPr>
              <a:t>Éloize</a:t>
            </a:r>
            <a:r>
              <a:rPr lang="fr-CA" sz="1800" i="1" dirty="0" smtClean="0"/>
              <a:t>: </a:t>
            </a:r>
            <a:r>
              <a:rPr lang="fr-CA" sz="1800" dirty="0"/>
              <a:t>Le catalogue de l’U de M incluant les livres, périodiques, documents gouvernementaux etc</a:t>
            </a:r>
            <a:r>
              <a:rPr lang="fr-CA" sz="1800" dirty="0" smtClean="0"/>
              <a:t>. </a:t>
            </a:r>
            <a:r>
              <a:rPr lang="fr-CA" sz="1800" dirty="0" smtClean="0">
                <a:solidFill>
                  <a:srgbClr val="FFFF00"/>
                </a:solidFill>
              </a:rPr>
              <a:t>(n’inclut pas les articles de périodiques individuels)</a:t>
            </a:r>
            <a:endParaRPr lang="fr-CA" sz="1800" i="1" dirty="0"/>
          </a:p>
          <a:p>
            <a:pPr algn="l"/>
            <a:endParaRPr lang="fr-CA" sz="1800" i="1" dirty="0" smtClean="0"/>
          </a:p>
          <a:p>
            <a:pPr algn="l"/>
            <a:endParaRPr lang="fr-CA" sz="1800" i="1" dirty="0"/>
          </a:p>
          <a:p>
            <a:pPr algn="l"/>
            <a:r>
              <a:rPr lang="fr-CA" sz="1800" b="1" i="1" u="sng" dirty="0" err="1" smtClean="0">
                <a:solidFill>
                  <a:srgbClr val="FFFF00"/>
                </a:solidFill>
              </a:rPr>
              <a:t>Summon</a:t>
            </a:r>
            <a:r>
              <a:rPr lang="fr-CA" sz="1800" i="1" dirty="0" smtClean="0"/>
              <a:t>: </a:t>
            </a:r>
            <a:r>
              <a:rPr lang="fr-CA" sz="1800" dirty="0"/>
              <a:t>Une recherche </a:t>
            </a:r>
            <a:r>
              <a:rPr lang="fr-CA" sz="1800" dirty="0" smtClean="0"/>
              <a:t>plus </a:t>
            </a:r>
            <a:r>
              <a:rPr lang="fr-CA" sz="1800" dirty="0"/>
              <a:t>comme Google </a:t>
            </a:r>
            <a:r>
              <a:rPr lang="fr-CA" sz="1800" dirty="0" smtClean="0"/>
              <a:t>qui </a:t>
            </a:r>
            <a:r>
              <a:rPr lang="fr-CA" sz="1800" dirty="0"/>
              <a:t>vous donne les articles </a:t>
            </a:r>
            <a:r>
              <a:rPr lang="fr-CA" sz="1800" dirty="0" smtClean="0"/>
              <a:t>individuels trouvé </a:t>
            </a:r>
            <a:r>
              <a:rPr lang="fr-CA" sz="1800" dirty="0"/>
              <a:t>dans un </a:t>
            </a:r>
            <a:r>
              <a:rPr lang="fr-CA" sz="1800" dirty="0" smtClean="0"/>
              <a:t>périodique </a:t>
            </a:r>
            <a:r>
              <a:rPr lang="fr-CA" sz="1800" dirty="0" smtClean="0">
                <a:solidFill>
                  <a:srgbClr val="FFFF00"/>
                </a:solidFill>
              </a:rPr>
              <a:t>(</a:t>
            </a:r>
            <a:r>
              <a:rPr lang="fr-CA" sz="1800" u="sng" dirty="0" smtClean="0">
                <a:solidFill>
                  <a:srgbClr val="FFFF00"/>
                </a:solidFill>
              </a:rPr>
              <a:t>beaucoup plus de résultats que </a:t>
            </a:r>
            <a:r>
              <a:rPr lang="fr-CA" sz="1800" u="sng" dirty="0" err="1" smtClean="0">
                <a:solidFill>
                  <a:srgbClr val="FFFF00"/>
                </a:solidFill>
              </a:rPr>
              <a:t>Éloize</a:t>
            </a:r>
            <a:r>
              <a:rPr lang="fr-CA" sz="1800" dirty="0" smtClean="0">
                <a:solidFill>
                  <a:srgbClr val="FFFF00"/>
                </a:solidFill>
              </a:rPr>
              <a:t>)</a:t>
            </a:r>
            <a:r>
              <a:rPr lang="fr-CA" sz="1800" dirty="0" smtClean="0"/>
              <a:t>.</a:t>
            </a:r>
            <a:endParaRPr lang="fr-CA" sz="1800" i="1" dirty="0"/>
          </a:p>
          <a:p>
            <a:pPr algn="l"/>
            <a:endParaRPr lang="fr-CA" sz="1800" dirty="0" smtClean="0"/>
          </a:p>
          <a:p>
            <a:pPr algn="l"/>
            <a:endParaRPr lang="fr-CA" sz="1800" dirty="0"/>
          </a:p>
          <a:p>
            <a:pPr algn="l"/>
            <a:r>
              <a:rPr lang="fr-CA" sz="1800" b="1" i="1" u="sng" dirty="0" err="1" smtClean="0">
                <a:solidFill>
                  <a:srgbClr val="FFFF00"/>
                </a:solidFill>
              </a:rPr>
              <a:t>WorldCat</a:t>
            </a:r>
            <a:r>
              <a:rPr lang="fr-CA" sz="1800" i="1" dirty="0" smtClean="0"/>
              <a:t>: </a:t>
            </a:r>
            <a:r>
              <a:rPr lang="fr-CA" sz="1800" dirty="0"/>
              <a:t>Des ressources partout au monde. Ceux qu’on offre à l’U de M apparaissent en premier</a:t>
            </a:r>
            <a:endParaRPr lang="fr-CA" sz="1800" i="1" dirty="0"/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09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</a:rPr>
              <a:t>Quelques essentiels de notre site web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Les </a:t>
            </a:r>
            <a:r>
              <a:rPr lang="en-US" sz="2000" b="1" dirty="0" err="1" smtClean="0">
                <a:solidFill>
                  <a:srgbClr val="FFFF00"/>
                </a:solidFill>
              </a:rPr>
              <a:t>Ressources</a:t>
            </a:r>
            <a:r>
              <a:rPr lang="en-US" sz="2000" b="1" dirty="0" smtClean="0">
                <a:solidFill>
                  <a:srgbClr val="FFFF00"/>
                </a:solidFill>
              </a:rPr>
              <a:t> par disciplines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28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9" y="2909886"/>
            <a:ext cx="7687722" cy="355427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3657600" y="4687024"/>
            <a:ext cx="533400" cy="4183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260822" cy="4267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CA" sz="12800" b="1" u="sng" dirty="0"/>
              <a:t>Les </a:t>
            </a:r>
            <a:r>
              <a:rPr lang="fr-CA" sz="12800" b="1" i="1" u="sng" dirty="0">
                <a:hlinkClick r:id="rId2"/>
              </a:rPr>
              <a:t>ressources par disciplines </a:t>
            </a:r>
            <a:r>
              <a:rPr lang="fr-CA" sz="12800" b="1" u="sng" dirty="0" smtClean="0"/>
              <a:t>offrent</a:t>
            </a:r>
          </a:p>
          <a:p>
            <a:pPr algn="l"/>
            <a:endParaRPr lang="en-US" sz="8000" dirty="0" smtClean="0"/>
          </a:p>
          <a:p>
            <a:pPr algn="l"/>
            <a:endParaRPr lang="en-US" sz="8000" dirty="0" smtClean="0"/>
          </a:p>
          <a:p>
            <a:pPr algn="l"/>
            <a:r>
              <a:rPr lang="en-US" sz="9600" dirty="0" smtClean="0"/>
              <a:t>-Les </a:t>
            </a:r>
            <a:r>
              <a:rPr lang="en-US" sz="9600" dirty="0" err="1" smtClean="0"/>
              <a:t>coordonnées</a:t>
            </a:r>
            <a:r>
              <a:rPr lang="en-US" sz="9600" dirty="0" smtClean="0"/>
              <a:t> de </a:t>
            </a:r>
            <a:r>
              <a:rPr lang="en-US" sz="9600" dirty="0" err="1" smtClean="0"/>
              <a:t>votre</a:t>
            </a:r>
            <a:r>
              <a:rPr lang="en-US" sz="9600" dirty="0" smtClean="0"/>
              <a:t> </a:t>
            </a:r>
            <a:r>
              <a:rPr lang="en-US" sz="9600" dirty="0" err="1" smtClean="0"/>
              <a:t>bibliothécaire</a:t>
            </a:r>
            <a:r>
              <a:rPr lang="en-US" sz="8000" dirty="0" smtClean="0"/>
              <a:t> (</a:t>
            </a:r>
            <a:r>
              <a:rPr lang="en-US" sz="8000" i="1" dirty="0" err="1" smtClean="0"/>
              <a:t>c’est</a:t>
            </a:r>
            <a:r>
              <a:rPr lang="en-US" sz="8000" i="1" dirty="0" smtClean="0"/>
              <a:t> </a:t>
            </a:r>
            <a:r>
              <a:rPr lang="en-US" sz="8000" i="1" dirty="0" err="1" smtClean="0"/>
              <a:t>moi</a:t>
            </a:r>
            <a:r>
              <a:rPr lang="en-US" sz="8000" dirty="0" smtClean="0"/>
              <a:t>)</a:t>
            </a:r>
          </a:p>
          <a:p>
            <a:pPr algn="l"/>
            <a:r>
              <a:rPr lang="en-US" sz="9600" dirty="0"/>
              <a:t> </a:t>
            </a:r>
          </a:p>
          <a:p>
            <a:pPr algn="l"/>
            <a:r>
              <a:rPr lang="en-US" sz="9600" dirty="0" smtClean="0"/>
              <a:t>-Des bases de données </a:t>
            </a:r>
            <a:r>
              <a:rPr lang="en-US" sz="9600" dirty="0" err="1" smtClean="0"/>
              <a:t>recommandées</a:t>
            </a:r>
            <a:r>
              <a:rPr lang="en-US" sz="9600" dirty="0" smtClean="0"/>
              <a:t> </a:t>
            </a:r>
          </a:p>
          <a:p>
            <a:pPr algn="l"/>
            <a:endParaRPr lang="en-US" sz="9600" dirty="0"/>
          </a:p>
          <a:p>
            <a:pPr algn="l"/>
            <a:r>
              <a:rPr lang="en-US" sz="9600" dirty="0" smtClean="0"/>
              <a:t>-</a:t>
            </a:r>
            <a:r>
              <a:rPr lang="en-US" sz="9600" dirty="0" err="1" smtClean="0"/>
              <a:t>L’aide</a:t>
            </a:r>
            <a:r>
              <a:rPr lang="en-US" sz="9600" dirty="0" smtClean="0"/>
              <a:t> à la recherche</a:t>
            </a:r>
          </a:p>
          <a:p>
            <a:pPr algn="l"/>
            <a:endParaRPr lang="en-US" sz="9600" dirty="0"/>
          </a:p>
          <a:p>
            <a:pPr algn="l"/>
            <a:r>
              <a:rPr lang="en-US" sz="9600" dirty="0" smtClean="0"/>
              <a:t>-</a:t>
            </a:r>
            <a:r>
              <a:rPr lang="en-US" sz="9600" dirty="0" err="1" smtClean="0"/>
              <a:t>L’aide</a:t>
            </a:r>
            <a:r>
              <a:rPr lang="en-US" sz="9600" dirty="0" smtClean="0"/>
              <a:t> à la redaction</a:t>
            </a:r>
          </a:p>
          <a:p>
            <a:pPr algn="l"/>
            <a:endParaRPr lang="en-US" sz="9600" dirty="0"/>
          </a:p>
          <a:p>
            <a:pPr algn="l"/>
            <a:r>
              <a:rPr lang="en-US" sz="9600" dirty="0" smtClean="0"/>
              <a:t>-Des sites web </a:t>
            </a:r>
            <a:r>
              <a:rPr lang="en-US" sz="9600" dirty="0" err="1" smtClean="0"/>
              <a:t>utiles</a:t>
            </a:r>
            <a:endParaRPr lang="en-US" sz="9600" dirty="0" smtClean="0"/>
          </a:p>
          <a:p>
            <a:pPr algn="l"/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pPr algn="l"/>
            <a:endParaRPr lang="en-US" sz="2000" dirty="0" smtClean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16037" y="914400"/>
            <a:ext cx="877556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5300" dirty="0" smtClean="0">
                <a:solidFill>
                  <a:srgbClr val="92D050"/>
                </a:solidFill>
              </a:rPr>
              <a:t>Nos Ressources par Disciplines</a:t>
            </a:r>
            <a:r>
              <a:rPr lang="fr-CA" sz="5300" dirty="0" smtClean="0"/>
              <a:t> 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310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fr-CA" i="1" u="sng" dirty="0" smtClean="0"/>
              <a:t>Les cinq étapes de la formation d’un travail universitaire</a:t>
            </a:r>
            <a:r>
              <a:rPr lang="fr-CA" i="1" dirty="0" smtClean="0"/>
              <a:t>: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1. Préparer sa recherche</a:t>
            </a:r>
          </a:p>
          <a:p>
            <a:pPr marL="0" indent="0">
              <a:buNone/>
            </a:pPr>
            <a:r>
              <a:rPr lang="fr-CA" b="1" i="1" dirty="0" smtClean="0">
                <a:solidFill>
                  <a:srgbClr val="FFFF00"/>
                </a:solidFill>
              </a:rPr>
              <a:t>2. Repérer l’information</a:t>
            </a:r>
          </a:p>
          <a:p>
            <a:pPr marL="0" indent="0">
              <a:buNone/>
            </a:pPr>
            <a:r>
              <a:rPr lang="fr-CA" dirty="0" smtClean="0"/>
              <a:t>3. Obtenir les documents</a:t>
            </a:r>
          </a:p>
          <a:p>
            <a:pPr marL="0" indent="0">
              <a:buNone/>
            </a:pPr>
            <a:r>
              <a:rPr lang="fr-CA" dirty="0" smtClean="0"/>
              <a:t>4. Analyzer la documentation</a:t>
            </a:r>
          </a:p>
          <a:p>
            <a:pPr marL="0" indent="0">
              <a:buNone/>
            </a:pPr>
            <a:r>
              <a:rPr lang="fr-CA" dirty="0" smtClean="0"/>
              <a:t>5. Rédiger son travail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685800"/>
            <a:ext cx="8571719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i="1" dirty="0" smtClean="0"/>
              <a:t>Étape 2: Repérer l’information</a:t>
            </a:r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r>
              <a:rPr lang="fr-CA" i="1" dirty="0" smtClean="0"/>
              <a:t>-Pour des </a:t>
            </a:r>
            <a:r>
              <a:rPr lang="fr-CA" i="1" dirty="0" smtClean="0">
                <a:solidFill>
                  <a:srgbClr val="FFFF00"/>
                </a:solidFill>
              </a:rPr>
              <a:t>recherches simples</a:t>
            </a:r>
            <a:r>
              <a:rPr lang="fr-CA" i="1" dirty="0" smtClean="0"/>
              <a:t>, recherchez dans </a:t>
            </a:r>
            <a:r>
              <a:rPr lang="fr-CA" i="1" dirty="0" err="1" smtClean="0">
                <a:hlinkClick r:id="rId2"/>
              </a:rPr>
              <a:t>Éloize</a:t>
            </a:r>
            <a:r>
              <a:rPr lang="fr-CA" i="1" dirty="0" smtClean="0">
                <a:hlinkClick r:id="rId2"/>
              </a:rPr>
              <a:t>, </a:t>
            </a:r>
            <a:r>
              <a:rPr lang="fr-CA" i="1" dirty="0" err="1" smtClean="0">
                <a:hlinkClick r:id="rId2"/>
              </a:rPr>
              <a:t>Summon</a:t>
            </a:r>
            <a:r>
              <a:rPr lang="fr-CA" i="1" dirty="0" smtClean="0">
                <a:hlinkClick r:id="rId2"/>
              </a:rPr>
              <a:t>, ou </a:t>
            </a:r>
            <a:r>
              <a:rPr lang="fr-CA" i="1" dirty="0" err="1" smtClean="0">
                <a:hlinkClick r:id="rId2"/>
              </a:rPr>
              <a:t>WorldCat</a:t>
            </a:r>
            <a:endParaRPr lang="fr-CA" i="1" dirty="0" smtClean="0"/>
          </a:p>
          <a:p>
            <a:pPr marL="0" indent="0">
              <a:buNone/>
            </a:pPr>
            <a:endParaRPr lang="fr-CA" i="1" dirty="0" smtClean="0"/>
          </a:p>
          <a:p>
            <a:pPr marL="0" indent="0">
              <a:buNone/>
            </a:pPr>
            <a:r>
              <a:rPr lang="fr-CA" i="1" dirty="0" smtClean="0"/>
              <a:t>-Pour des </a:t>
            </a:r>
            <a:r>
              <a:rPr lang="fr-CA" i="1" dirty="0" smtClean="0">
                <a:solidFill>
                  <a:srgbClr val="FFFF00"/>
                </a:solidFill>
              </a:rPr>
              <a:t>recherches profondes</a:t>
            </a:r>
            <a:r>
              <a:rPr lang="fr-CA" i="1" dirty="0" smtClean="0"/>
              <a:t>, consultez nos </a:t>
            </a:r>
            <a:r>
              <a:rPr lang="fr-CA" i="1" dirty="0" smtClean="0">
                <a:hlinkClick r:id="rId3"/>
              </a:rPr>
              <a:t>ressources par disciplines</a:t>
            </a:r>
            <a:endParaRPr lang="fr-CA" i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40" y="762000"/>
            <a:ext cx="8571719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1600</TotalTime>
  <Words>1090</Words>
  <Application>Microsoft Office PowerPoint</Application>
  <PresentationFormat>Affichage à l'écran (4:3)</PresentationFormat>
  <Paragraphs>283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Calibri</vt:lpstr>
      <vt:lpstr>Constantia</vt:lpstr>
      <vt:lpstr>Wingdings 2</vt:lpstr>
      <vt:lpstr>Flow</vt:lpstr>
      <vt:lpstr>Présentation PowerPoint</vt:lpstr>
      <vt:lpstr>Pré-évaluation</vt:lpstr>
      <vt:lpstr>Nos services sont très utiles</vt:lpstr>
      <vt:lpstr>Quelques essentiels de notre site web</vt:lpstr>
      <vt:lpstr>Quelques essentiels de notre site web</vt:lpstr>
      <vt:lpstr>Quelques essentiels de notre site web</vt:lpstr>
      <vt:lpstr> Nos Ressources par Disciplines </vt:lpstr>
      <vt:lpstr>Présentation PowerPoint</vt:lpstr>
      <vt:lpstr>Présentation PowerPoint</vt:lpstr>
      <vt:lpstr>Avant les bases de données….</vt:lpstr>
      <vt:lpstr>Crédo</vt:lpstr>
      <vt:lpstr>Mind Map (Crédo)</vt:lpstr>
      <vt:lpstr>Introduction aux bases de données</vt:lpstr>
      <vt:lpstr>La partie la plus importante de la présentation!!!</vt:lpstr>
      <vt:lpstr>Les déscripteurs</vt:lpstr>
      <vt:lpstr>C’est quoi le déscripteur en anglais???</vt:lpstr>
      <vt:lpstr>Descripteurs PsycINFO (Thésaurus)</vt:lpstr>
      <vt:lpstr>Opérateurs Booléens</vt:lpstr>
      <vt:lpstr>Filtres</vt:lpstr>
      <vt:lpstr>Les fonctions en bref</vt:lpstr>
      <vt:lpstr>Jouer avec nos résultats</vt:lpstr>
      <vt:lpstr>Quiz</vt:lpstr>
      <vt:lpstr>Réponses</vt:lpstr>
      <vt:lpstr>Google Scholar???</vt:lpstr>
      <vt:lpstr>Google Scholar???</vt:lpstr>
      <vt:lpstr>Souvenez-vous</vt:lpstr>
      <vt:lpstr>Citations style APA</vt:lpstr>
      <vt:lpstr>Citations style APA</vt:lpstr>
      <vt:lpstr>Citations style APA</vt:lpstr>
      <vt:lpstr> </vt:lpstr>
      <vt:lpstr>Présentation PowerPoint</vt:lpstr>
      <vt:lpstr>Questions et Requêtes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Marc Harper</cp:lastModifiedBy>
  <cp:revision>164</cp:revision>
  <dcterms:created xsi:type="dcterms:W3CDTF">2006-08-16T00:00:00Z</dcterms:created>
  <dcterms:modified xsi:type="dcterms:W3CDTF">2016-01-18T19:36:02Z</dcterms:modified>
</cp:coreProperties>
</file>