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jpeg"/>
  <Override PartName="/ppt/media/image15.jpg" ContentType="image/jpeg"/>
  <Override PartName="/ppt/media/image1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826DE-A00E-4F19-9108-38DDBB9B7A96}" v="6" dt="2025-02-26T16:27:28.367"/>
    <p1510:client id="{E61A5967-B7E8-D7A1-71CF-DC41C8A8DE6D}" v="13" dt="2025-02-26T16:13:00.0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>
      <p:cViewPr varScale="1">
        <p:scale>
          <a:sx n="81" d="100"/>
          <a:sy n="81" d="100"/>
        </p:scale>
        <p:origin x="8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lissa Breault" userId="f4543107-a875-48ad-81e0-5b16209be997" providerId="ADAL" clId="{97A826DE-A00E-4F19-9108-38DDBB9B7A96}"/>
    <pc:docChg chg="undo redo custSel modSld">
      <pc:chgData name="Mélissa Breault" userId="f4543107-a875-48ad-81e0-5b16209be997" providerId="ADAL" clId="{97A826DE-A00E-4F19-9108-38DDBB9B7A96}" dt="2025-02-26T16:31:27.257" v="111" actId="20577"/>
      <pc:docMkLst>
        <pc:docMk/>
      </pc:docMkLst>
      <pc:sldChg chg="modSp mod">
        <pc:chgData name="Mélissa Breault" userId="f4543107-a875-48ad-81e0-5b16209be997" providerId="ADAL" clId="{97A826DE-A00E-4F19-9108-38DDBB9B7A96}" dt="2025-02-26T16:14:06.279" v="1" actId="20577"/>
        <pc:sldMkLst>
          <pc:docMk/>
          <pc:sldMk cId="0" sldId="256"/>
        </pc:sldMkLst>
        <pc:spChg chg="mod">
          <ac:chgData name="Mélissa Breault" userId="f4543107-a875-48ad-81e0-5b16209be997" providerId="ADAL" clId="{97A826DE-A00E-4F19-9108-38DDBB9B7A96}" dt="2025-02-26T16:14:06.279" v="1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Mélissa Breault" userId="f4543107-a875-48ad-81e0-5b16209be997" providerId="ADAL" clId="{97A826DE-A00E-4F19-9108-38DDBB9B7A96}" dt="2025-02-26T16:31:27.257" v="111" actId="20577"/>
        <pc:sldMkLst>
          <pc:docMk/>
          <pc:sldMk cId="0" sldId="266"/>
        </pc:sldMkLst>
        <pc:spChg chg="mod">
          <ac:chgData name="Mélissa Breault" userId="f4543107-a875-48ad-81e0-5b16209be997" providerId="ADAL" clId="{97A826DE-A00E-4F19-9108-38DDBB9B7A96}" dt="2025-02-26T16:31:17.215" v="103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31:22.567" v="107" actId="20577"/>
          <ac:spMkLst>
            <pc:docMk/>
            <pc:sldMk cId="0" sldId="266"/>
            <ac:spMk id="10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31:27.257" v="111" actId="20577"/>
          <ac:spMkLst>
            <pc:docMk/>
            <pc:sldMk cId="0" sldId="266"/>
            <ac:spMk id="11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16:07.947" v="12" actId="14100"/>
          <ac:spMkLst>
            <pc:docMk/>
            <pc:sldMk cId="0" sldId="266"/>
            <ac:spMk id="12" creationId="{00000000-0000-0000-0000-000000000000}"/>
          </ac:spMkLst>
        </pc:spChg>
      </pc:sldChg>
      <pc:sldChg chg="modSp mod">
        <pc:chgData name="Mélissa Breault" userId="f4543107-a875-48ad-81e0-5b16209be997" providerId="ADAL" clId="{97A826DE-A00E-4F19-9108-38DDBB9B7A96}" dt="2025-02-26T16:15:08.438" v="3" actId="20577"/>
        <pc:sldMkLst>
          <pc:docMk/>
          <pc:sldMk cId="0" sldId="268"/>
        </pc:sldMkLst>
        <pc:spChg chg="mod">
          <ac:chgData name="Mélissa Breault" userId="f4543107-a875-48ad-81e0-5b16209be997" providerId="ADAL" clId="{97A826DE-A00E-4F19-9108-38DDBB9B7A96}" dt="2025-02-26T16:15:08.438" v="3" actId="20577"/>
          <ac:spMkLst>
            <pc:docMk/>
            <pc:sldMk cId="0" sldId="268"/>
            <ac:spMk id="11" creationId="{00000000-0000-0000-0000-000000000000}"/>
          </ac:spMkLst>
        </pc:spChg>
      </pc:sldChg>
      <pc:sldChg chg="addSp modSp mod">
        <pc:chgData name="Mélissa Breault" userId="f4543107-a875-48ad-81e0-5b16209be997" providerId="ADAL" clId="{97A826DE-A00E-4F19-9108-38DDBB9B7A96}" dt="2025-02-26T16:28:14.577" v="87" actId="1076"/>
        <pc:sldMkLst>
          <pc:docMk/>
          <pc:sldMk cId="0" sldId="269"/>
        </pc:sldMkLst>
        <pc:spChg chg="mod">
          <ac:chgData name="Mélissa Breault" userId="f4543107-a875-48ad-81e0-5b16209be997" providerId="ADAL" clId="{97A826DE-A00E-4F19-9108-38DDBB9B7A96}" dt="2025-02-26T16:20:11.373" v="28" actId="14100"/>
          <ac:spMkLst>
            <pc:docMk/>
            <pc:sldMk cId="0" sldId="269"/>
            <ac:spMk id="5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17:52.244" v="17" actId="14100"/>
          <ac:spMkLst>
            <pc:docMk/>
            <pc:sldMk cId="0" sldId="269"/>
            <ac:spMk id="7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18:45.928" v="23" actId="1076"/>
          <ac:spMkLst>
            <pc:docMk/>
            <pc:sldMk cId="0" sldId="269"/>
            <ac:spMk id="8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19:05.765" v="24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Mélissa Breault" userId="f4543107-a875-48ad-81e0-5b16209be997" providerId="ADAL" clId="{97A826DE-A00E-4F19-9108-38DDBB9B7A96}" dt="2025-02-26T16:18:35.440" v="22" actId="1076"/>
          <ac:spMkLst>
            <pc:docMk/>
            <pc:sldMk cId="0" sldId="269"/>
            <ac:spMk id="11" creationId="{2636BA02-4B45-8A22-FB1C-61657D672616}"/>
          </ac:spMkLst>
        </pc:spChg>
        <pc:spChg chg="mod">
          <ac:chgData name="Mélissa Breault" userId="f4543107-a875-48ad-81e0-5b16209be997" providerId="ADAL" clId="{97A826DE-A00E-4F19-9108-38DDBB9B7A96}" dt="2025-02-26T16:18:45.928" v="23" actId="1076"/>
          <ac:spMkLst>
            <pc:docMk/>
            <pc:sldMk cId="0" sldId="269"/>
            <ac:spMk id="14" creationId="{ABBEE06F-F264-FAA6-A4AF-9EB69C64FA95}"/>
          </ac:spMkLst>
        </pc:spChg>
        <pc:spChg chg="mod">
          <ac:chgData name="Mélissa Breault" userId="f4543107-a875-48ad-81e0-5b16209be997" providerId="ADAL" clId="{97A826DE-A00E-4F19-9108-38DDBB9B7A96}" dt="2025-02-26T16:19:05.765" v="24" actId="1076"/>
          <ac:spMkLst>
            <pc:docMk/>
            <pc:sldMk cId="0" sldId="269"/>
            <ac:spMk id="15" creationId="{42AAFC30-8D84-8D26-A029-3A2EAE1FC126}"/>
          </ac:spMkLst>
        </pc:spChg>
        <pc:picChg chg="add mod modCrop">
          <ac:chgData name="Mélissa Breault" userId="f4543107-a875-48ad-81e0-5b16209be997" providerId="ADAL" clId="{97A826DE-A00E-4F19-9108-38DDBB9B7A96}" dt="2025-02-26T16:23:46.455" v="41" actId="1076"/>
          <ac:picMkLst>
            <pc:docMk/>
            <pc:sldMk cId="0" sldId="269"/>
            <ac:picMk id="3" creationId="{C97BE1B4-1C77-A589-42DF-FCB5975455D4}"/>
          </ac:picMkLst>
        </pc:picChg>
        <pc:picChg chg="add mod modCrop">
          <ac:chgData name="Mélissa Breault" userId="f4543107-a875-48ad-81e0-5b16209be997" providerId="ADAL" clId="{97A826DE-A00E-4F19-9108-38DDBB9B7A96}" dt="2025-02-26T16:25:00.910" v="49" actId="1076"/>
          <ac:picMkLst>
            <pc:docMk/>
            <pc:sldMk cId="0" sldId="269"/>
            <ac:picMk id="6" creationId="{D8244B8A-B350-0B7F-F099-7A1DB1E204CE}"/>
          </ac:picMkLst>
        </pc:picChg>
        <pc:picChg chg="add mod modCrop">
          <ac:chgData name="Mélissa Breault" userId="f4543107-a875-48ad-81e0-5b16209be997" providerId="ADAL" clId="{97A826DE-A00E-4F19-9108-38DDBB9B7A96}" dt="2025-02-26T16:28:14.577" v="87" actId="1076"/>
          <ac:picMkLst>
            <pc:docMk/>
            <pc:sldMk cId="0" sldId="269"/>
            <ac:picMk id="12" creationId="{5F818CEB-0BBC-FE6B-8A3D-69B8E5E80956}"/>
          </ac:picMkLst>
        </pc:picChg>
        <pc:picChg chg="mod">
          <ac:chgData name="Mélissa Breault" userId="f4543107-a875-48ad-81e0-5b16209be997" providerId="ADAL" clId="{97A826DE-A00E-4F19-9108-38DDBB9B7A96}" dt="2025-02-26T16:18:16.050" v="21" actId="14100"/>
          <ac:picMkLst>
            <pc:docMk/>
            <pc:sldMk cId="0" sldId="269"/>
            <ac:picMk id="17" creationId="{D4974EF5-7186-F6A9-6034-34A208939D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6A7A4-1BCD-A747-81D3-5C550980B722}" type="datetimeFigureOut">
              <a:rPr lang="fr-FR" smtClean="0"/>
              <a:t>26/02/2025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71C1F-761B-1847-86DB-0CD984EED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4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71C1F-761B-1847-86DB-0CD984EED4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68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71C1F-761B-1847-86DB-0CD984EED4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40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71C1F-761B-1847-86DB-0CD984EED49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4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653" y="420219"/>
            <a:ext cx="17202150" cy="9446895"/>
          </a:xfrm>
          <a:custGeom>
            <a:avLst/>
            <a:gdLst/>
            <a:ahLst/>
            <a:cxnLst/>
            <a:rect l="l" t="t" r="r" b="b"/>
            <a:pathLst>
              <a:path w="17202150" h="9446895">
                <a:moveTo>
                  <a:pt x="16669522" y="9446561"/>
                </a:moveTo>
                <a:lnTo>
                  <a:pt x="535169" y="9446561"/>
                </a:lnTo>
                <a:lnTo>
                  <a:pt x="486558" y="9444368"/>
                </a:lnTo>
                <a:lnTo>
                  <a:pt x="439150" y="9437916"/>
                </a:lnTo>
                <a:lnTo>
                  <a:pt x="393135" y="9427397"/>
                </a:lnTo>
                <a:lnTo>
                  <a:pt x="348704" y="9413001"/>
                </a:lnTo>
                <a:lnTo>
                  <a:pt x="306049" y="9394920"/>
                </a:lnTo>
                <a:lnTo>
                  <a:pt x="265360" y="9373344"/>
                </a:lnTo>
                <a:lnTo>
                  <a:pt x="226828" y="9348465"/>
                </a:lnTo>
                <a:lnTo>
                  <a:pt x="190645" y="9320473"/>
                </a:lnTo>
                <a:lnTo>
                  <a:pt x="157001" y="9289560"/>
                </a:lnTo>
                <a:lnTo>
                  <a:pt x="126087" y="9255916"/>
                </a:lnTo>
                <a:lnTo>
                  <a:pt x="98096" y="9219732"/>
                </a:lnTo>
                <a:lnTo>
                  <a:pt x="73216" y="9181201"/>
                </a:lnTo>
                <a:lnTo>
                  <a:pt x="51640" y="9140512"/>
                </a:lnTo>
                <a:lnTo>
                  <a:pt x="33559" y="9097856"/>
                </a:lnTo>
                <a:lnTo>
                  <a:pt x="19163" y="9053425"/>
                </a:lnTo>
                <a:lnTo>
                  <a:pt x="8644" y="9007410"/>
                </a:lnTo>
                <a:lnTo>
                  <a:pt x="2192" y="8960001"/>
                </a:lnTo>
                <a:lnTo>
                  <a:pt x="0" y="8911391"/>
                </a:lnTo>
                <a:lnTo>
                  <a:pt x="0" y="535169"/>
                </a:lnTo>
                <a:lnTo>
                  <a:pt x="2192" y="486558"/>
                </a:lnTo>
                <a:lnTo>
                  <a:pt x="8644" y="439150"/>
                </a:lnTo>
                <a:lnTo>
                  <a:pt x="19163" y="393135"/>
                </a:lnTo>
                <a:lnTo>
                  <a:pt x="33559" y="348704"/>
                </a:lnTo>
                <a:lnTo>
                  <a:pt x="51640" y="306048"/>
                </a:lnTo>
                <a:lnTo>
                  <a:pt x="73216" y="265359"/>
                </a:lnTo>
                <a:lnTo>
                  <a:pt x="98096" y="226828"/>
                </a:lnTo>
                <a:lnTo>
                  <a:pt x="126087" y="190644"/>
                </a:lnTo>
                <a:lnTo>
                  <a:pt x="157001" y="157001"/>
                </a:lnTo>
                <a:lnTo>
                  <a:pt x="190645" y="126087"/>
                </a:lnTo>
                <a:lnTo>
                  <a:pt x="226828" y="98095"/>
                </a:lnTo>
                <a:lnTo>
                  <a:pt x="265360" y="73216"/>
                </a:lnTo>
                <a:lnTo>
                  <a:pt x="306049" y="51640"/>
                </a:lnTo>
                <a:lnTo>
                  <a:pt x="348704" y="33559"/>
                </a:lnTo>
                <a:lnTo>
                  <a:pt x="393135" y="19163"/>
                </a:lnTo>
                <a:lnTo>
                  <a:pt x="439150" y="8644"/>
                </a:lnTo>
                <a:lnTo>
                  <a:pt x="486558" y="2192"/>
                </a:lnTo>
                <a:lnTo>
                  <a:pt x="535164" y="0"/>
                </a:lnTo>
                <a:lnTo>
                  <a:pt x="16669527" y="0"/>
                </a:lnTo>
                <a:lnTo>
                  <a:pt x="16718133" y="2192"/>
                </a:lnTo>
                <a:lnTo>
                  <a:pt x="16765542" y="8644"/>
                </a:lnTo>
                <a:lnTo>
                  <a:pt x="16811557" y="19163"/>
                </a:lnTo>
                <a:lnTo>
                  <a:pt x="16855988" y="33559"/>
                </a:lnTo>
                <a:lnTo>
                  <a:pt x="16898643" y="51640"/>
                </a:lnTo>
                <a:lnTo>
                  <a:pt x="16939332" y="73216"/>
                </a:lnTo>
                <a:lnTo>
                  <a:pt x="16977864" y="98095"/>
                </a:lnTo>
                <a:lnTo>
                  <a:pt x="17014047" y="126087"/>
                </a:lnTo>
                <a:lnTo>
                  <a:pt x="17047691" y="157001"/>
                </a:lnTo>
                <a:lnTo>
                  <a:pt x="17078604" y="190644"/>
                </a:lnTo>
                <a:lnTo>
                  <a:pt x="17106596" y="226828"/>
                </a:lnTo>
                <a:lnTo>
                  <a:pt x="17131475" y="265359"/>
                </a:lnTo>
                <a:lnTo>
                  <a:pt x="17153051" y="306048"/>
                </a:lnTo>
                <a:lnTo>
                  <a:pt x="17171132" y="348704"/>
                </a:lnTo>
                <a:lnTo>
                  <a:pt x="17185528" y="393135"/>
                </a:lnTo>
                <a:lnTo>
                  <a:pt x="17196047" y="439150"/>
                </a:lnTo>
                <a:lnTo>
                  <a:pt x="17201881" y="482020"/>
                </a:lnTo>
                <a:lnTo>
                  <a:pt x="17201881" y="8964540"/>
                </a:lnTo>
                <a:lnTo>
                  <a:pt x="17196047" y="9007410"/>
                </a:lnTo>
                <a:lnTo>
                  <a:pt x="17185528" y="9053425"/>
                </a:lnTo>
                <a:lnTo>
                  <a:pt x="17171132" y="9097856"/>
                </a:lnTo>
                <a:lnTo>
                  <a:pt x="17153051" y="9140512"/>
                </a:lnTo>
                <a:lnTo>
                  <a:pt x="17131475" y="9181201"/>
                </a:lnTo>
                <a:lnTo>
                  <a:pt x="17106596" y="9219732"/>
                </a:lnTo>
                <a:lnTo>
                  <a:pt x="17078604" y="9255916"/>
                </a:lnTo>
                <a:lnTo>
                  <a:pt x="17047691" y="9289560"/>
                </a:lnTo>
                <a:lnTo>
                  <a:pt x="17014047" y="9320473"/>
                </a:lnTo>
                <a:lnTo>
                  <a:pt x="16977864" y="9348465"/>
                </a:lnTo>
                <a:lnTo>
                  <a:pt x="16939332" y="9373344"/>
                </a:lnTo>
                <a:lnTo>
                  <a:pt x="16898643" y="9394920"/>
                </a:lnTo>
                <a:lnTo>
                  <a:pt x="16855988" y="9413001"/>
                </a:lnTo>
                <a:lnTo>
                  <a:pt x="16811557" y="9427397"/>
                </a:lnTo>
                <a:lnTo>
                  <a:pt x="16765542" y="9437916"/>
                </a:lnTo>
                <a:lnTo>
                  <a:pt x="16718133" y="9444368"/>
                </a:lnTo>
                <a:lnTo>
                  <a:pt x="16669522" y="9446561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488920" y="3050837"/>
            <a:ext cx="5280659" cy="574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BEC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4255" y="962088"/>
            <a:ext cx="10467340" cy="640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4396" y="2421421"/>
            <a:ext cx="15719206" cy="644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mailto:julie.goguen@umoncton.ca" TargetMode="External"/><Relationship Id="rId7" Type="http://schemas.openxmlformats.org/officeDocument/2006/relationships/image" Target="../media/image15.jpg"/><Relationship Id="rId2" Type="http://schemas.openxmlformats.org/officeDocument/2006/relationships/hyperlink" Target="mailto:said.mekary@usherbrooke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hyperlink" Target="mailto:melissa.breault@umoncton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oncton.ca/medecine/stages_recherch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lissa.breault@umoncton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18537" y="7275607"/>
            <a:ext cx="5668261" cy="220370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597" y="979383"/>
            <a:ext cx="14630403" cy="3606115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/>
          <a:p>
            <a:pPr marL="12700" marR="5080" algn="l">
              <a:spcBef>
                <a:spcPts val="520"/>
              </a:spcBef>
            </a:pPr>
            <a:r>
              <a:rPr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Stages</a:t>
            </a:r>
            <a:r>
              <a:rPr lang="fr-FR"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d’initiation</a:t>
            </a:r>
            <a:r>
              <a:rPr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fr-FR"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fr-FR"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fr-FR"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recherche</a:t>
            </a:r>
            <a:endParaRPr lang="fr-FR" sz="1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8089" y="5231643"/>
            <a:ext cx="8686800" cy="139781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lang="fr-CA" sz="4000" b="1" spc="215" dirty="0" err="1">
                <a:solidFill>
                  <a:srgbClr val="FFFFFF"/>
                </a:solidFill>
                <a:cs typeface="Tahoma"/>
              </a:rPr>
              <a:t>E</a:t>
            </a:r>
            <a:r>
              <a:rPr lang="fr-CA" sz="4000" b="1" spc="210" dirty="0" err="1">
                <a:solidFill>
                  <a:srgbClr val="FFFFFF"/>
                </a:solidFill>
                <a:cs typeface="Tahoma"/>
              </a:rPr>
              <a:t>tudiant</a:t>
            </a:r>
            <a:r>
              <a:rPr lang="fr-CA" sz="4000" b="1" spc="210" dirty="0">
                <a:solidFill>
                  <a:srgbClr val="FFFFFF"/>
                </a:solidFill>
                <a:cs typeface="Tahoma"/>
              </a:rPr>
              <a:t>(e)s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150" dirty="0">
                <a:solidFill>
                  <a:srgbClr val="FFFFFF"/>
                </a:solidFill>
                <a:cs typeface="Tahoma"/>
              </a:rPr>
              <a:t>en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30" dirty="0">
                <a:solidFill>
                  <a:srgbClr val="FFFFFF"/>
                </a:solidFill>
                <a:cs typeface="Tahoma"/>
              </a:rPr>
              <a:t>1</a:t>
            </a:r>
            <a:r>
              <a:rPr sz="4000" b="1" spc="30" baseline="30000" dirty="0">
                <a:solidFill>
                  <a:srgbClr val="FFFFFF"/>
                </a:solidFill>
                <a:cs typeface="Tahoma"/>
              </a:rPr>
              <a:t>ère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130" dirty="0">
                <a:solidFill>
                  <a:srgbClr val="FFFFFF"/>
                </a:solidFill>
                <a:cs typeface="Tahoma"/>
              </a:rPr>
              <a:t>et</a:t>
            </a:r>
            <a:r>
              <a:rPr lang="fr-CA" sz="4000" b="1" spc="130" dirty="0">
                <a:solidFill>
                  <a:srgbClr val="FFFFFF"/>
                </a:solidFill>
                <a:cs typeface="Tahoma"/>
              </a:rPr>
              <a:t> </a:t>
            </a:r>
            <a:r>
              <a:rPr sz="4000" b="1" spc="-86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150" dirty="0">
                <a:solidFill>
                  <a:srgbClr val="FFFFFF"/>
                </a:solidFill>
                <a:cs typeface="Tahoma"/>
              </a:rPr>
              <a:t>2</a:t>
            </a:r>
            <a:r>
              <a:rPr sz="4000" b="1" spc="150" baseline="30000" dirty="0">
                <a:solidFill>
                  <a:srgbClr val="FFFFFF"/>
                </a:solidFill>
                <a:cs typeface="Tahoma"/>
              </a:rPr>
              <a:t>e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229" dirty="0" err="1">
                <a:solidFill>
                  <a:srgbClr val="FFFFFF"/>
                </a:solidFill>
                <a:cs typeface="Tahoma"/>
              </a:rPr>
              <a:t>année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br>
              <a:rPr lang="fr-FR" sz="4000" b="1" spc="220" dirty="0">
                <a:solidFill>
                  <a:srgbClr val="FFFFFF"/>
                </a:solidFill>
                <a:cs typeface="Tahoma"/>
              </a:rPr>
            </a:br>
            <a:r>
              <a:rPr sz="4000" b="1" spc="204" dirty="0">
                <a:solidFill>
                  <a:srgbClr val="FFFFFF"/>
                </a:solidFill>
                <a:cs typeface="Tahoma"/>
              </a:rPr>
              <a:t>au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254" dirty="0">
                <a:solidFill>
                  <a:srgbClr val="FFFFFF"/>
                </a:solidFill>
                <a:cs typeface="Tahoma"/>
              </a:rPr>
              <a:t>doctorat</a:t>
            </a:r>
            <a:r>
              <a:rPr sz="4000" b="1" spc="225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150" dirty="0">
                <a:solidFill>
                  <a:srgbClr val="FFFFFF"/>
                </a:solidFill>
                <a:cs typeface="Tahoma"/>
              </a:rPr>
              <a:t>en</a:t>
            </a:r>
            <a:r>
              <a:rPr sz="4000" b="1" spc="220" dirty="0">
                <a:solidFill>
                  <a:srgbClr val="FFFFFF"/>
                </a:solidFill>
                <a:cs typeface="Tahoma"/>
              </a:rPr>
              <a:t> </a:t>
            </a:r>
            <a:r>
              <a:rPr sz="4000" b="1" spc="235" dirty="0">
                <a:solidFill>
                  <a:srgbClr val="FFFFFF"/>
                </a:solidFill>
                <a:cs typeface="Tahoma"/>
              </a:rPr>
              <a:t>médecine</a:t>
            </a:r>
            <a:r>
              <a:rPr lang="fr-CA" sz="4000" b="1" spc="235" dirty="0">
                <a:solidFill>
                  <a:srgbClr val="FFFFFF"/>
                </a:solidFill>
                <a:cs typeface="Tahoma"/>
              </a:rPr>
              <a:t> - </a:t>
            </a:r>
            <a:r>
              <a:rPr lang="fr-CA" sz="4000" b="1" spc="75" dirty="0">
                <a:solidFill>
                  <a:srgbClr val="FFFFFF"/>
                </a:solidFill>
                <a:cs typeface="Tahoma"/>
              </a:rPr>
              <a:t>Été</a:t>
            </a:r>
            <a:r>
              <a:rPr sz="4000" b="1" spc="245" dirty="0">
                <a:solidFill>
                  <a:srgbClr val="FFFFFF"/>
                </a:solidFill>
                <a:cs typeface="Tahoma"/>
              </a:rPr>
              <a:t> </a:t>
            </a:r>
            <a:r>
              <a:rPr lang="fr-CA" sz="4000" b="1" spc="-114" dirty="0">
                <a:solidFill>
                  <a:srgbClr val="FFFFFF"/>
                </a:solidFill>
                <a:cs typeface="Tahoma"/>
              </a:rPr>
              <a:t>2025</a:t>
            </a:r>
            <a:endParaRPr lang="fr-FR" sz="4000" dirty="0">
              <a:ea typeface="Tahoma"/>
              <a:cs typeface="Tahoma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AD2774B-F663-8FDA-83CD-FB5BC7F1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938">
            <a:off x="11472641" y="3890741"/>
            <a:ext cx="6171060" cy="6171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86864" y="2969011"/>
            <a:ext cx="6583680" cy="4587793"/>
          </a:xfrm>
          <a:prstGeom prst="rect">
            <a:avLst/>
          </a:prstGeom>
        </p:spPr>
        <p:txBody>
          <a:bodyPr vert="horz" wrap="square" lIns="0" tIns="4387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4"/>
              </a:spcBef>
            </a:pPr>
            <a:r>
              <a:rPr lang="fr-CA" sz="6700" b="1" dirty="0">
                <a:solidFill>
                  <a:srgbClr val="25BEC8"/>
                </a:solidFill>
                <a:latin typeface="Tahoma"/>
                <a:cs typeface="Tahoma"/>
              </a:rPr>
              <a:t>Rémunération</a:t>
            </a:r>
            <a:endParaRPr lang="fr-CA" sz="6700" dirty="0">
              <a:latin typeface="Tahoma"/>
              <a:cs typeface="Tahoma"/>
            </a:endParaRPr>
          </a:p>
          <a:p>
            <a:pPr marL="31750">
              <a:lnSpc>
                <a:spcPct val="100000"/>
              </a:lnSpc>
              <a:spcBef>
                <a:spcPts val="1615"/>
              </a:spcBef>
              <a:tabLst>
                <a:tab pos="1116965" algn="l"/>
              </a:tabLst>
            </a:pPr>
            <a:r>
              <a:rPr lang="fr-CA" sz="3150" dirty="0">
                <a:solidFill>
                  <a:srgbClr val="25BEC8"/>
                </a:solidFill>
                <a:latin typeface="Tahoma"/>
                <a:cs typeface="Tahoma"/>
              </a:rPr>
              <a:t>Une contribution</a:t>
            </a:r>
            <a:r>
              <a:rPr lang="fr-CA" sz="3150" dirty="0">
                <a:latin typeface="Tahoma"/>
                <a:cs typeface="Tahoma"/>
              </a:rPr>
              <a:t> </a:t>
            </a:r>
            <a:r>
              <a:rPr lang="fr-CA" sz="3150" dirty="0">
                <a:solidFill>
                  <a:srgbClr val="25BEC8"/>
                </a:solidFill>
                <a:latin typeface="Tahoma"/>
                <a:cs typeface="Tahoma"/>
              </a:rPr>
              <a:t>financière, sous forme  de bourse, sera</a:t>
            </a:r>
            <a:r>
              <a:rPr lang="fr-CA" sz="3150" dirty="0">
                <a:latin typeface="Tahoma"/>
                <a:cs typeface="Tahoma"/>
              </a:rPr>
              <a:t> </a:t>
            </a:r>
            <a:r>
              <a:rPr lang="fr-CA" sz="3150" dirty="0">
                <a:solidFill>
                  <a:srgbClr val="25BEC8"/>
                </a:solidFill>
                <a:latin typeface="Tahoma"/>
                <a:cs typeface="Tahoma"/>
              </a:rPr>
              <a:t>acheminée* directement à  l’ étudiante ou à</a:t>
            </a:r>
            <a:r>
              <a:rPr lang="fr-CA" sz="3150" dirty="0">
                <a:latin typeface="Tahoma"/>
                <a:cs typeface="Tahoma"/>
              </a:rPr>
              <a:t> </a:t>
            </a:r>
            <a:r>
              <a:rPr lang="fr-CA" sz="3150" dirty="0">
                <a:solidFill>
                  <a:srgbClr val="25BEC8"/>
                </a:solidFill>
                <a:latin typeface="Tahoma"/>
                <a:cs typeface="Tahoma"/>
              </a:rPr>
              <a:t>l’étudiant  par  le</a:t>
            </a:r>
            <a:r>
              <a:rPr lang="fr-CA" sz="3150" dirty="0">
                <a:latin typeface="Tahoma"/>
                <a:cs typeface="Tahoma"/>
              </a:rPr>
              <a:t> </a:t>
            </a:r>
            <a:r>
              <a:rPr lang="fr-CA" sz="3150" dirty="0">
                <a:solidFill>
                  <a:srgbClr val="25BEC8"/>
                </a:solidFill>
                <a:latin typeface="Tahoma"/>
                <a:cs typeface="Tahoma"/>
              </a:rPr>
              <a:t>Ministère de la Santé du  Nouveau-Brunswick une  fois le stage complété.</a:t>
            </a:r>
            <a:endParaRPr lang="fr-CA" sz="315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7905" y="1897214"/>
            <a:ext cx="419734" cy="5528945"/>
          </a:xfrm>
          <a:custGeom>
            <a:avLst/>
            <a:gdLst/>
            <a:ahLst/>
            <a:cxnLst/>
            <a:rect l="l" t="t" r="r" b="b"/>
            <a:pathLst>
              <a:path w="419734" h="5528945">
                <a:moveTo>
                  <a:pt x="419277" y="2764548"/>
                </a:moveTo>
                <a:lnTo>
                  <a:pt x="414070" y="2719286"/>
                </a:lnTo>
                <a:lnTo>
                  <a:pt x="399211" y="2677731"/>
                </a:lnTo>
                <a:lnTo>
                  <a:pt x="375920" y="2641092"/>
                </a:lnTo>
                <a:lnTo>
                  <a:pt x="345351" y="2610523"/>
                </a:lnTo>
                <a:lnTo>
                  <a:pt x="308698" y="2587218"/>
                </a:lnTo>
                <a:lnTo>
                  <a:pt x="267157" y="2572372"/>
                </a:lnTo>
                <a:lnTo>
                  <a:pt x="221894" y="2567165"/>
                </a:lnTo>
                <a:lnTo>
                  <a:pt x="217512" y="2567673"/>
                </a:lnTo>
                <a:lnTo>
                  <a:pt x="217512" y="392455"/>
                </a:lnTo>
                <a:lnTo>
                  <a:pt x="284187" y="374700"/>
                </a:lnTo>
                <a:lnTo>
                  <a:pt x="320827" y="351396"/>
                </a:lnTo>
                <a:lnTo>
                  <a:pt x="351396" y="320827"/>
                </a:lnTo>
                <a:lnTo>
                  <a:pt x="374700" y="284187"/>
                </a:lnTo>
                <a:lnTo>
                  <a:pt x="389547" y="242633"/>
                </a:lnTo>
                <a:lnTo>
                  <a:pt x="394754" y="197383"/>
                </a:lnTo>
                <a:lnTo>
                  <a:pt x="389547" y="152120"/>
                </a:lnTo>
                <a:lnTo>
                  <a:pt x="374700" y="110578"/>
                </a:lnTo>
                <a:lnTo>
                  <a:pt x="351396" y="73926"/>
                </a:lnTo>
                <a:lnTo>
                  <a:pt x="320827" y="43357"/>
                </a:lnTo>
                <a:lnTo>
                  <a:pt x="284187" y="20066"/>
                </a:lnTo>
                <a:lnTo>
                  <a:pt x="242633" y="5207"/>
                </a:lnTo>
                <a:lnTo>
                  <a:pt x="197383" y="0"/>
                </a:lnTo>
                <a:lnTo>
                  <a:pt x="152120" y="5207"/>
                </a:lnTo>
                <a:lnTo>
                  <a:pt x="110578" y="20066"/>
                </a:lnTo>
                <a:lnTo>
                  <a:pt x="73926" y="43357"/>
                </a:lnTo>
                <a:lnTo>
                  <a:pt x="43357" y="73926"/>
                </a:lnTo>
                <a:lnTo>
                  <a:pt x="20053" y="110578"/>
                </a:lnTo>
                <a:lnTo>
                  <a:pt x="5207" y="152120"/>
                </a:lnTo>
                <a:lnTo>
                  <a:pt x="0" y="197383"/>
                </a:lnTo>
                <a:lnTo>
                  <a:pt x="5207" y="242633"/>
                </a:lnTo>
                <a:lnTo>
                  <a:pt x="20053" y="284187"/>
                </a:lnTo>
                <a:lnTo>
                  <a:pt x="43357" y="320827"/>
                </a:lnTo>
                <a:lnTo>
                  <a:pt x="73926" y="351396"/>
                </a:lnTo>
                <a:lnTo>
                  <a:pt x="110578" y="374700"/>
                </a:lnTo>
                <a:lnTo>
                  <a:pt x="152120" y="389547"/>
                </a:lnTo>
                <a:lnTo>
                  <a:pt x="188937" y="393801"/>
                </a:lnTo>
                <a:lnTo>
                  <a:pt x="188937" y="2570962"/>
                </a:lnTo>
                <a:lnTo>
                  <a:pt x="135089" y="2587218"/>
                </a:lnTo>
                <a:lnTo>
                  <a:pt x="98450" y="2610523"/>
                </a:lnTo>
                <a:lnTo>
                  <a:pt x="67881" y="2641092"/>
                </a:lnTo>
                <a:lnTo>
                  <a:pt x="44577" y="2677731"/>
                </a:lnTo>
                <a:lnTo>
                  <a:pt x="29730" y="2719286"/>
                </a:lnTo>
                <a:lnTo>
                  <a:pt x="24523" y="2764536"/>
                </a:lnTo>
                <a:lnTo>
                  <a:pt x="29730" y="2809798"/>
                </a:lnTo>
                <a:lnTo>
                  <a:pt x="44577" y="2851340"/>
                </a:lnTo>
                <a:lnTo>
                  <a:pt x="67881" y="2887992"/>
                </a:lnTo>
                <a:lnTo>
                  <a:pt x="98450" y="2918561"/>
                </a:lnTo>
                <a:lnTo>
                  <a:pt x="135089" y="2941866"/>
                </a:lnTo>
                <a:lnTo>
                  <a:pt x="176644" y="2956712"/>
                </a:lnTo>
                <a:lnTo>
                  <a:pt x="188937" y="2958134"/>
                </a:lnTo>
                <a:lnTo>
                  <a:pt x="188937" y="5137429"/>
                </a:lnTo>
                <a:lnTo>
                  <a:pt x="135089" y="5153685"/>
                </a:lnTo>
                <a:lnTo>
                  <a:pt x="98450" y="5176990"/>
                </a:lnTo>
                <a:lnTo>
                  <a:pt x="67881" y="5207546"/>
                </a:lnTo>
                <a:lnTo>
                  <a:pt x="44577" y="5244198"/>
                </a:lnTo>
                <a:lnTo>
                  <a:pt x="29730" y="5285740"/>
                </a:lnTo>
                <a:lnTo>
                  <a:pt x="24523" y="5331003"/>
                </a:lnTo>
                <a:lnTo>
                  <a:pt x="29730" y="5376265"/>
                </a:lnTo>
                <a:lnTo>
                  <a:pt x="44577" y="5417807"/>
                </a:lnTo>
                <a:lnTo>
                  <a:pt x="67881" y="5454459"/>
                </a:lnTo>
                <a:lnTo>
                  <a:pt x="98450" y="5485028"/>
                </a:lnTo>
                <a:lnTo>
                  <a:pt x="135089" y="5508320"/>
                </a:lnTo>
                <a:lnTo>
                  <a:pt x="176644" y="5523166"/>
                </a:lnTo>
                <a:lnTo>
                  <a:pt x="221894" y="5528386"/>
                </a:lnTo>
                <a:lnTo>
                  <a:pt x="267157" y="5523166"/>
                </a:lnTo>
                <a:lnTo>
                  <a:pt x="308698" y="5508320"/>
                </a:lnTo>
                <a:lnTo>
                  <a:pt x="345351" y="5485028"/>
                </a:lnTo>
                <a:lnTo>
                  <a:pt x="375920" y="5454459"/>
                </a:lnTo>
                <a:lnTo>
                  <a:pt x="399211" y="5417807"/>
                </a:lnTo>
                <a:lnTo>
                  <a:pt x="414070" y="5376265"/>
                </a:lnTo>
                <a:lnTo>
                  <a:pt x="419277" y="5331003"/>
                </a:lnTo>
                <a:lnTo>
                  <a:pt x="414070" y="5285740"/>
                </a:lnTo>
                <a:lnTo>
                  <a:pt x="399211" y="5244198"/>
                </a:lnTo>
                <a:lnTo>
                  <a:pt x="375920" y="5207546"/>
                </a:lnTo>
                <a:lnTo>
                  <a:pt x="345351" y="5176990"/>
                </a:lnTo>
                <a:lnTo>
                  <a:pt x="308698" y="5153685"/>
                </a:lnTo>
                <a:lnTo>
                  <a:pt x="267157" y="5138839"/>
                </a:lnTo>
                <a:lnTo>
                  <a:pt x="221894" y="5133619"/>
                </a:lnTo>
                <a:lnTo>
                  <a:pt x="217512" y="5134127"/>
                </a:lnTo>
                <a:lnTo>
                  <a:pt x="217512" y="2961424"/>
                </a:lnTo>
                <a:lnTo>
                  <a:pt x="267157" y="2956712"/>
                </a:lnTo>
                <a:lnTo>
                  <a:pt x="308698" y="2941866"/>
                </a:lnTo>
                <a:lnTo>
                  <a:pt x="345351" y="2918561"/>
                </a:lnTo>
                <a:lnTo>
                  <a:pt x="375920" y="2887992"/>
                </a:lnTo>
                <a:lnTo>
                  <a:pt x="399211" y="2851340"/>
                </a:lnTo>
                <a:lnTo>
                  <a:pt x="414070" y="2809798"/>
                </a:lnTo>
                <a:lnTo>
                  <a:pt x="419277" y="2764548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525000" y="1838711"/>
            <a:ext cx="5314950" cy="1082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5080" indent="-161290">
              <a:lnSpc>
                <a:spcPct val="106600"/>
              </a:lnSpc>
              <a:spcBef>
                <a:spcPts val="100"/>
              </a:spcBef>
              <a:tabLst>
                <a:tab pos="1717039" algn="l"/>
                <a:tab pos="2290445" algn="l"/>
                <a:tab pos="2520315" algn="l"/>
                <a:tab pos="2964815" algn="l"/>
                <a:tab pos="3093085" algn="l"/>
                <a:tab pos="3542665" algn="l"/>
                <a:tab pos="4590415" algn="l"/>
              </a:tabLst>
            </a:pPr>
            <a:r>
              <a:rPr sz="3400" b="0" spc="350" dirty="0">
                <a:solidFill>
                  <a:srgbClr val="15B4B0"/>
                </a:solidFill>
                <a:latin typeface="Tahoma"/>
                <a:cs typeface="Tahoma"/>
              </a:rPr>
              <a:t>S</a:t>
            </a:r>
            <a:r>
              <a:rPr sz="3400" b="0" spc="400" dirty="0">
                <a:solidFill>
                  <a:srgbClr val="15B4B0"/>
                </a:solidFill>
                <a:latin typeface="Tahoma"/>
                <a:cs typeface="Tahoma"/>
              </a:rPr>
              <a:t>T</a:t>
            </a:r>
            <a:r>
              <a:rPr sz="3400" b="0" spc="495" dirty="0">
                <a:solidFill>
                  <a:srgbClr val="15B4B0"/>
                </a:solidFill>
                <a:latin typeface="Tahoma"/>
                <a:cs typeface="Tahoma"/>
              </a:rPr>
              <a:t>A</a:t>
            </a:r>
            <a:r>
              <a:rPr sz="3400" b="0" spc="425" dirty="0">
                <a:solidFill>
                  <a:srgbClr val="15B4B0"/>
                </a:solidFill>
                <a:latin typeface="Tahoma"/>
                <a:cs typeface="Tahoma"/>
              </a:rPr>
              <a:t>G</a:t>
            </a:r>
            <a:r>
              <a:rPr sz="3400" b="0" spc="20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b="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b="0" spc="470" dirty="0">
                <a:solidFill>
                  <a:srgbClr val="15B4B0"/>
                </a:solidFill>
                <a:latin typeface="Tahoma"/>
                <a:cs typeface="Tahoma"/>
              </a:rPr>
              <a:t>D</a:t>
            </a:r>
            <a:r>
              <a:rPr sz="3400" b="0" spc="20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b="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b="0" spc="30" dirty="0">
                <a:solidFill>
                  <a:srgbClr val="15B4B0"/>
                </a:solidFill>
                <a:latin typeface="Tahoma"/>
                <a:cs typeface="Tahoma"/>
              </a:rPr>
              <a:t>4</a:t>
            </a:r>
            <a:r>
              <a:rPr sz="3400" b="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b="0" spc="350" dirty="0">
                <a:solidFill>
                  <a:srgbClr val="15B4B0"/>
                </a:solidFill>
                <a:latin typeface="Tahoma"/>
                <a:cs typeface="Tahoma"/>
              </a:rPr>
              <a:t>S</a:t>
            </a:r>
            <a:r>
              <a:rPr sz="3400" b="0" spc="355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b="0" spc="525" dirty="0">
                <a:solidFill>
                  <a:srgbClr val="15B4B0"/>
                </a:solidFill>
                <a:latin typeface="Tahoma"/>
                <a:cs typeface="Tahoma"/>
              </a:rPr>
              <a:t>M</a:t>
            </a:r>
            <a:r>
              <a:rPr sz="3400" b="0" spc="495" dirty="0">
                <a:solidFill>
                  <a:srgbClr val="15B4B0"/>
                </a:solidFill>
                <a:latin typeface="Tahoma"/>
                <a:cs typeface="Tahoma"/>
              </a:rPr>
              <a:t>A</a:t>
            </a:r>
            <a:r>
              <a:rPr sz="3400" b="0" spc="-80" dirty="0">
                <a:solidFill>
                  <a:srgbClr val="15B4B0"/>
                </a:solidFill>
                <a:latin typeface="Tahoma"/>
                <a:cs typeface="Tahoma"/>
              </a:rPr>
              <a:t>I</a:t>
            </a:r>
            <a:r>
              <a:rPr sz="3400" b="0" spc="540" dirty="0">
                <a:solidFill>
                  <a:srgbClr val="15B4B0"/>
                </a:solidFill>
                <a:latin typeface="Tahoma"/>
                <a:cs typeface="Tahoma"/>
              </a:rPr>
              <a:t>N</a:t>
            </a:r>
            <a:r>
              <a:rPr sz="3400" b="0" spc="355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b="0" spc="10" dirty="0">
                <a:solidFill>
                  <a:srgbClr val="15B4B0"/>
                </a:solidFill>
                <a:latin typeface="Tahoma"/>
                <a:cs typeface="Tahoma"/>
              </a:rPr>
              <a:t>S  </a:t>
            </a:r>
            <a:r>
              <a:rPr sz="3400" b="0" spc="409" dirty="0">
                <a:solidFill>
                  <a:srgbClr val="15B4B0"/>
                </a:solidFill>
                <a:latin typeface="Tahoma"/>
                <a:cs typeface="Tahoma"/>
              </a:rPr>
              <a:t>BOURSE	</a:t>
            </a:r>
            <a:r>
              <a:rPr sz="3400" b="0" spc="245" dirty="0">
                <a:solidFill>
                  <a:srgbClr val="15B4B0"/>
                </a:solidFill>
                <a:latin typeface="Tahoma"/>
                <a:cs typeface="Tahoma"/>
              </a:rPr>
              <a:t>DE		</a:t>
            </a:r>
            <a:r>
              <a:rPr lang="fr-FR" sz="3400" b="0" spc="70" dirty="0">
                <a:solidFill>
                  <a:srgbClr val="15B4B0"/>
                </a:solidFill>
                <a:latin typeface="Tahoma"/>
                <a:cs typeface="Tahoma"/>
              </a:rPr>
              <a:t>3 100 </a:t>
            </a:r>
            <a:r>
              <a:rPr sz="3400" b="0" spc="50" dirty="0">
                <a:solidFill>
                  <a:srgbClr val="15B4B0"/>
                </a:solidFill>
                <a:latin typeface="Tahoma"/>
                <a:cs typeface="Tahoma"/>
              </a:rPr>
              <a:t>$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25000" y="4361912"/>
            <a:ext cx="5311775" cy="1082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5080" indent="-161290">
              <a:lnSpc>
                <a:spcPct val="106600"/>
              </a:lnSpc>
              <a:spcBef>
                <a:spcPts val="100"/>
              </a:spcBef>
              <a:tabLst>
                <a:tab pos="1717039" algn="l"/>
                <a:tab pos="2290445" algn="l"/>
                <a:tab pos="2520315" algn="l"/>
                <a:tab pos="2961640" algn="l"/>
                <a:tab pos="3093085" algn="l"/>
                <a:tab pos="3522345" algn="l"/>
                <a:tab pos="4563745" algn="l"/>
              </a:tabLst>
            </a:pPr>
            <a:r>
              <a:rPr sz="3400" spc="350" dirty="0">
                <a:solidFill>
                  <a:srgbClr val="15B4B0"/>
                </a:solidFill>
                <a:latin typeface="Tahoma"/>
                <a:cs typeface="Tahoma"/>
              </a:rPr>
              <a:t>S</a:t>
            </a:r>
            <a:r>
              <a:rPr sz="3400" spc="400" dirty="0">
                <a:solidFill>
                  <a:srgbClr val="15B4B0"/>
                </a:solidFill>
                <a:latin typeface="Tahoma"/>
                <a:cs typeface="Tahoma"/>
              </a:rPr>
              <a:t>T</a:t>
            </a:r>
            <a:r>
              <a:rPr sz="3400" spc="495" dirty="0">
                <a:solidFill>
                  <a:srgbClr val="15B4B0"/>
                </a:solidFill>
                <a:latin typeface="Tahoma"/>
                <a:cs typeface="Tahoma"/>
              </a:rPr>
              <a:t>A</a:t>
            </a:r>
            <a:r>
              <a:rPr sz="3400" spc="425" dirty="0">
                <a:solidFill>
                  <a:srgbClr val="15B4B0"/>
                </a:solidFill>
                <a:latin typeface="Tahoma"/>
                <a:cs typeface="Tahoma"/>
              </a:rPr>
              <a:t>G</a:t>
            </a:r>
            <a:r>
              <a:rPr sz="3400" spc="20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spc="470" dirty="0">
                <a:solidFill>
                  <a:srgbClr val="15B4B0"/>
                </a:solidFill>
                <a:latin typeface="Tahoma"/>
                <a:cs typeface="Tahoma"/>
              </a:rPr>
              <a:t>D</a:t>
            </a:r>
            <a:r>
              <a:rPr sz="3400" spc="20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spc="10" dirty="0">
                <a:solidFill>
                  <a:srgbClr val="15B4B0"/>
                </a:solidFill>
                <a:latin typeface="Tahoma"/>
                <a:cs typeface="Tahoma"/>
              </a:rPr>
              <a:t>5</a:t>
            </a:r>
            <a:r>
              <a:rPr sz="340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spc="350" dirty="0">
                <a:solidFill>
                  <a:srgbClr val="15B4B0"/>
                </a:solidFill>
                <a:latin typeface="Tahoma"/>
                <a:cs typeface="Tahoma"/>
              </a:rPr>
              <a:t>S</a:t>
            </a:r>
            <a:r>
              <a:rPr sz="3400" spc="355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spc="525" dirty="0">
                <a:solidFill>
                  <a:srgbClr val="15B4B0"/>
                </a:solidFill>
                <a:latin typeface="Tahoma"/>
                <a:cs typeface="Tahoma"/>
              </a:rPr>
              <a:t>M</a:t>
            </a:r>
            <a:r>
              <a:rPr sz="3400" spc="495" dirty="0">
                <a:solidFill>
                  <a:srgbClr val="15B4B0"/>
                </a:solidFill>
                <a:latin typeface="Tahoma"/>
                <a:cs typeface="Tahoma"/>
              </a:rPr>
              <a:t>A</a:t>
            </a:r>
            <a:r>
              <a:rPr sz="3400" spc="-80" dirty="0">
                <a:solidFill>
                  <a:srgbClr val="15B4B0"/>
                </a:solidFill>
                <a:latin typeface="Tahoma"/>
                <a:cs typeface="Tahoma"/>
              </a:rPr>
              <a:t>I</a:t>
            </a:r>
            <a:r>
              <a:rPr sz="3400" spc="540" dirty="0">
                <a:solidFill>
                  <a:srgbClr val="15B4B0"/>
                </a:solidFill>
                <a:latin typeface="Tahoma"/>
                <a:cs typeface="Tahoma"/>
              </a:rPr>
              <a:t>N</a:t>
            </a:r>
            <a:r>
              <a:rPr sz="3400" spc="355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spc="10" dirty="0">
                <a:solidFill>
                  <a:srgbClr val="15B4B0"/>
                </a:solidFill>
                <a:latin typeface="Tahoma"/>
                <a:cs typeface="Tahoma"/>
              </a:rPr>
              <a:t>S  </a:t>
            </a:r>
            <a:r>
              <a:rPr sz="3400" spc="409" dirty="0">
                <a:solidFill>
                  <a:srgbClr val="15B4B0"/>
                </a:solidFill>
                <a:latin typeface="Tahoma"/>
                <a:cs typeface="Tahoma"/>
              </a:rPr>
              <a:t>BOURSE	</a:t>
            </a:r>
            <a:r>
              <a:rPr sz="3400" spc="245" dirty="0">
                <a:solidFill>
                  <a:srgbClr val="15B4B0"/>
                </a:solidFill>
                <a:latin typeface="Tahoma"/>
                <a:cs typeface="Tahoma"/>
              </a:rPr>
              <a:t>DE		</a:t>
            </a:r>
            <a:r>
              <a:rPr sz="3400" spc="-90" dirty="0">
                <a:solidFill>
                  <a:srgbClr val="15B4B0"/>
                </a:solidFill>
                <a:latin typeface="Tahoma"/>
                <a:cs typeface="Tahoma"/>
              </a:rPr>
              <a:t>3	</a:t>
            </a:r>
            <a:r>
              <a:rPr lang="fr-FR" sz="3400" spc="-90" dirty="0">
                <a:solidFill>
                  <a:srgbClr val="15B4B0"/>
                </a:solidFill>
                <a:latin typeface="Tahoma"/>
                <a:cs typeface="Tahoma"/>
              </a:rPr>
              <a:t>8</a:t>
            </a:r>
            <a:r>
              <a:rPr lang="fr-FR" sz="3400" spc="335" dirty="0">
                <a:solidFill>
                  <a:srgbClr val="15B4B0"/>
                </a:solidFill>
                <a:latin typeface="Tahoma"/>
                <a:cs typeface="Tahoma"/>
              </a:rPr>
              <a:t>75 </a:t>
            </a:r>
            <a:r>
              <a:rPr sz="3400" spc="50" dirty="0">
                <a:solidFill>
                  <a:srgbClr val="15B4B0"/>
                </a:solidFill>
                <a:latin typeface="Tahoma"/>
                <a:cs typeface="Tahoma"/>
              </a:rPr>
              <a:t>$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5000" y="6885113"/>
            <a:ext cx="5306695" cy="1082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5080" indent="-161290">
              <a:lnSpc>
                <a:spcPct val="106600"/>
              </a:lnSpc>
              <a:spcBef>
                <a:spcPts val="100"/>
              </a:spcBef>
              <a:tabLst>
                <a:tab pos="1717039" algn="l"/>
                <a:tab pos="2290445" algn="l"/>
                <a:tab pos="2520315" algn="l"/>
                <a:tab pos="2956560" algn="l"/>
                <a:tab pos="3093085" algn="l"/>
                <a:tab pos="3537585" algn="l"/>
                <a:tab pos="4586605" algn="l"/>
              </a:tabLst>
            </a:pPr>
            <a:r>
              <a:rPr sz="3400" spc="350" dirty="0">
                <a:solidFill>
                  <a:srgbClr val="15B4B0"/>
                </a:solidFill>
                <a:latin typeface="Tahoma"/>
                <a:cs typeface="Tahoma"/>
              </a:rPr>
              <a:t>S</a:t>
            </a:r>
            <a:r>
              <a:rPr sz="3400" spc="400" dirty="0">
                <a:solidFill>
                  <a:srgbClr val="15B4B0"/>
                </a:solidFill>
                <a:latin typeface="Tahoma"/>
                <a:cs typeface="Tahoma"/>
              </a:rPr>
              <a:t>T</a:t>
            </a:r>
            <a:r>
              <a:rPr sz="3400" spc="495" dirty="0">
                <a:solidFill>
                  <a:srgbClr val="15B4B0"/>
                </a:solidFill>
                <a:latin typeface="Tahoma"/>
                <a:cs typeface="Tahoma"/>
              </a:rPr>
              <a:t>A</a:t>
            </a:r>
            <a:r>
              <a:rPr sz="3400" spc="425" dirty="0">
                <a:solidFill>
                  <a:srgbClr val="15B4B0"/>
                </a:solidFill>
                <a:latin typeface="Tahoma"/>
                <a:cs typeface="Tahoma"/>
              </a:rPr>
              <a:t>G</a:t>
            </a:r>
            <a:r>
              <a:rPr sz="3400" spc="20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spc="470" dirty="0">
                <a:solidFill>
                  <a:srgbClr val="15B4B0"/>
                </a:solidFill>
                <a:latin typeface="Tahoma"/>
                <a:cs typeface="Tahoma"/>
              </a:rPr>
              <a:t>D</a:t>
            </a:r>
            <a:r>
              <a:rPr sz="3400" spc="20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spc="-35" dirty="0">
                <a:solidFill>
                  <a:srgbClr val="15B4B0"/>
                </a:solidFill>
                <a:latin typeface="Tahoma"/>
                <a:cs typeface="Tahoma"/>
              </a:rPr>
              <a:t>6</a:t>
            </a:r>
            <a:r>
              <a:rPr sz="3400" dirty="0">
                <a:solidFill>
                  <a:srgbClr val="15B4B0"/>
                </a:solidFill>
                <a:latin typeface="Tahoma"/>
                <a:cs typeface="Tahoma"/>
              </a:rPr>
              <a:t>	</a:t>
            </a:r>
            <a:r>
              <a:rPr sz="3400" spc="350" dirty="0">
                <a:solidFill>
                  <a:srgbClr val="15B4B0"/>
                </a:solidFill>
                <a:latin typeface="Tahoma"/>
                <a:cs typeface="Tahoma"/>
              </a:rPr>
              <a:t>S</a:t>
            </a:r>
            <a:r>
              <a:rPr sz="3400" spc="355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spc="525" dirty="0">
                <a:solidFill>
                  <a:srgbClr val="15B4B0"/>
                </a:solidFill>
                <a:latin typeface="Tahoma"/>
                <a:cs typeface="Tahoma"/>
              </a:rPr>
              <a:t>M</a:t>
            </a:r>
            <a:r>
              <a:rPr sz="3400" spc="495" dirty="0">
                <a:solidFill>
                  <a:srgbClr val="15B4B0"/>
                </a:solidFill>
                <a:latin typeface="Tahoma"/>
                <a:cs typeface="Tahoma"/>
              </a:rPr>
              <a:t>A</a:t>
            </a:r>
            <a:r>
              <a:rPr sz="3400" spc="-80" dirty="0">
                <a:solidFill>
                  <a:srgbClr val="15B4B0"/>
                </a:solidFill>
                <a:latin typeface="Tahoma"/>
                <a:cs typeface="Tahoma"/>
              </a:rPr>
              <a:t>I</a:t>
            </a:r>
            <a:r>
              <a:rPr sz="3400" spc="540" dirty="0">
                <a:solidFill>
                  <a:srgbClr val="15B4B0"/>
                </a:solidFill>
                <a:latin typeface="Tahoma"/>
                <a:cs typeface="Tahoma"/>
              </a:rPr>
              <a:t>N</a:t>
            </a:r>
            <a:r>
              <a:rPr sz="3400" spc="355" dirty="0">
                <a:solidFill>
                  <a:srgbClr val="15B4B0"/>
                </a:solidFill>
                <a:latin typeface="Tahoma"/>
                <a:cs typeface="Tahoma"/>
              </a:rPr>
              <a:t>E</a:t>
            </a:r>
            <a:r>
              <a:rPr sz="3400" spc="10" dirty="0">
                <a:solidFill>
                  <a:srgbClr val="15B4B0"/>
                </a:solidFill>
                <a:latin typeface="Tahoma"/>
                <a:cs typeface="Tahoma"/>
              </a:rPr>
              <a:t>S </a:t>
            </a:r>
            <a:r>
              <a:rPr sz="3400" spc="409" dirty="0">
                <a:solidFill>
                  <a:srgbClr val="15B4B0"/>
                </a:solidFill>
                <a:latin typeface="Tahoma"/>
                <a:cs typeface="Tahoma"/>
              </a:rPr>
              <a:t>BOURSE	</a:t>
            </a:r>
            <a:r>
              <a:rPr sz="3400" spc="245" dirty="0">
                <a:solidFill>
                  <a:srgbClr val="15B4B0"/>
                </a:solidFill>
                <a:latin typeface="Tahoma"/>
                <a:cs typeface="Tahoma"/>
              </a:rPr>
              <a:t>DE		</a:t>
            </a:r>
            <a:r>
              <a:rPr sz="3400" spc="30" dirty="0">
                <a:solidFill>
                  <a:srgbClr val="15B4B0"/>
                </a:solidFill>
                <a:latin typeface="Tahoma"/>
                <a:cs typeface="Tahoma"/>
              </a:rPr>
              <a:t>4	</a:t>
            </a:r>
            <a:r>
              <a:rPr lang="fr-FR" sz="3400" spc="355" dirty="0">
                <a:solidFill>
                  <a:srgbClr val="15B4B0"/>
                </a:solidFill>
                <a:latin typeface="Tahoma"/>
                <a:cs typeface="Tahoma"/>
              </a:rPr>
              <a:t>650 </a:t>
            </a:r>
            <a:r>
              <a:rPr sz="3400" spc="50" dirty="0">
                <a:solidFill>
                  <a:srgbClr val="15B4B0"/>
                </a:solidFill>
                <a:latin typeface="Tahoma"/>
                <a:cs typeface="Tahoma"/>
              </a:rPr>
              <a:t>$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4718" y="8813799"/>
            <a:ext cx="1666888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6EC1C8"/>
                </a:solidFill>
                <a:latin typeface="Tahoma"/>
                <a:cs typeface="Tahoma"/>
              </a:rPr>
              <a:t>* Il est donc important d'informer la coordonnatrice des stages, Mélissa Breault, de tout changement </a:t>
            </a:r>
            <a:r>
              <a:rPr sz="2100" dirty="0" err="1">
                <a:solidFill>
                  <a:srgbClr val="6EC1C8"/>
                </a:solidFill>
                <a:latin typeface="Tahoma"/>
                <a:cs typeface="Tahoma"/>
              </a:rPr>
              <a:t>d'adresse</a:t>
            </a:r>
            <a:r>
              <a:rPr sz="2100" dirty="0">
                <a:solidFill>
                  <a:srgbClr val="6EC1C8"/>
                </a:solidFill>
                <a:latin typeface="Tahoma"/>
                <a:cs typeface="Tahoma"/>
              </a:rPr>
              <a:t> </a:t>
            </a:r>
            <a:r>
              <a:rPr lang="fr-CA" sz="2100" dirty="0">
                <a:solidFill>
                  <a:srgbClr val="6EC1C8"/>
                </a:solidFill>
                <a:latin typeface="Tahoma"/>
                <a:cs typeface="Tahoma"/>
              </a:rPr>
              <a:t>à la </a:t>
            </a:r>
            <a:r>
              <a:rPr sz="2100" dirty="0">
                <a:solidFill>
                  <a:srgbClr val="6EC1C8"/>
                </a:solidFill>
                <a:latin typeface="Tahoma"/>
                <a:cs typeface="Tahoma"/>
              </a:rPr>
              <a:t>suite </a:t>
            </a:r>
            <a:r>
              <a:rPr lang="fr-CA" sz="2100" dirty="0">
                <a:solidFill>
                  <a:srgbClr val="6EC1C8"/>
                </a:solidFill>
                <a:latin typeface="Tahoma"/>
                <a:cs typeface="Tahoma"/>
              </a:rPr>
              <a:t>de</a:t>
            </a:r>
            <a:r>
              <a:rPr sz="2100" dirty="0">
                <a:solidFill>
                  <a:srgbClr val="6EC1C8"/>
                </a:solidFill>
                <a:latin typeface="Tahoma"/>
                <a:cs typeface="Tahoma"/>
              </a:rPr>
              <a:t> votre inscription.</a:t>
            </a:r>
            <a:endParaRPr sz="2100" dirty="0">
              <a:latin typeface="Tahoma"/>
              <a:cs typeface="Tahoma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F215650-2916-FD95-6CC9-97AC0475E3D6}"/>
              </a:ext>
            </a:extLst>
          </p:cNvPr>
          <p:cNvGrpSpPr/>
          <p:nvPr/>
        </p:nvGrpSpPr>
        <p:grpSpPr>
          <a:xfrm>
            <a:off x="3276600" y="876300"/>
            <a:ext cx="2328121" cy="2328121"/>
            <a:chOff x="8339879" y="384561"/>
            <a:chExt cx="3463539" cy="3463539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BCBDF5E-0EF6-A4C8-CACD-62FFD3412D6C}"/>
                </a:ext>
              </a:extLst>
            </p:cNvPr>
            <p:cNvSpPr/>
            <p:nvPr/>
          </p:nvSpPr>
          <p:spPr>
            <a:xfrm>
              <a:off x="8339879" y="384561"/>
              <a:ext cx="3463539" cy="346353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0857185-B9B3-6938-84FD-2E7997A6B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809" y="828491"/>
              <a:ext cx="2575678" cy="25756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62000" y="426316"/>
            <a:ext cx="11557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65"/>
              </a:lnSpc>
              <a:spcBef>
                <a:spcPts val="100"/>
              </a:spcBef>
            </a:pPr>
            <a:r>
              <a:rPr sz="7000" dirty="0"/>
              <a:t>Dates</a:t>
            </a:r>
            <a:r>
              <a:rPr lang="fr-FR" sz="7000" dirty="0"/>
              <a:t> </a:t>
            </a:r>
            <a:r>
              <a:rPr sz="7000" dirty="0" err="1"/>
              <a:t>importantes</a:t>
            </a:r>
            <a:endParaRPr sz="70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71A9441-38B7-BCC0-4242-EB2D35484056}"/>
              </a:ext>
            </a:extLst>
          </p:cNvPr>
          <p:cNvSpPr txBox="1"/>
          <p:nvPr/>
        </p:nvSpPr>
        <p:spPr>
          <a:xfrm>
            <a:off x="4869640" y="3390900"/>
            <a:ext cx="9836960" cy="71096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17 mars</a:t>
            </a:r>
            <a:br>
              <a:rPr lang="fr-F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200" dirty="0">
                <a:solidFill>
                  <a:srgbClr val="FFFFFF"/>
                </a:solidFill>
                <a:latin typeface="Tahoma"/>
                <a:cs typeface="Tahoma"/>
              </a:rPr>
              <a:t>Lancement  du</a:t>
            </a:r>
            <a:r>
              <a:rPr lang="fr-CA" sz="3200" dirty="0">
                <a:latin typeface="Tahoma"/>
                <a:cs typeface="Tahoma"/>
              </a:rPr>
              <a:t> </a:t>
            </a:r>
            <a:r>
              <a:rPr lang="fr-CA" sz="3200" dirty="0">
                <a:solidFill>
                  <a:srgbClr val="FFFFFF"/>
                </a:solidFill>
                <a:latin typeface="Tahoma"/>
                <a:cs typeface="Tahoma"/>
              </a:rPr>
              <a:t>programme</a:t>
            </a:r>
            <a:endParaRPr lang="fr-CA" sz="3200" dirty="0">
              <a:latin typeface="Tahoma"/>
              <a:cs typeface="Tahoma"/>
            </a:endParaRPr>
          </a:p>
          <a:p>
            <a:endParaRPr lang="fr-FR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0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18 avril</a:t>
            </a:r>
            <a:br>
              <a:rPr lang="fr-F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200" dirty="0">
                <a:solidFill>
                  <a:srgbClr val="FFFFFF"/>
                </a:solidFill>
                <a:latin typeface="Tahoma"/>
                <a:cs typeface="Tahoma"/>
              </a:rPr>
              <a:t>Date limite pour s’inscrire au programme</a:t>
            </a:r>
          </a:p>
          <a:p>
            <a:endParaRPr lang="fr-FR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40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21 avril au 2 mai</a:t>
            </a:r>
            <a:br>
              <a:rPr lang="fr-F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200" dirty="0">
                <a:solidFill>
                  <a:srgbClr val="FFFFFF"/>
                </a:solidFill>
                <a:latin typeface="Tahoma"/>
                <a:cs typeface="Tahoma"/>
              </a:rPr>
              <a:t>Sélection des candidatures et annonce du jumelage</a:t>
            </a:r>
            <a:endParaRPr lang="fr-CA" sz="3200" dirty="0">
              <a:latin typeface="Tahoma"/>
              <a:cs typeface="Tahoma"/>
            </a:endParaRPr>
          </a:p>
          <a:p>
            <a:endParaRPr lang="fr-FR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CA" sz="4000" dirty="0">
              <a:latin typeface="Tahoma"/>
              <a:cs typeface="Tahoma"/>
            </a:endParaRPr>
          </a:p>
          <a:p>
            <a:endParaRPr lang="fr-FR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 : avec coins rognés en diagonale 25">
            <a:extLst>
              <a:ext uri="{FF2B5EF4-FFF2-40B4-BE49-F238E27FC236}">
                <a16:creationId xmlns:a16="http://schemas.microsoft.com/office/drawing/2014/main" id="{E2404A92-7256-E0BB-949A-42A78C8D6BE4}"/>
              </a:ext>
            </a:extLst>
          </p:cNvPr>
          <p:cNvSpPr/>
          <p:nvPr/>
        </p:nvSpPr>
        <p:spPr>
          <a:xfrm>
            <a:off x="4412440" y="3543300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avec coins rognés en diagonale 26">
            <a:extLst>
              <a:ext uri="{FF2B5EF4-FFF2-40B4-BE49-F238E27FC236}">
                <a16:creationId xmlns:a16="http://schemas.microsoft.com/office/drawing/2014/main" id="{584922D0-7EAA-9354-DDA3-EEBF67078729}"/>
              </a:ext>
            </a:extLst>
          </p:cNvPr>
          <p:cNvSpPr/>
          <p:nvPr/>
        </p:nvSpPr>
        <p:spPr>
          <a:xfrm>
            <a:off x="4412439" y="5295900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avec coins rognés en diagonale 27">
            <a:extLst>
              <a:ext uri="{FF2B5EF4-FFF2-40B4-BE49-F238E27FC236}">
                <a16:creationId xmlns:a16="http://schemas.microsoft.com/office/drawing/2014/main" id="{E025493C-1737-EC1D-8A65-62C59CAB87A2}"/>
              </a:ext>
            </a:extLst>
          </p:cNvPr>
          <p:cNvSpPr/>
          <p:nvPr/>
        </p:nvSpPr>
        <p:spPr>
          <a:xfrm>
            <a:off x="4412438" y="6952361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88DC807-CD1F-5BC4-6400-1D4738B9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01517"/>
            <a:ext cx="2876406" cy="28764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1790700"/>
            <a:ext cx="6799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4" dirty="0"/>
              <a:t>En</a:t>
            </a:r>
            <a:r>
              <a:rPr sz="6000" spc="140" dirty="0"/>
              <a:t> </a:t>
            </a:r>
            <a:r>
              <a:rPr sz="6000" spc="-30" dirty="0"/>
              <a:t>cours</a:t>
            </a:r>
            <a:r>
              <a:rPr sz="6000" spc="140" dirty="0"/>
              <a:t> </a:t>
            </a:r>
            <a:r>
              <a:rPr sz="6000" spc="-5" dirty="0"/>
              <a:t>de</a:t>
            </a:r>
            <a:r>
              <a:rPr sz="6000" spc="145" dirty="0"/>
              <a:t> </a:t>
            </a:r>
            <a:r>
              <a:rPr sz="6000" spc="65" dirty="0"/>
              <a:t>stage</a:t>
            </a:r>
            <a:endParaRPr sz="6000" dirty="0"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1600200" y="3396473"/>
            <a:ext cx="15925800" cy="52795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/>
              <a:t>Annulation : aviser Mélissa Breault.</a:t>
            </a:r>
          </a:p>
          <a:p>
            <a:pPr marR="5080">
              <a:lnSpc>
                <a:spcPct val="125000"/>
              </a:lnSpc>
              <a:spcBef>
                <a:spcPts val="1425"/>
              </a:spcBef>
            </a:pPr>
            <a:r>
              <a:rPr dirty="0"/>
              <a:t>Modification à l’horaire de stage : vérifier auprès de votre préceptrice ou précepteur la  possibilité de ce faire et aviser </a:t>
            </a:r>
            <a:r>
              <a:rPr dirty="0" err="1"/>
              <a:t>Mélissa</a:t>
            </a:r>
            <a:r>
              <a:rPr dirty="0"/>
              <a:t> Breault</a:t>
            </a:r>
            <a:r>
              <a:rPr lang="fr-FR" dirty="0"/>
              <a:t>.</a:t>
            </a:r>
            <a:endParaRPr dirty="0"/>
          </a:p>
          <a:p>
            <a:pPr marR="373380">
              <a:lnSpc>
                <a:spcPct val="125000"/>
              </a:lnSpc>
              <a:spcBef>
                <a:spcPts val="1425"/>
              </a:spcBef>
            </a:pPr>
            <a:r>
              <a:rPr dirty="0"/>
              <a:t>Absences : veuillez aviser votre préceptrice ou précepteur de stage ainsi que </a:t>
            </a:r>
            <a:r>
              <a:rPr dirty="0" err="1"/>
              <a:t>Mélissa</a:t>
            </a:r>
            <a:r>
              <a:rPr lang="fr-FR" dirty="0"/>
              <a:t> </a:t>
            </a:r>
            <a:r>
              <a:rPr dirty="0"/>
              <a:t>Breault</a:t>
            </a:r>
            <a:r>
              <a:rPr lang="fr-FR" dirty="0"/>
              <a:t>.</a:t>
            </a:r>
            <a:endParaRPr dirty="0"/>
          </a:p>
          <a:p>
            <a:pPr>
              <a:lnSpc>
                <a:spcPct val="100000"/>
              </a:lnSpc>
              <a:spcBef>
                <a:spcPts val="2310"/>
              </a:spcBef>
            </a:pPr>
            <a:r>
              <a:rPr dirty="0"/>
              <a:t>Congés fériés estivaux : 1</a:t>
            </a:r>
            <a:r>
              <a:rPr baseline="30000" dirty="0"/>
              <a:t>er</a:t>
            </a:r>
            <a:r>
              <a:rPr dirty="0"/>
              <a:t> juillet (Fête du Canada)</a:t>
            </a:r>
            <a:r>
              <a:rPr lang="fr-FR" dirty="0"/>
              <a:t> et </a:t>
            </a:r>
            <a:r>
              <a:rPr lang="fr-CA" dirty="0"/>
              <a:t>4</a:t>
            </a:r>
            <a:r>
              <a:rPr dirty="0"/>
              <a:t> août (Fête du Nouveau-Brunswick)</a:t>
            </a:r>
            <a:r>
              <a:rPr lang="fr-FR" dirty="0"/>
              <a:t>.</a:t>
            </a:r>
            <a:endParaRPr dirty="0"/>
          </a:p>
          <a:p>
            <a:pPr>
              <a:lnSpc>
                <a:spcPct val="100000"/>
              </a:lnSpc>
              <a:spcBef>
                <a:spcPts val="2310"/>
              </a:spcBef>
            </a:pPr>
            <a:r>
              <a:rPr dirty="0"/>
              <a:t>Déplacements et hébergement : aucun remboursement ne sera </a:t>
            </a:r>
            <a:r>
              <a:rPr dirty="0" err="1"/>
              <a:t>alloué</a:t>
            </a:r>
            <a:r>
              <a:rPr lang="fr-FR" dirty="0"/>
              <a:t>.</a:t>
            </a:r>
            <a:endParaRPr dirty="0"/>
          </a:p>
          <a:p>
            <a:pPr marR="157480">
              <a:lnSpc>
                <a:spcPct val="125000"/>
              </a:lnSpc>
              <a:spcBef>
                <a:spcPts val="1425"/>
              </a:spcBef>
            </a:pPr>
            <a:r>
              <a:rPr dirty="0"/>
              <a:t>Respect des règles de la Santé publique et du plan opérationnel de Travail </a:t>
            </a:r>
            <a:r>
              <a:rPr dirty="0" err="1"/>
              <a:t>sécuritaire</a:t>
            </a:r>
            <a:r>
              <a:rPr lang="fr-FR" dirty="0"/>
              <a:t> </a:t>
            </a:r>
            <a:r>
              <a:rPr dirty="0"/>
              <a:t>NB en tout temps</a:t>
            </a:r>
            <a:r>
              <a:rPr lang="fr-FR" dirty="0"/>
              <a:t>.</a:t>
            </a:r>
            <a:endParaRPr dirty="0"/>
          </a:p>
        </p:txBody>
      </p:sp>
      <p:sp>
        <p:nvSpPr>
          <p:cNvPr id="14" name="Rectangle : avec coins rognés en diagonale 13">
            <a:extLst>
              <a:ext uri="{FF2B5EF4-FFF2-40B4-BE49-F238E27FC236}">
                <a16:creationId xmlns:a16="http://schemas.microsoft.com/office/drawing/2014/main" id="{47D92D73-6229-E7E2-D1D4-7BD5A5E8067E}"/>
              </a:ext>
            </a:extLst>
          </p:cNvPr>
          <p:cNvSpPr/>
          <p:nvPr/>
        </p:nvSpPr>
        <p:spPr>
          <a:xfrm>
            <a:off x="1066800" y="3461526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avec coins rognés en diagonale 14">
            <a:extLst>
              <a:ext uri="{FF2B5EF4-FFF2-40B4-BE49-F238E27FC236}">
                <a16:creationId xmlns:a16="http://schemas.microsoft.com/office/drawing/2014/main" id="{5614286A-AF9D-26FB-E330-371453A1D13D}"/>
              </a:ext>
            </a:extLst>
          </p:cNvPr>
          <p:cNvSpPr/>
          <p:nvPr/>
        </p:nvSpPr>
        <p:spPr>
          <a:xfrm>
            <a:off x="1066800" y="4132859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avec coins rognés en diagonale 15">
            <a:extLst>
              <a:ext uri="{FF2B5EF4-FFF2-40B4-BE49-F238E27FC236}">
                <a16:creationId xmlns:a16="http://schemas.microsoft.com/office/drawing/2014/main" id="{8723A5F8-769C-AF7D-04EB-E105038F3E6F}"/>
              </a:ext>
            </a:extLst>
          </p:cNvPr>
          <p:cNvSpPr/>
          <p:nvPr/>
        </p:nvSpPr>
        <p:spPr>
          <a:xfrm>
            <a:off x="1066800" y="5453873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avec coins rognés en diagonale 16">
            <a:extLst>
              <a:ext uri="{FF2B5EF4-FFF2-40B4-BE49-F238E27FC236}">
                <a16:creationId xmlns:a16="http://schemas.microsoft.com/office/drawing/2014/main" id="{963F20C5-0B34-C06F-B42C-0FC9E98980E9}"/>
              </a:ext>
            </a:extLst>
          </p:cNvPr>
          <p:cNvSpPr/>
          <p:nvPr/>
        </p:nvSpPr>
        <p:spPr>
          <a:xfrm>
            <a:off x="1072432" y="6215873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rognés en diagonale 17">
            <a:extLst>
              <a:ext uri="{FF2B5EF4-FFF2-40B4-BE49-F238E27FC236}">
                <a16:creationId xmlns:a16="http://schemas.microsoft.com/office/drawing/2014/main" id="{386D20A5-98CC-4EC4-3033-AC38A804DF8E}"/>
              </a:ext>
            </a:extLst>
          </p:cNvPr>
          <p:cNvSpPr/>
          <p:nvPr/>
        </p:nvSpPr>
        <p:spPr>
          <a:xfrm>
            <a:off x="1066800" y="6977873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avec coins rognés en diagonale 18">
            <a:extLst>
              <a:ext uri="{FF2B5EF4-FFF2-40B4-BE49-F238E27FC236}">
                <a16:creationId xmlns:a16="http://schemas.microsoft.com/office/drawing/2014/main" id="{6BC4D5A6-F76F-2194-95B1-C2CD40BF0CC8}"/>
              </a:ext>
            </a:extLst>
          </p:cNvPr>
          <p:cNvSpPr/>
          <p:nvPr/>
        </p:nvSpPr>
        <p:spPr>
          <a:xfrm>
            <a:off x="1066800" y="7663673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 noChangeAspect="1"/>
          </p:cNvSpPr>
          <p:nvPr>
            <p:ph type="title"/>
          </p:nvPr>
        </p:nvSpPr>
        <p:spPr>
          <a:xfrm>
            <a:off x="1142999" y="6914592"/>
            <a:ext cx="4975995" cy="21672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  <a:spcAft>
                <a:spcPts val="600"/>
              </a:spcAft>
            </a:pPr>
            <a:r>
              <a:rPr lang="fr-CA" sz="3400" dirty="0">
                <a:latin typeface="Tahoma"/>
                <a:cs typeface="Tahoma"/>
              </a:rPr>
              <a:t>Directeur</a:t>
            </a:r>
            <a:br>
              <a:rPr lang="fr-CA" sz="3400" dirty="0"/>
            </a:br>
            <a:r>
              <a:rPr lang="fr-CA" sz="3400" dirty="0">
                <a:latin typeface="Tahoma"/>
                <a:cs typeface="Tahoma"/>
              </a:rPr>
              <a:t>de la recherche</a:t>
            </a:r>
            <a:br>
              <a:rPr lang="fr-CA" sz="3400" dirty="0"/>
            </a:br>
            <a:br>
              <a:rPr lang="fr-CA" sz="2600" dirty="0"/>
            </a:br>
            <a:r>
              <a:rPr lang="fr-CA" sz="2600" b="0" spc="10" dirty="0">
                <a:solidFill>
                  <a:srgbClr val="FFFFFF"/>
                </a:solidFill>
                <a:latin typeface="Tahoma"/>
                <a:cs typeface="Tahoma"/>
              </a:rPr>
              <a:t>Saïd</a:t>
            </a:r>
            <a:r>
              <a:rPr lang="fr-CA" sz="2600" b="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600" b="0" spc="135" dirty="0">
                <a:solidFill>
                  <a:srgbClr val="FFFFFF"/>
                </a:solidFill>
                <a:latin typeface="Tahoma"/>
                <a:cs typeface="Tahoma"/>
              </a:rPr>
              <a:t>MEKARY</a:t>
            </a:r>
            <a:br>
              <a:rPr lang="fr-CA" sz="2600" b="0" dirty="0">
                <a:latin typeface="Tahoma"/>
                <a:cs typeface="Tahoma"/>
              </a:rPr>
            </a:br>
            <a:r>
              <a:rPr lang="fr-CA" sz="2000" b="0" spc="1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said.mekary@usherbrooke.ca</a:t>
            </a:r>
            <a:endParaRPr lang="fr-CA" sz="34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800" y="1959897"/>
            <a:ext cx="112014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7000" b="1" spc="30" dirty="0">
                <a:solidFill>
                  <a:srgbClr val="FFFFFF"/>
                </a:solidFill>
                <a:latin typeface="Tahoma"/>
                <a:cs typeface="Tahoma"/>
              </a:rPr>
              <a:t>Vos contacts importants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200" y="6856884"/>
            <a:ext cx="4267200" cy="2282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  <a:tabLst>
                <a:tab pos="495934" algn="l"/>
                <a:tab pos="1252220" algn="l"/>
                <a:tab pos="2900045" algn="l"/>
              </a:tabLst>
            </a:pPr>
            <a:r>
              <a:rPr lang="fr-CA" sz="3400" b="1" dirty="0">
                <a:solidFill>
                  <a:srgbClr val="FFFFFF"/>
                </a:solidFill>
                <a:latin typeface="Tahoma"/>
                <a:cs typeface="Tahoma"/>
              </a:rPr>
              <a:t>Directrice adjointe </a:t>
            </a:r>
            <a:br>
              <a:rPr lang="fr-CA" sz="3400" b="1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3400" b="1" dirty="0">
                <a:solidFill>
                  <a:srgbClr val="FFFFFF"/>
                </a:solidFill>
                <a:latin typeface="Tahoma"/>
                <a:cs typeface="Tahoma"/>
              </a:rPr>
              <a:t>à la recherche</a:t>
            </a:r>
          </a:p>
          <a:p>
            <a:pPr marL="12700" marR="5080" algn="ctr">
              <a:spcBef>
                <a:spcPts val="100"/>
              </a:spcBef>
              <a:tabLst>
                <a:tab pos="495934" algn="l"/>
                <a:tab pos="1252220" algn="l"/>
                <a:tab pos="2900045" algn="l"/>
              </a:tabLst>
            </a:pPr>
            <a:endParaRPr lang="fr-FR" sz="2600" spc="9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algn="ctr">
              <a:spcBef>
                <a:spcPts val="100"/>
              </a:spcBef>
              <a:tabLst>
                <a:tab pos="495934" algn="l"/>
                <a:tab pos="1252220" algn="l"/>
                <a:tab pos="2900045" algn="l"/>
              </a:tabLst>
            </a:pPr>
            <a:r>
              <a:rPr lang="fr-FR" sz="2600" spc="90" dirty="0">
                <a:solidFill>
                  <a:srgbClr val="FFFFFF"/>
                </a:solidFill>
                <a:latin typeface="Tahoma"/>
                <a:cs typeface="Tahoma"/>
              </a:rPr>
              <a:t>Julie GOGUEN</a:t>
            </a:r>
            <a:endParaRPr lang="fr-FR" sz="2600" dirty="0">
              <a:latin typeface="Tahoma"/>
              <a:cs typeface="Tahoma"/>
            </a:endParaRPr>
          </a:p>
          <a:p>
            <a:pPr marL="12700" algn="ctr">
              <a:spcBef>
                <a:spcPts val="735"/>
              </a:spcBef>
            </a:pPr>
            <a:r>
              <a:rPr lang="fr-FR" sz="2000" spc="8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julie.goguen@umoncton.ca</a:t>
            </a:r>
            <a:endParaRPr lang="fr-FR" sz="20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06200" y="6856884"/>
            <a:ext cx="6177331" cy="22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420" algn="ctr">
              <a:spcBef>
                <a:spcPts val="100"/>
              </a:spcBef>
              <a:tabLst>
                <a:tab pos="819150" algn="l"/>
                <a:tab pos="1101090" algn="l"/>
                <a:tab pos="3091815" algn="l"/>
              </a:tabLst>
            </a:pPr>
            <a:r>
              <a:rPr lang="fr-CA" sz="3400" b="1" dirty="0">
                <a:solidFill>
                  <a:srgbClr val="FFFFFF"/>
                </a:solidFill>
                <a:latin typeface="Tahoma"/>
                <a:cs typeface="Tahoma"/>
              </a:rPr>
              <a:t>Coordonnatrice des stages d'été en recherche</a:t>
            </a:r>
            <a:endParaRPr lang="fr-CA" sz="3400" b="1" dirty="0">
              <a:latin typeface="Tahoma"/>
              <a:cs typeface="Tahoma"/>
            </a:endParaRPr>
          </a:p>
          <a:p>
            <a:pPr marL="12700" marR="185420" algn="ctr">
              <a:spcBef>
                <a:spcPts val="100"/>
              </a:spcBef>
              <a:tabLst>
                <a:tab pos="819150" algn="l"/>
                <a:tab pos="1101090" algn="l"/>
                <a:tab pos="3091815" algn="l"/>
              </a:tabLst>
            </a:pPr>
            <a:endParaRPr lang="fr-CA" sz="2600" spc="4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185420" algn="ctr">
              <a:spcBef>
                <a:spcPts val="100"/>
              </a:spcBef>
              <a:tabLst>
                <a:tab pos="819150" algn="l"/>
                <a:tab pos="1101090" algn="l"/>
                <a:tab pos="3091815" algn="l"/>
              </a:tabLst>
            </a:pPr>
            <a:r>
              <a:rPr lang="fr-CA" sz="2600" spc="45" dirty="0">
                <a:solidFill>
                  <a:srgbClr val="FFFFFF"/>
                </a:solidFill>
                <a:latin typeface="Tahoma"/>
                <a:cs typeface="Tahoma"/>
              </a:rPr>
              <a:t>Mélissa</a:t>
            </a:r>
            <a:r>
              <a:rPr lang="fr-CA" sz="26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600" spc="140" dirty="0">
                <a:solidFill>
                  <a:srgbClr val="FFFFFF"/>
                </a:solidFill>
                <a:latin typeface="Tahoma"/>
                <a:cs typeface="Tahoma"/>
              </a:rPr>
              <a:t>BREAULT</a:t>
            </a:r>
            <a:endParaRPr lang="fr-CA" sz="2600" dirty="0">
              <a:latin typeface="Tahoma"/>
              <a:cs typeface="Tahoma"/>
            </a:endParaRPr>
          </a:p>
          <a:p>
            <a:pPr marL="12700" algn="ctr">
              <a:spcBef>
                <a:spcPts val="780"/>
              </a:spcBef>
            </a:pPr>
            <a:r>
              <a:rPr sz="2000" spc="95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melissa.breault@umoncton.ca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1" name="Rectangle : avec coins rognés en diagonale 10">
            <a:extLst>
              <a:ext uri="{FF2B5EF4-FFF2-40B4-BE49-F238E27FC236}">
                <a16:creationId xmlns:a16="http://schemas.microsoft.com/office/drawing/2014/main" id="{2636BA02-4B45-8A22-FB1C-61657D672616}"/>
              </a:ext>
            </a:extLst>
          </p:cNvPr>
          <p:cNvSpPr/>
          <p:nvPr/>
        </p:nvSpPr>
        <p:spPr>
          <a:xfrm>
            <a:off x="2057400" y="8491559"/>
            <a:ext cx="319865" cy="319865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s rognés en diagonale 13">
            <a:extLst>
              <a:ext uri="{FF2B5EF4-FFF2-40B4-BE49-F238E27FC236}">
                <a16:creationId xmlns:a16="http://schemas.microsoft.com/office/drawing/2014/main" id="{ABBEE06F-F264-FAA6-A4AF-9EB69C64FA95}"/>
              </a:ext>
            </a:extLst>
          </p:cNvPr>
          <p:cNvSpPr/>
          <p:nvPr/>
        </p:nvSpPr>
        <p:spPr>
          <a:xfrm>
            <a:off x="7143253" y="8380884"/>
            <a:ext cx="319865" cy="319865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avec coins rognés en diagonale 14">
            <a:extLst>
              <a:ext uri="{FF2B5EF4-FFF2-40B4-BE49-F238E27FC236}">
                <a16:creationId xmlns:a16="http://schemas.microsoft.com/office/drawing/2014/main" id="{42AAFC30-8D84-8D26-A029-3A2EAE1FC126}"/>
              </a:ext>
            </a:extLst>
          </p:cNvPr>
          <p:cNvSpPr/>
          <p:nvPr/>
        </p:nvSpPr>
        <p:spPr>
          <a:xfrm>
            <a:off x="12765742" y="8393085"/>
            <a:ext cx="319865" cy="319865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4974EF5-7186-F6A9-6034-34A208939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47156"/>
            <a:ext cx="2895600" cy="2895600"/>
          </a:xfrm>
          <a:prstGeom prst="rect">
            <a:avLst/>
          </a:prstGeom>
        </p:spPr>
      </p:pic>
      <p:pic>
        <p:nvPicPr>
          <p:cNvPr id="3" name="Image 2" descr="Une image contenant Visage humain, personne, sourire, chemise&#10;&#10;Le contenu généré par l’IA peut être incorrect.">
            <a:extLst>
              <a:ext uri="{FF2B5EF4-FFF2-40B4-BE49-F238E27FC236}">
                <a16:creationId xmlns:a16="http://schemas.microsoft.com/office/drawing/2014/main" id="{C97BE1B4-1C77-A589-42DF-FCB597545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t="5534" r="8727"/>
          <a:stretch/>
        </p:blipFill>
        <p:spPr>
          <a:xfrm>
            <a:off x="2297496" y="4076700"/>
            <a:ext cx="2667000" cy="2683844"/>
          </a:xfrm>
          <a:prstGeom prst="rect">
            <a:avLst/>
          </a:prstGeom>
        </p:spPr>
      </p:pic>
      <p:pic>
        <p:nvPicPr>
          <p:cNvPr id="6" name="Image 5" descr="Une image contenant Visage humain, personne, pull, habits&#10;&#10;Le contenu généré par l’IA peut être incorrect.">
            <a:extLst>
              <a:ext uri="{FF2B5EF4-FFF2-40B4-BE49-F238E27FC236}">
                <a16:creationId xmlns:a16="http://schemas.microsoft.com/office/drawing/2014/main" id="{D8244B8A-B350-0B7F-F099-7A1DB1E20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3107"/>
          <a:stretch/>
        </p:blipFill>
        <p:spPr>
          <a:xfrm>
            <a:off x="7346607" y="4076700"/>
            <a:ext cx="2680385" cy="2683844"/>
          </a:xfrm>
          <a:prstGeom prst="rect">
            <a:avLst/>
          </a:prstGeom>
        </p:spPr>
      </p:pic>
      <p:pic>
        <p:nvPicPr>
          <p:cNvPr id="12" name="Image 11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5F818CEB-0BBC-FE6B-8A3D-69B8E5E80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6606"/>
          <a:stretch/>
        </p:blipFill>
        <p:spPr>
          <a:xfrm>
            <a:off x="13261364" y="4076700"/>
            <a:ext cx="2667001" cy="26838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257300"/>
            <a:ext cx="163830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60"/>
              </a:lnSpc>
              <a:spcBef>
                <a:spcPts val="100"/>
              </a:spcBef>
            </a:pPr>
            <a:r>
              <a:rPr sz="7000" b="1" spc="-175" dirty="0">
                <a:solidFill>
                  <a:srgbClr val="25BEC8"/>
                </a:solidFill>
                <a:latin typeface="Tahoma"/>
                <a:cs typeface="Tahoma"/>
              </a:rPr>
              <a:t>Un</a:t>
            </a:r>
            <a:r>
              <a:rPr sz="7000" b="1" spc="285" dirty="0">
                <a:solidFill>
                  <a:srgbClr val="25BEC8"/>
                </a:solidFill>
                <a:latin typeface="Tahoma"/>
                <a:cs typeface="Tahoma"/>
              </a:rPr>
              <a:t> </a:t>
            </a:r>
            <a:r>
              <a:rPr sz="7000" b="1" spc="125" dirty="0">
                <a:solidFill>
                  <a:srgbClr val="25BEC8"/>
                </a:solidFill>
                <a:latin typeface="Tahoma"/>
                <a:cs typeface="Tahoma"/>
              </a:rPr>
              <a:t>stage</a:t>
            </a:r>
            <a:r>
              <a:rPr lang="fr-FR" sz="7000" dirty="0">
                <a:latin typeface="Tahoma"/>
                <a:cs typeface="Tahoma"/>
              </a:rPr>
              <a:t> </a:t>
            </a:r>
            <a:r>
              <a:rPr sz="7000" b="1" spc="-55" dirty="0" err="1">
                <a:solidFill>
                  <a:srgbClr val="25BEC8"/>
                </a:solidFill>
                <a:latin typeface="Tahoma"/>
                <a:cs typeface="Tahoma"/>
              </a:rPr>
              <a:t>d'initiation</a:t>
            </a:r>
            <a:r>
              <a:rPr lang="fr-FR" sz="7000" b="1" spc="300" dirty="0">
                <a:solidFill>
                  <a:srgbClr val="25BEC8"/>
                </a:solidFill>
                <a:latin typeface="Tahoma"/>
                <a:cs typeface="Tahoma"/>
              </a:rPr>
              <a:t> </a:t>
            </a:r>
            <a:r>
              <a:rPr sz="7000" b="1" spc="170" dirty="0" err="1">
                <a:solidFill>
                  <a:srgbClr val="25BEC8"/>
                </a:solidFill>
                <a:latin typeface="Tahoma"/>
                <a:cs typeface="Tahoma"/>
              </a:rPr>
              <a:t>à</a:t>
            </a:r>
            <a:r>
              <a:rPr sz="7000" b="1" spc="305" dirty="0">
                <a:solidFill>
                  <a:srgbClr val="25BEC8"/>
                </a:solidFill>
                <a:latin typeface="Tahoma"/>
                <a:cs typeface="Tahoma"/>
              </a:rPr>
              <a:t> </a:t>
            </a:r>
            <a:r>
              <a:rPr sz="7000" b="1" spc="75" dirty="0">
                <a:solidFill>
                  <a:srgbClr val="25BEC8"/>
                </a:solidFill>
                <a:latin typeface="Tahoma"/>
                <a:cs typeface="Tahoma"/>
              </a:rPr>
              <a:t>la </a:t>
            </a:r>
            <a:r>
              <a:rPr sz="7000" b="1" spc="-2035" dirty="0">
                <a:solidFill>
                  <a:srgbClr val="25BEC8"/>
                </a:solidFill>
                <a:latin typeface="Tahoma"/>
                <a:cs typeface="Tahoma"/>
              </a:rPr>
              <a:t> </a:t>
            </a:r>
            <a:r>
              <a:rPr sz="7000" b="1" spc="45" dirty="0">
                <a:solidFill>
                  <a:srgbClr val="25BEC8"/>
                </a:solidFill>
                <a:latin typeface="Tahoma"/>
                <a:cs typeface="Tahoma"/>
              </a:rPr>
              <a:t>recherche</a:t>
            </a:r>
            <a:endParaRPr sz="7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3314700"/>
            <a:ext cx="7239000" cy="5905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4430"/>
              </a:lnSpc>
              <a:spcBef>
                <a:spcPts val="204"/>
              </a:spcBef>
            </a:pPr>
            <a:r>
              <a:rPr sz="3700" spc="15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C'EST</a:t>
            </a:r>
            <a:r>
              <a:rPr sz="3700" spc="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3700" spc="-114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QUOI</a:t>
            </a:r>
            <a:r>
              <a:rPr sz="3700" spc="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3700" spc="-15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r>
              <a:rPr sz="3700" spc="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700" spc="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ET </a:t>
            </a:r>
            <a:r>
              <a:rPr sz="3700" spc="5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POUR </a:t>
            </a:r>
            <a:r>
              <a:rPr sz="3700" spc="-107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3700" spc="-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QUI</a:t>
            </a:r>
            <a:r>
              <a:rPr sz="3700" spc="315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sz="3700" spc="-15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  <a:endParaRPr sz="37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1178570" y="4014758"/>
            <a:ext cx="7127230" cy="37221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800" spc="120" dirty="0"/>
              <a:t>Ces </a:t>
            </a:r>
            <a:r>
              <a:rPr sz="2800" spc="135" dirty="0"/>
              <a:t>stages </a:t>
            </a:r>
            <a:r>
              <a:rPr sz="2800" spc="110" dirty="0" err="1"/>
              <a:t>offrent</a:t>
            </a:r>
            <a:r>
              <a:rPr sz="2800" spc="110" dirty="0"/>
              <a:t> </a:t>
            </a:r>
            <a:r>
              <a:rPr sz="2800" spc="130" dirty="0"/>
              <a:t>la</a:t>
            </a:r>
            <a:r>
              <a:rPr lang="fr-FR" sz="2800" spc="130" dirty="0"/>
              <a:t> </a:t>
            </a:r>
            <a:r>
              <a:rPr sz="2800" spc="75" dirty="0" err="1"/>
              <a:t>possibilité</a:t>
            </a:r>
            <a:r>
              <a:rPr sz="2800" spc="75" dirty="0"/>
              <a:t> </a:t>
            </a:r>
            <a:r>
              <a:rPr sz="2800" spc="95" dirty="0"/>
              <a:t>aux</a:t>
            </a:r>
            <a:r>
              <a:rPr lang="fr-FR" sz="2800" spc="95" dirty="0"/>
              <a:t> </a:t>
            </a:r>
            <a:r>
              <a:rPr sz="2800" spc="95" dirty="0" err="1"/>
              <a:t>étudiantes</a:t>
            </a:r>
            <a:r>
              <a:rPr lang="fr-FR" sz="2800" spc="95" dirty="0"/>
              <a:t> </a:t>
            </a:r>
            <a:r>
              <a:rPr sz="2800" spc="65" dirty="0"/>
              <a:t>et</a:t>
            </a:r>
            <a:r>
              <a:rPr lang="fr-FR" sz="2800" spc="65" dirty="0"/>
              <a:t> </a:t>
            </a:r>
            <a:r>
              <a:rPr sz="2800" spc="95" dirty="0" err="1"/>
              <a:t>étudiants</a:t>
            </a:r>
            <a:r>
              <a:rPr lang="fr-FR" sz="2800" spc="95" dirty="0"/>
              <a:t> </a:t>
            </a:r>
            <a:r>
              <a:rPr lang="fr-FR" sz="2800" spc="100" dirty="0"/>
              <a:t>N</a:t>
            </a:r>
            <a:r>
              <a:rPr sz="2800" spc="100" dirty="0" err="1"/>
              <a:t>éo</a:t>
            </a:r>
            <a:r>
              <a:rPr sz="2800" spc="100" dirty="0"/>
              <a:t>-</a:t>
            </a:r>
            <a:r>
              <a:rPr lang="fr-FR" sz="2800" spc="100" dirty="0"/>
              <a:t>B</a:t>
            </a:r>
            <a:r>
              <a:rPr sz="2800" spc="100" dirty="0" err="1"/>
              <a:t>runswickois</a:t>
            </a:r>
            <a:r>
              <a:rPr lang="fr-FR" sz="2800" spc="100" dirty="0"/>
              <a:t> </a:t>
            </a:r>
            <a:r>
              <a:rPr sz="2800" spc="130" dirty="0"/>
              <a:t>de</a:t>
            </a:r>
            <a:r>
              <a:rPr lang="fr-FR" sz="2800" spc="-70" dirty="0"/>
              <a:t> </a:t>
            </a:r>
            <a:r>
              <a:rPr lang="fr-CA" sz="2800" spc="-140" dirty="0"/>
              <a:t>1</a:t>
            </a:r>
            <a:r>
              <a:rPr lang="fr-CA" sz="2800" spc="-140" baseline="30000" dirty="0"/>
              <a:t>ère</a:t>
            </a:r>
            <a:r>
              <a:rPr lang="fr-CA" sz="2800" spc="-70" dirty="0"/>
              <a:t> </a:t>
            </a:r>
            <a:r>
              <a:rPr sz="2800" spc="65" dirty="0"/>
              <a:t>et</a:t>
            </a:r>
            <a:r>
              <a:rPr lang="fr-FR" sz="2800" spc="-65" dirty="0"/>
              <a:t> </a:t>
            </a:r>
            <a:r>
              <a:rPr sz="2800" spc="130" dirty="0"/>
              <a:t>de</a:t>
            </a:r>
            <a:r>
              <a:rPr sz="2800" spc="-70" dirty="0"/>
              <a:t> </a:t>
            </a:r>
            <a:r>
              <a:rPr lang="fr-CA" sz="2800" spc="90" dirty="0"/>
              <a:t>2</a:t>
            </a:r>
            <a:r>
              <a:rPr lang="fr-CA" sz="2800" spc="90" baseline="30000" dirty="0"/>
              <a:t>ème</a:t>
            </a:r>
            <a:r>
              <a:rPr sz="2800" spc="-65" dirty="0"/>
              <a:t> </a:t>
            </a:r>
            <a:r>
              <a:rPr sz="2800" spc="55" dirty="0" err="1"/>
              <a:t>année</a:t>
            </a:r>
            <a:r>
              <a:rPr sz="2800" spc="55" dirty="0"/>
              <a:t>,</a:t>
            </a:r>
            <a:r>
              <a:rPr lang="fr-FR" sz="2800" spc="-70" dirty="0"/>
              <a:t> </a:t>
            </a:r>
            <a:r>
              <a:rPr sz="2800" spc="70" dirty="0" err="1"/>
              <a:t>inscrits</a:t>
            </a:r>
            <a:r>
              <a:rPr lang="fr-FR" sz="2800" spc="70" dirty="0"/>
              <a:t> </a:t>
            </a:r>
            <a:r>
              <a:rPr sz="2800" spc="145" dirty="0"/>
              <a:t>dans</a:t>
            </a:r>
            <a:r>
              <a:rPr lang="fr-FR" sz="2800" spc="145" dirty="0"/>
              <a:t> </a:t>
            </a:r>
            <a:r>
              <a:rPr sz="2800" spc="60" dirty="0"/>
              <a:t>un </a:t>
            </a:r>
            <a:r>
              <a:rPr sz="2800" spc="180" dirty="0" err="1"/>
              <a:t>programme</a:t>
            </a:r>
            <a:r>
              <a:rPr lang="fr-FR" sz="2800" spc="180" dirty="0"/>
              <a:t> </a:t>
            </a:r>
            <a:r>
              <a:rPr sz="2800" spc="130" dirty="0"/>
              <a:t>de</a:t>
            </a:r>
            <a:r>
              <a:rPr lang="fr-FR" sz="2800" spc="130" dirty="0"/>
              <a:t> </a:t>
            </a:r>
            <a:r>
              <a:rPr sz="2800" spc="145" dirty="0" err="1"/>
              <a:t>doctorat</a:t>
            </a:r>
            <a:r>
              <a:rPr lang="fr-FR" sz="2800" spc="145" dirty="0"/>
              <a:t> </a:t>
            </a:r>
            <a:r>
              <a:rPr sz="2800" spc="90" dirty="0" err="1"/>
              <a:t>en</a:t>
            </a:r>
            <a:r>
              <a:rPr sz="2800" spc="90" dirty="0"/>
              <a:t> </a:t>
            </a:r>
            <a:r>
              <a:rPr sz="2800" spc="125" dirty="0" err="1"/>
              <a:t>médecine</a:t>
            </a:r>
            <a:r>
              <a:rPr lang="fr-FR" sz="2800" spc="125" dirty="0"/>
              <a:t> </a:t>
            </a:r>
            <a:r>
              <a:rPr sz="2800" spc="90" dirty="0" err="1"/>
              <a:t>canadien</a:t>
            </a:r>
            <a:r>
              <a:rPr sz="2800" spc="90" dirty="0"/>
              <a:t>,</a:t>
            </a:r>
            <a:r>
              <a:rPr lang="fr-FR" sz="2800" spc="90" dirty="0"/>
              <a:t> </a:t>
            </a:r>
            <a:r>
              <a:rPr sz="2800" spc="130" dirty="0"/>
              <a:t>de </a:t>
            </a:r>
            <a:r>
              <a:rPr sz="2800" spc="110" dirty="0" err="1"/>
              <a:t>participer</a:t>
            </a:r>
            <a:r>
              <a:rPr lang="fr-FR" sz="2800" spc="110" dirty="0"/>
              <a:t> </a:t>
            </a:r>
            <a:r>
              <a:rPr sz="2800" spc="229" dirty="0" err="1"/>
              <a:t>à</a:t>
            </a:r>
            <a:r>
              <a:rPr lang="fr-FR" sz="2800" spc="229" dirty="0"/>
              <a:t> </a:t>
            </a:r>
            <a:r>
              <a:rPr sz="2800" spc="60" dirty="0"/>
              <a:t>un</a:t>
            </a:r>
            <a:r>
              <a:rPr lang="fr-FR" sz="2800" spc="60" dirty="0"/>
              <a:t> </a:t>
            </a:r>
            <a:r>
              <a:rPr sz="2800" spc="80" dirty="0" err="1"/>
              <a:t>projet</a:t>
            </a:r>
            <a:r>
              <a:rPr lang="fr-FR" sz="2800" spc="80" dirty="0"/>
              <a:t> </a:t>
            </a:r>
            <a:r>
              <a:rPr sz="2800" spc="130" dirty="0"/>
              <a:t>de </a:t>
            </a:r>
            <a:r>
              <a:rPr sz="2800" spc="110" dirty="0"/>
              <a:t>recherche</a:t>
            </a:r>
            <a:r>
              <a:rPr lang="fr-FR" sz="2800" spc="110" dirty="0"/>
              <a:t> </a:t>
            </a:r>
            <a:r>
              <a:rPr sz="2800" spc="90" dirty="0" err="1"/>
              <a:t>en</a:t>
            </a:r>
            <a:r>
              <a:rPr lang="fr-FR" sz="2800" spc="90" dirty="0"/>
              <a:t> </a:t>
            </a:r>
            <a:r>
              <a:rPr sz="2800" spc="55" dirty="0"/>
              <a:t>milieux </a:t>
            </a:r>
            <a:r>
              <a:rPr sz="2800" spc="35" dirty="0" err="1"/>
              <a:t>clinique</a:t>
            </a:r>
            <a:r>
              <a:rPr sz="2800" spc="35" dirty="0"/>
              <a:t>,</a:t>
            </a:r>
            <a:r>
              <a:rPr lang="fr-FR" sz="2800" spc="35" dirty="0"/>
              <a:t> </a:t>
            </a:r>
            <a:r>
              <a:rPr sz="2800" spc="80" dirty="0" err="1"/>
              <a:t>universitaire</a:t>
            </a:r>
            <a:r>
              <a:rPr lang="fr-FR" sz="2800" spc="80" dirty="0"/>
              <a:t> </a:t>
            </a:r>
            <a:r>
              <a:rPr sz="2800" spc="110" dirty="0" err="1"/>
              <a:t>ou</a:t>
            </a:r>
            <a:r>
              <a:rPr sz="2800" spc="-65" dirty="0"/>
              <a:t> </a:t>
            </a:r>
            <a:r>
              <a:rPr sz="2800" spc="105" dirty="0" err="1"/>
              <a:t>communautaire</a:t>
            </a:r>
            <a:r>
              <a:rPr sz="2800" spc="105" dirty="0"/>
              <a:t>.</a:t>
            </a:r>
            <a:endParaRPr lang="fr-FR" sz="2800" spc="105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3939548-D5C0-8EA9-60AE-63A83D026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43100"/>
            <a:ext cx="8534400" cy="853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653" y="420220"/>
            <a:ext cx="17202150" cy="9446895"/>
          </a:xfrm>
          <a:custGeom>
            <a:avLst/>
            <a:gdLst/>
            <a:ahLst/>
            <a:cxnLst/>
            <a:rect l="l" t="t" r="r" b="b"/>
            <a:pathLst>
              <a:path w="17202150" h="9446895">
                <a:moveTo>
                  <a:pt x="16669522" y="9446561"/>
                </a:moveTo>
                <a:lnTo>
                  <a:pt x="535169" y="9446561"/>
                </a:lnTo>
                <a:lnTo>
                  <a:pt x="486558" y="9444368"/>
                </a:lnTo>
                <a:lnTo>
                  <a:pt x="439150" y="9437916"/>
                </a:lnTo>
                <a:lnTo>
                  <a:pt x="393135" y="9427397"/>
                </a:lnTo>
                <a:lnTo>
                  <a:pt x="348704" y="9413001"/>
                </a:lnTo>
                <a:lnTo>
                  <a:pt x="306049" y="9394920"/>
                </a:lnTo>
                <a:lnTo>
                  <a:pt x="265360" y="9373344"/>
                </a:lnTo>
                <a:lnTo>
                  <a:pt x="226828" y="9348465"/>
                </a:lnTo>
                <a:lnTo>
                  <a:pt x="190645" y="9320473"/>
                </a:lnTo>
                <a:lnTo>
                  <a:pt x="157001" y="9289560"/>
                </a:lnTo>
                <a:lnTo>
                  <a:pt x="126087" y="9255916"/>
                </a:lnTo>
                <a:lnTo>
                  <a:pt x="98096" y="9219733"/>
                </a:lnTo>
                <a:lnTo>
                  <a:pt x="73216" y="9181201"/>
                </a:lnTo>
                <a:lnTo>
                  <a:pt x="51640" y="9140512"/>
                </a:lnTo>
                <a:lnTo>
                  <a:pt x="33559" y="9097856"/>
                </a:lnTo>
                <a:lnTo>
                  <a:pt x="19163" y="9053425"/>
                </a:lnTo>
                <a:lnTo>
                  <a:pt x="8644" y="9007410"/>
                </a:lnTo>
                <a:lnTo>
                  <a:pt x="2192" y="8960001"/>
                </a:lnTo>
                <a:lnTo>
                  <a:pt x="0" y="8911391"/>
                </a:lnTo>
                <a:lnTo>
                  <a:pt x="0" y="535169"/>
                </a:lnTo>
                <a:lnTo>
                  <a:pt x="2192" y="486558"/>
                </a:lnTo>
                <a:lnTo>
                  <a:pt x="8644" y="439150"/>
                </a:lnTo>
                <a:lnTo>
                  <a:pt x="19163" y="393135"/>
                </a:lnTo>
                <a:lnTo>
                  <a:pt x="33559" y="348704"/>
                </a:lnTo>
                <a:lnTo>
                  <a:pt x="51640" y="306048"/>
                </a:lnTo>
                <a:lnTo>
                  <a:pt x="73216" y="265359"/>
                </a:lnTo>
                <a:lnTo>
                  <a:pt x="98096" y="226828"/>
                </a:lnTo>
                <a:lnTo>
                  <a:pt x="126087" y="190644"/>
                </a:lnTo>
                <a:lnTo>
                  <a:pt x="157001" y="157001"/>
                </a:lnTo>
                <a:lnTo>
                  <a:pt x="190645" y="126087"/>
                </a:lnTo>
                <a:lnTo>
                  <a:pt x="226828" y="98095"/>
                </a:lnTo>
                <a:lnTo>
                  <a:pt x="265360" y="73216"/>
                </a:lnTo>
                <a:lnTo>
                  <a:pt x="306049" y="51640"/>
                </a:lnTo>
                <a:lnTo>
                  <a:pt x="348704" y="33559"/>
                </a:lnTo>
                <a:lnTo>
                  <a:pt x="393135" y="19163"/>
                </a:lnTo>
                <a:lnTo>
                  <a:pt x="439150" y="8644"/>
                </a:lnTo>
                <a:lnTo>
                  <a:pt x="486558" y="2192"/>
                </a:lnTo>
                <a:lnTo>
                  <a:pt x="535165" y="0"/>
                </a:lnTo>
                <a:lnTo>
                  <a:pt x="16669526" y="0"/>
                </a:lnTo>
                <a:lnTo>
                  <a:pt x="16718133" y="2192"/>
                </a:lnTo>
                <a:lnTo>
                  <a:pt x="16765542" y="8644"/>
                </a:lnTo>
                <a:lnTo>
                  <a:pt x="16811557" y="19163"/>
                </a:lnTo>
                <a:lnTo>
                  <a:pt x="16855988" y="33559"/>
                </a:lnTo>
                <a:lnTo>
                  <a:pt x="16898643" y="51640"/>
                </a:lnTo>
                <a:lnTo>
                  <a:pt x="16939332" y="73216"/>
                </a:lnTo>
                <a:lnTo>
                  <a:pt x="16977864" y="98095"/>
                </a:lnTo>
                <a:lnTo>
                  <a:pt x="17014047" y="126087"/>
                </a:lnTo>
                <a:lnTo>
                  <a:pt x="17047691" y="157001"/>
                </a:lnTo>
                <a:lnTo>
                  <a:pt x="17078604" y="190644"/>
                </a:lnTo>
                <a:lnTo>
                  <a:pt x="17106596" y="226828"/>
                </a:lnTo>
                <a:lnTo>
                  <a:pt x="17131475" y="265359"/>
                </a:lnTo>
                <a:lnTo>
                  <a:pt x="17153051" y="306048"/>
                </a:lnTo>
                <a:lnTo>
                  <a:pt x="17171132" y="348704"/>
                </a:lnTo>
                <a:lnTo>
                  <a:pt x="17185528" y="393135"/>
                </a:lnTo>
                <a:lnTo>
                  <a:pt x="17196047" y="439150"/>
                </a:lnTo>
                <a:lnTo>
                  <a:pt x="17201881" y="482020"/>
                </a:lnTo>
                <a:lnTo>
                  <a:pt x="17201881" y="8964540"/>
                </a:lnTo>
                <a:lnTo>
                  <a:pt x="17196047" y="9007410"/>
                </a:lnTo>
                <a:lnTo>
                  <a:pt x="17185528" y="9053425"/>
                </a:lnTo>
                <a:lnTo>
                  <a:pt x="17171132" y="9097856"/>
                </a:lnTo>
                <a:lnTo>
                  <a:pt x="17153051" y="9140512"/>
                </a:lnTo>
                <a:lnTo>
                  <a:pt x="17131475" y="9181201"/>
                </a:lnTo>
                <a:lnTo>
                  <a:pt x="17106596" y="9219733"/>
                </a:lnTo>
                <a:lnTo>
                  <a:pt x="17078604" y="9255916"/>
                </a:lnTo>
                <a:lnTo>
                  <a:pt x="17047691" y="9289560"/>
                </a:lnTo>
                <a:lnTo>
                  <a:pt x="17014047" y="9320473"/>
                </a:lnTo>
                <a:lnTo>
                  <a:pt x="16977864" y="9348465"/>
                </a:lnTo>
                <a:lnTo>
                  <a:pt x="16939332" y="9373344"/>
                </a:lnTo>
                <a:lnTo>
                  <a:pt x="16898643" y="9394920"/>
                </a:lnTo>
                <a:lnTo>
                  <a:pt x="16855988" y="9413001"/>
                </a:lnTo>
                <a:lnTo>
                  <a:pt x="16811557" y="9427397"/>
                </a:lnTo>
                <a:lnTo>
                  <a:pt x="16765542" y="9437916"/>
                </a:lnTo>
                <a:lnTo>
                  <a:pt x="16718133" y="9444368"/>
                </a:lnTo>
                <a:lnTo>
                  <a:pt x="16669522" y="9446561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486400" y="3314700"/>
            <a:ext cx="9762936" cy="4328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8495">
              <a:lnSpc>
                <a:spcPct val="111600"/>
              </a:lnSpc>
              <a:spcBef>
                <a:spcPts val="100"/>
              </a:spcBef>
            </a:pPr>
            <a: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  <a:t>Une trentaine de terrains de stages </a:t>
            </a:r>
            <a:b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  <a:t>en recherche disponibles</a:t>
            </a:r>
            <a:endParaRPr lang="fr-CA"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CA"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  <a:t>Inscription en ligne sur le site du CFMNB</a:t>
            </a:r>
            <a:endParaRPr lang="fr-CA"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CA" sz="3100" dirty="0">
              <a:latin typeface="Tahoma"/>
              <a:cs typeface="Tahoma"/>
            </a:endParaRPr>
          </a:p>
          <a:p>
            <a:pPr marL="12700" marR="5080">
              <a:lnSpc>
                <a:spcPct val="111600"/>
              </a:lnSpc>
            </a:pPr>
            <a: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  <a:t>Bourse versée directement à la personne étudiante </a:t>
            </a:r>
            <a:b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  <a:t>par le ministère de la Santé une fois le stage complété</a:t>
            </a:r>
            <a:endParaRPr lang="fr-CA"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CA" sz="3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CA" sz="2800" dirty="0">
                <a:solidFill>
                  <a:srgbClr val="FFFFFF"/>
                </a:solidFill>
                <a:latin typeface="Tahoma"/>
                <a:cs typeface="Tahoma"/>
              </a:rPr>
              <a:t>Guides du stagiaire et du précepteur</a:t>
            </a:r>
            <a:endParaRPr lang="fr-CA" sz="2800" dirty="0">
              <a:latin typeface="Tahoma"/>
              <a:cs typeface="Tahoma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63259E5-EA18-7E27-2941-E4B056C9848D}"/>
              </a:ext>
            </a:extLst>
          </p:cNvPr>
          <p:cNvSpPr txBox="1"/>
          <p:nvPr/>
        </p:nvSpPr>
        <p:spPr>
          <a:xfrm>
            <a:off x="1219200" y="1416869"/>
            <a:ext cx="163068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7000" b="1" spc="-175" dirty="0">
                <a:solidFill>
                  <a:schemeClr val="bg1"/>
                </a:solidFill>
                <a:latin typeface="Tahoma"/>
                <a:cs typeface="Tahoma"/>
              </a:rPr>
              <a:t>Quelques éléments à connaître</a:t>
            </a:r>
            <a:endParaRPr sz="7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Rectangle : avec coins rognés en diagonale 20">
            <a:extLst>
              <a:ext uri="{FF2B5EF4-FFF2-40B4-BE49-F238E27FC236}">
                <a16:creationId xmlns:a16="http://schemas.microsoft.com/office/drawing/2014/main" id="{237FCB1D-01E0-DDAE-0930-BF9F7C4B8F25}"/>
              </a:ext>
            </a:extLst>
          </p:cNvPr>
          <p:cNvSpPr/>
          <p:nvPr/>
        </p:nvSpPr>
        <p:spPr>
          <a:xfrm>
            <a:off x="4933862" y="3360742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avec coins rognés en diagonale 21">
            <a:extLst>
              <a:ext uri="{FF2B5EF4-FFF2-40B4-BE49-F238E27FC236}">
                <a16:creationId xmlns:a16="http://schemas.microsoft.com/office/drawing/2014/main" id="{9735023D-99E5-252F-2B8B-E6B06122587D}"/>
              </a:ext>
            </a:extLst>
          </p:cNvPr>
          <p:cNvSpPr/>
          <p:nvPr/>
        </p:nvSpPr>
        <p:spPr>
          <a:xfrm>
            <a:off x="4933862" y="4838700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avec coins rognés en diagonale 23">
            <a:extLst>
              <a:ext uri="{FF2B5EF4-FFF2-40B4-BE49-F238E27FC236}">
                <a16:creationId xmlns:a16="http://schemas.microsoft.com/office/drawing/2014/main" id="{3B78AC61-EA73-357E-7EB8-8D9B7A5CB45C}"/>
              </a:ext>
            </a:extLst>
          </p:cNvPr>
          <p:cNvSpPr/>
          <p:nvPr/>
        </p:nvSpPr>
        <p:spPr>
          <a:xfrm>
            <a:off x="4933862" y="7212047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avec coins rognés en diagonale 24">
            <a:extLst>
              <a:ext uri="{FF2B5EF4-FFF2-40B4-BE49-F238E27FC236}">
                <a16:creationId xmlns:a16="http://schemas.microsoft.com/office/drawing/2014/main" id="{AF302388-B27A-65F3-43DF-49AE371B2C18}"/>
              </a:ext>
            </a:extLst>
          </p:cNvPr>
          <p:cNvSpPr/>
          <p:nvPr/>
        </p:nvSpPr>
        <p:spPr>
          <a:xfrm>
            <a:off x="4933862" y="5734089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28700" y="671464"/>
            <a:ext cx="16219169" cy="4674235"/>
            <a:chOff x="1028700" y="671464"/>
            <a:chExt cx="16219169" cy="4674235"/>
          </a:xfrm>
        </p:grpSpPr>
        <p:sp>
          <p:nvSpPr>
            <p:cNvPr id="8" name="object 8"/>
            <p:cNvSpPr/>
            <p:nvPr/>
          </p:nvSpPr>
          <p:spPr>
            <a:xfrm>
              <a:off x="1028700" y="671464"/>
              <a:ext cx="16219169" cy="4674235"/>
            </a:xfrm>
            <a:custGeom>
              <a:avLst/>
              <a:gdLst/>
              <a:ahLst/>
              <a:cxnLst/>
              <a:rect l="l" t="t" r="r" b="b"/>
              <a:pathLst>
                <a:path w="16219169" h="4674235">
                  <a:moveTo>
                    <a:pt x="15699756" y="4673789"/>
                  </a:moveTo>
                  <a:lnTo>
                    <a:pt x="535169" y="4673789"/>
                  </a:lnTo>
                  <a:lnTo>
                    <a:pt x="486558" y="4671596"/>
                  </a:lnTo>
                  <a:lnTo>
                    <a:pt x="439150" y="4665144"/>
                  </a:lnTo>
                  <a:lnTo>
                    <a:pt x="393135" y="4654625"/>
                  </a:lnTo>
                  <a:lnTo>
                    <a:pt x="348704" y="4640229"/>
                  </a:lnTo>
                  <a:lnTo>
                    <a:pt x="306049" y="4622148"/>
                  </a:lnTo>
                  <a:lnTo>
                    <a:pt x="265360" y="4600572"/>
                  </a:lnTo>
                  <a:lnTo>
                    <a:pt x="226828" y="4575693"/>
                  </a:lnTo>
                  <a:lnTo>
                    <a:pt x="190645" y="4547701"/>
                  </a:lnTo>
                  <a:lnTo>
                    <a:pt x="157001" y="4516787"/>
                  </a:lnTo>
                  <a:lnTo>
                    <a:pt x="126087" y="4483144"/>
                  </a:lnTo>
                  <a:lnTo>
                    <a:pt x="98096" y="4446960"/>
                  </a:lnTo>
                  <a:lnTo>
                    <a:pt x="73216" y="4408429"/>
                  </a:lnTo>
                  <a:lnTo>
                    <a:pt x="51640" y="4367740"/>
                  </a:lnTo>
                  <a:lnTo>
                    <a:pt x="33559" y="4325084"/>
                  </a:lnTo>
                  <a:lnTo>
                    <a:pt x="19163" y="4280653"/>
                  </a:lnTo>
                  <a:lnTo>
                    <a:pt x="8644" y="4234638"/>
                  </a:lnTo>
                  <a:lnTo>
                    <a:pt x="2192" y="4187230"/>
                  </a:lnTo>
                  <a:lnTo>
                    <a:pt x="0" y="4138619"/>
                  </a:lnTo>
                  <a:lnTo>
                    <a:pt x="0" y="535169"/>
                  </a:lnTo>
                  <a:lnTo>
                    <a:pt x="2192" y="486558"/>
                  </a:lnTo>
                  <a:lnTo>
                    <a:pt x="8644" y="439150"/>
                  </a:lnTo>
                  <a:lnTo>
                    <a:pt x="19163" y="393134"/>
                  </a:lnTo>
                  <a:lnTo>
                    <a:pt x="33559" y="348704"/>
                  </a:lnTo>
                  <a:lnTo>
                    <a:pt x="51640" y="306048"/>
                  </a:lnTo>
                  <a:lnTo>
                    <a:pt x="73216" y="265359"/>
                  </a:lnTo>
                  <a:lnTo>
                    <a:pt x="98096" y="226828"/>
                  </a:lnTo>
                  <a:lnTo>
                    <a:pt x="126087" y="190644"/>
                  </a:lnTo>
                  <a:lnTo>
                    <a:pt x="157001" y="157000"/>
                  </a:lnTo>
                  <a:lnTo>
                    <a:pt x="190645" y="126087"/>
                  </a:lnTo>
                  <a:lnTo>
                    <a:pt x="226828" y="98095"/>
                  </a:lnTo>
                  <a:lnTo>
                    <a:pt x="265360" y="73216"/>
                  </a:lnTo>
                  <a:lnTo>
                    <a:pt x="306049" y="51640"/>
                  </a:lnTo>
                  <a:lnTo>
                    <a:pt x="348704" y="33559"/>
                  </a:lnTo>
                  <a:lnTo>
                    <a:pt x="393135" y="19163"/>
                  </a:lnTo>
                  <a:lnTo>
                    <a:pt x="439150" y="8644"/>
                  </a:lnTo>
                  <a:lnTo>
                    <a:pt x="486558" y="2192"/>
                  </a:lnTo>
                  <a:lnTo>
                    <a:pt x="535161" y="0"/>
                  </a:lnTo>
                  <a:lnTo>
                    <a:pt x="15699764" y="0"/>
                  </a:lnTo>
                  <a:lnTo>
                    <a:pt x="15748367" y="2192"/>
                  </a:lnTo>
                  <a:lnTo>
                    <a:pt x="15795776" y="8644"/>
                  </a:lnTo>
                  <a:lnTo>
                    <a:pt x="15841791" y="19163"/>
                  </a:lnTo>
                  <a:lnTo>
                    <a:pt x="15886221" y="33559"/>
                  </a:lnTo>
                  <a:lnTo>
                    <a:pt x="15928877" y="51640"/>
                  </a:lnTo>
                  <a:lnTo>
                    <a:pt x="15969566" y="73216"/>
                  </a:lnTo>
                  <a:lnTo>
                    <a:pt x="16008098" y="98095"/>
                  </a:lnTo>
                  <a:lnTo>
                    <a:pt x="16044281" y="126087"/>
                  </a:lnTo>
                  <a:lnTo>
                    <a:pt x="16077925" y="157000"/>
                  </a:lnTo>
                  <a:lnTo>
                    <a:pt x="16108838" y="190644"/>
                  </a:lnTo>
                  <a:lnTo>
                    <a:pt x="16136830" y="226828"/>
                  </a:lnTo>
                  <a:lnTo>
                    <a:pt x="16161709" y="265359"/>
                  </a:lnTo>
                  <a:lnTo>
                    <a:pt x="16183285" y="306048"/>
                  </a:lnTo>
                  <a:lnTo>
                    <a:pt x="16201366" y="348704"/>
                  </a:lnTo>
                  <a:lnTo>
                    <a:pt x="16215762" y="393134"/>
                  </a:lnTo>
                  <a:lnTo>
                    <a:pt x="16218917" y="406935"/>
                  </a:lnTo>
                  <a:lnTo>
                    <a:pt x="16218917" y="4266853"/>
                  </a:lnTo>
                  <a:lnTo>
                    <a:pt x="16201366" y="4325084"/>
                  </a:lnTo>
                  <a:lnTo>
                    <a:pt x="16183285" y="4367740"/>
                  </a:lnTo>
                  <a:lnTo>
                    <a:pt x="16161709" y="4408429"/>
                  </a:lnTo>
                  <a:lnTo>
                    <a:pt x="16136830" y="4446960"/>
                  </a:lnTo>
                  <a:lnTo>
                    <a:pt x="16108838" y="4483144"/>
                  </a:lnTo>
                  <a:lnTo>
                    <a:pt x="16077925" y="4516787"/>
                  </a:lnTo>
                  <a:lnTo>
                    <a:pt x="16044281" y="4547701"/>
                  </a:lnTo>
                  <a:lnTo>
                    <a:pt x="16008098" y="4575693"/>
                  </a:lnTo>
                  <a:lnTo>
                    <a:pt x="15969566" y="4600572"/>
                  </a:lnTo>
                  <a:lnTo>
                    <a:pt x="15928877" y="4622148"/>
                  </a:lnTo>
                  <a:lnTo>
                    <a:pt x="15886221" y="4640229"/>
                  </a:lnTo>
                  <a:lnTo>
                    <a:pt x="15841791" y="4654625"/>
                  </a:lnTo>
                  <a:lnTo>
                    <a:pt x="15795776" y="4665144"/>
                  </a:lnTo>
                  <a:lnTo>
                    <a:pt x="15748367" y="4671596"/>
                  </a:lnTo>
                  <a:lnTo>
                    <a:pt x="15699756" y="467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7691" y="1059382"/>
              <a:ext cx="5067299" cy="3895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142" y="1059382"/>
              <a:ext cx="5067299" cy="3895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0241" y="1059382"/>
              <a:ext cx="5076824" cy="38957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792702" y="5782723"/>
            <a:ext cx="12181098" cy="3601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55" dirty="0">
                <a:solidFill>
                  <a:srgbClr val="FFFFFF"/>
                </a:solidFill>
                <a:latin typeface="Tahoma"/>
                <a:cs typeface="Tahoma"/>
              </a:rPr>
              <a:t>Exposer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5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4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Tahoma"/>
                <a:cs typeface="Tahoma"/>
              </a:rPr>
              <a:t>stagiaire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8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Tahoma"/>
                <a:cs typeface="Tahoma"/>
              </a:rPr>
              <a:t>recherche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35" dirty="0" err="1">
                <a:solidFill>
                  <a:srgbClr val="FFFFFF"/>
                </a:solidFill>
                <a:latin typeface="Tahoma"/>
                <a:cs typeface="Tahoma"/>
              </a:rPr>
              <a:t>santé</a:t>
            </a:r>
            <a:r>
              <a:rPr sz="2750" spc="-3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750" dirty="0">
              <a:latin typeface="Tahoma"/>
              <a:cs typeface="Tahoma"/>
            </a:endParaRPr>
          </a:p>
          <a:p>
            <a:pPr marL="12700" marR="5080">
              <a:lnSpc>
                <a:spcPct val="125000"/>
              </a:lnSpc>
              <a:spcBef>
                <a:spcPts val="1500"/>
              </a:spcBef>
            </a:pPr>
            <a:r>
              <a:rPr sz="2750" spc="-10" dirty="0" err="1">
                <a:solidFill>
                  <a:srgbClr val="FFFFFF"/>
                </a:solidFill>
                <a:latin typeface="Tahoma"/>
                <a:cs typeface="Tahoma"/>
              </a:rPr>
              <a:t>Permettre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05" dirty="0">
                <a:solidFill>
                  <a:srgbClr val="FFFFFF"/>
                </a:solidFill>
                <a:latin typeface="Tahoma"/>
                <a:cs typeface="Tahoma"/>
              </a:rPr>
              <a:t>aux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Tahoma"/>
                <a:cs typeface="Tahoma"/>
              </a:rPr>
              <a:t>stagiaires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faire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75" dirty="0">
                <a:solidFill>
                  <a:srgbClr val="FFFFFF"/>
                </a:solidFill>
                <a:latin typeface="Tahoma"/>
                <a:cs typeface="Tahoma"/>
              </a:rPr>
              <a:t>liens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Tahoma"/>
                <a:cs typeface="Tahoma"/>
              </a:rPr>
              <a:t>entre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45" dirty="0">
                <a:solidFill>
                  <a:srgbClr val="FFFFFF"/>
                </a:solidFill>
                <a:latin typeface="Tahoma"/>
                <a:cs typeface="Tahoma"/>
              </a:rPr>
              <a:t>les</a:t>
            </a:r>
            <a:r>
              <a:rPr lang="fr-FR" sz="2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" dirty="0" err="1">
                <a:solidFill>
                  <a:srgbClr val="FFFFFF"/>
                </a:solidFill>
                <a:latin typeface="Tahoma"/>
                <a:cs typeface="Tahoma"/>
              </a:rPr>
              <a:t>apprentissages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0" dirty="0" err="1">
                <a:solidFill>
                  <a:srgbClr val="FFFFFF"/>
                </a:solidFill>
                <a:latin typeface="Tahoma"/>
                <a:cs typeface="Tahoma"/>
              </a:rPr>
              <a:t>académiques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Tahoma"/>
                <a:cs typeface="Tahoma"/>
              </a:rPr>
              <a:t>recherche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5" dirty="0" err="1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35" dirty="0" err="1">
                <a:solidFill>
                  <a:srgbClr val="FFFFFF"/>
                </a:solidFill>
                <a:latin typeface="Tahoma"/>
                <a:cs typeface="Tahoma"/>
              </a:rPr>
              <a:t>santé</a:t>
            </a:r>
            <a:r>
              <a:rPr sz="2750" spc="-35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750" dirty="0">
              <a:latin typeface="Tahoma"/>
              <a:cs typeface="Tahoma"/>
            </a:endParaRPr>
          </a:p>
          <a:p>
            <a:pPr marL="12700" marR="1012190">
              <a:lnSpc>
                <a:spcPct val="125000"/>
              </a:lnSpc>
              <a:spcBef>
                <a:spcPts val="1500"/>
              </a:spcBef>
            </a:pPr>
            <a:r>
              <a:rPr sz="2750" spc="-55" dirty="0">
                <a:solidFill>
                  <a:srgbClr val="FFFFFF"/>
                </a:solidFill>
                <a:latin typeface="Tahoma"/>
                <a:cs typeface="Tahoma"/>
              </a:rPr>
              <a:t>Exposer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5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4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Tahoma"/>
                <a:cs typeface="Tahoma"/>
              </a:rPr>
              <a:t>stagiaire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8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40" dirty="0">
                <a:solidFill>
                  <a:srgbClr val="FFFFFF"/>
                </a:solidFill>
                <a:latin typeface="Tahoma"/>
                <a:cs typeface="Tahoma"/>
              </a:rPr>
              <a:t>l’interdisciplinarité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lang="fr-CA" sz="2750" spc="-7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30" dirty="0" err="1">
                <a:solidFill>
                  <a:srgbClr val="FFFFFF"/>
                </a:solidFill>
                <a:latin typeface="Tahoma"/>
                <a:cs typeface="Tahoma"/>
              </a:rPr>
              <a:t>l’interprofessionnalisme</a:t>
            </a:r>
            <a:r>
              <a:rPr sz="2750" spc="-30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endParaRPr sz="2750" dirty="0">
              <a:latin typeface="Tahoma"/>
              <a:cs typeface="Tahoma"/>
            </a:endParaRPr>
          </a:p>
          <a:p>
            <a:pPr marL="12700" marR="793115">
              <a:lnSpc>
                <a:spcPct val="125000"/>
              </a:lnSpc>
              <a:spcBef>
                <a:spcPts val="1500"/>
              </a:spcBef>
            </a:pPr>
            <a:r>
              <a:rPr sz="2750" spc="-10" dirty="0" err="1">
                <a:solidFill>
                  <a:srgbClr val="FFFFFF"/>
                </a:solidFill>
                <a:latin typeface="Tahoma"/>
                <a:cs typeface="Tahoma"/>
              </a:rPr>
              <a:t>Permettre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Tahoma"/>
                <a:cs typeface="Tahoma"/>
              </a:rPr>
              <a:t>au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Tahoma"/>
                <a:cs typeface="Tahoma"/>
              </a:rPr>
              <a:t>stagiaire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Tahoma"/>
                <a:cs typeface="Tahoma"/>
              </a:rPr>
              <a:t>d’acquérir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27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0" dirty="0">
                <a:solidFill>
                  <a:srgbClr val="FFFFFF"/>
                </a:solidFill>
                <a:latin typeface="Tahoma"/>
                <a:cs typeface="Tahoma"/>
              </a:rPr>
              <a:t>expériences </a:t>
            </a:r>
            <a:r>
              <a:rPr sz="2750" spc="-7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Tahoma"/>
                <a:cs typeface="Tahoma"/>
              </a:rPr>
              <a:t>complémentaires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80" dirty="0">
                <a:solidFill>
                  <a:srgbClr val="FFFFFF"/>
                </a:solidFill>
                <a:latin typeface="Tahoma"/>
                <a:cs typeface="Tahoma"/>
              </a:rPr>
              <a:t>à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Tahoma"/>
                <a:cs typeface="Tahoma"/>
              </a:rPr>
              <a:t>formation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-50" dirty="0">
                <a:solidFill>
                  <a:srgbClr val="FFFFFF"/>
                </a:solidFill>
                <a:latin typeface="Tahoma"/>
                <a:cs typeface="Tahoma"/>
              </a:rPr>
              <a:t>universitaire.</a:t>
            </a:r>
            <a:endParaRPr sz="2750" dirty="0">
              <a:latin typeface="Tahoma"/>
              <a:cs typeface="Tahoma"/>
            </a:endParaRPr>
          </a:p>
        </p:txBody>
      </p:sp>
      <p:sp>
        <p:nvSpPr>
          <p:cNvPr id="20" name="Rectangle : avec coins rognés en diagonale 19">
            <a:extLst>
              <a:ext uri="{FF2B5EF4-FFF2-40B4-BE49-F238E27FC236}">
                <a16:creationId xmlns:a16="http://schemas.microsoft.com/office/drawing/2014/main" id="{1AD4CA72-3C2A-6DC8-90D6-7552AD188382}"/>
              </a:ext>
            </a:extLst>
          </p:cNvPr>
          <p:cNvSpPr/>
          <p:nvPr/>
        </p:nvSpPr>
        <p:spPr>
          <a:xfrm>
            <a:off x="6327514" y="5832236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avec coins rognés en diagonale 20">
            <a:extLst>
              <a:ext uri="{FF2B5EF4-FFF2-40B4-BE49-F238E27FC236}">
                <a16:creationId xmlns:a16="http://schemas.microsoft.com/office/drawing/2014/main" id="{5EFB0935-8DA3-5C09-D6BF-914A0AF3BBE3}"/>
              </a:ext>
            </a:extLst>
          </p:cNvPr>
          <p:cNvSpPr/>
          <p:nvPr/>
        </p:nvSpPr>
        <p:spPr>
          <a:xfrm>
            <a:off x="6327514" y="6475318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avec coins rognés en diagonale 21">
            <a:extLst>
              <a:ext uri="{FF2B5EF4-FFF2-40B4-BE49-F238E27FC236}">
                <a16:creationId xmlns:a16="http://schemas.microsoft.com/office/drawing/2014/main" id="{11F7382B-2654-4EAE-21D4-9A6A127DD298}"/>
              </a:ext>
            </a:extLst>
          </p:cNvPr>
          <p:cNvSpPr/>
          <p:nvPr/>
        </p:nvSpPr>
        <p:spPr>
          <a:xfrm>
            <a:off x="6327514" y="7714466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avec coins rognés en diagonale 22">
            <a:extLst>
              <a:ext uri="{FF2B5EF4-FFF2-40B4-BE49-F238E27FC236}">
                <a16:creationId xmlns:a16="http://schemas.microsoft.com/office/drawing/2014/main" id="{05009488-8F65-42B3-9715-985969EECBCA}"/>
              </a:ext>
            </a:extLst>
          </p:cNvPr>
          <p:cNvSpPr/>
          <p:nvPr/>
        </p:nvSpPr>
        <p:spPr>
          <a:xfrm>
            <a:off x="6327514" y="8430766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96459E3-F07B-1382-A69D-9A48572BD194}"/>
              </a:ext>
            </a:extLst>
          </p:cNvPr>
          <p:cNvSpPr txBox="1"/>
          <p:nvPr/>
        </p:nvSpPr>
        <p:spPr>
          <a:xfrm>
            <a:off x="506506" y="6172954"/>
            <a:ext cx="5698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4800" b="1" dirty="0">
                <a:solidFill>
                  <a:schemeClr val="bg1"/>
                </a:solidFill>
                <a:latin typeface="Tahoma"/>
                <a:cs typeface="Tahoma"/>
              </a:rPr>
              <a:t>Objectifs des </a:t>
            </a:r>
            <a:br>
              <a:rPr lang="fr-FR" sz="4800" b="1" dirty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fr-FR" sz="4800" b="1" dirty="0">
                <a:solidFill>
                  <a:schemeClr val="bg1"/>
                </a:solidFill>
                <a:latin typeface="Tahoma"/>
                <a:cs typeface="Tahoma"/>
              </a:rPr>
              <a:t>stages d’initiation </a:t>
            </a:r>
            <a:br>
              <a:rPr lang="fr-FR" sz="4800" b="1" dirty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fr-FR" sz="4800" b="1" dirty="0">
                <a:solidFill>
                  <a:schemeClr val="bg1"/>
                </a:solidFill>
                <a:latin typeface="Tahoma"/>
                <a:cs typeface="Tahoma"/>
              </a:rPr>
              <a:t>à la recherche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2847" y="4341835"/>
            <a:ext cx="1306928" cy="130809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0385273" y="1503946"/>
            <a:ext cx="1183005" cy="1195705"/>
          </a:xfrm>
          <a:custGeom>
            <a:avLst/>
            <a:gdLst/>
            <a:ahLst/>
            <a:cxnLst/>
            <a:rect l="l" t="t" r="r" b="b"/>
            <a:pathLst>
              <a:path w="1183004" h="1195705">
                <a:moveTo>
                  <a:pt x="480555" y="379234"/>
                </a:moveTo>
                <a:lnTo>
                  <a:pt x="478942" y="371271"/>
                </a:lnTo>
                <a:lnTo>
                  <a:pt x="474535" y="364756"/>
                </a:lnTo>
                <a:lnTo>
                  <a:pt x="468007" y="360349"/>
                </a:lnTo>
                <a:lnTo>
                  <a:pt x="460044" y="358724"/>
                </a:lnTo>
                <a:lnTo>
                  <a:pt x="182537" y="358724"/>
                </a:lnTo>
                <a:lnTo>
                  <a:pt x="174574" y="360349"/>
                </a:lnTo>
                <a:lnTo>
                  <a:pt x="168059" y="364756"/>
                </a:lnTo>
                <a:lnTo>
                  <a:pt x="163652" y="371271"/>
                </a:lnTo>
                <a:lnTo>
                  <a:pt x="162026" y="379234"/>
                </a:lnTo>
                <a:lnTo>
                  <a:pt x="163652" y="387197"/>
                </a:lnTo>
                <a:lnTo>
                  <a:pt x="168059" y="393725"/>
                </a:lnTo>
                <a:lnTo>
                  <a:pt x="174574" y="398132"/>
                </a:lnTo>
                <a:lnTo>
                  <a:pt x="182537" y="399745"/>
                </a:lnTo>
                <a:lnTo>
                  <a:pt x="460044" y="399745"/>
                </a:lnTo>
                <a:lnTo>
                  <a:pt x="468007" y="398132"/>
                </a:lnTo>
                <a:lnTo>
                  <a:pt x="474535" y="393725"/>
                </a:lnTo>
                <a:lnTo>
                  <a:pt x="478942" y="387197"/>
                </a:lnTo>
                <a:lnTo>
                  <a:pt x="480555" y="379234"/>
                </a:lnTo>
                <a:close/>
              </a:path>
              <a:path w="1183004" h="1195705">
                <a:moveTo>
                  <a:pt x="1182598" y="1103922"/>
                </a:moveTo>
                <a:lnTo>
                  <a:pt x="1176235" y="1071880"/>
                </a:lnTo>
                <a:lnTo>
                  <a:pt x="1157160" y="1042555"/>
                </a:lnTo>
                <a:lnTo>
                  <a:pt x="1155560" y="1040091"/>
                </a:lnTo>
                <a:lnTo>
                  <a:pt x="1153312" y="1037831"/>
                </a:lnTo>
                <a:lnTo>
                  <a:pt x="1151051" y="1035786"/>
                </a:lnTo>
                <a:lnTo>
                  <a:pt x="1148384" y="1033729"/>
                </a:lnTo>
                <a:lnTo>
                  <a:pt x="1026655" y="932002"/>
                </a:lnTo>
                <a:lnTo>
                  <a:pt x="1026414" y="931799"/>
                </a:lnTo>
                <a:lnTo>
                  <a:pt x="918667" y="841756"/>
                </a:lnTo>
                <a:lnTo>
                  <a:pt x="941273" y="796112"/>
                </a:lnTo>
                <a:lnTo>
                  <a:pt x="954963" y="747839"/>
                </a:lnTo>
                <a:lnTo>
                  <a:pt x="959713" y="698233"/>
                </a:lnTo>
                <a:lnTo>
                  <a:pt x="955522" y="648589"/>
                </a:lnTo>
                <a:lnTo>
                  <a:pt x="942390" y="600214"/>
                </a:lnTo>
                <a:lnTo>
                  <a:pt x="920305" y="554393"/>
                </a:lnTo>
                <a:lnTo>
                  <a:pt x="920305" y="501688"/>
                </a:lnTo>
                <a:lnTo>
                  <a:pt x="920305" y="259041"/>
                </a:lnTo>
                <a:lnTo>
                  <a:pt x="919899" y="258432"/>
                </a:lnTo>
                <a:lnTo>
                  <a:pt x="919899" y="257200"/>
                </a:lnTo>
                <a:lnTo>
                  <a:pt x="919695" y="256590"/>
                </a:lnTo>
                <a:lnTo>
                  <a:pt x="919695" y="256374"/>
                </a:lnTo>
                <a:lnTo>
                  <a:pt x="919073" y="252831"/>
                </a:lnTo>
                <a:lnTo>
                  <a:pt x="919073" y="696671"/>
                </a:lnTo>
                <a:lnTo>
                  <a:pt x="919060" y="696963"/>
                </a:lnTo>
                <a:lnTo>
                  <a:pt x="914565" y="742950"/>
                </a:lnTo>
                <a:lnTo>
                  <a:pt x="901306" y="786739"/>
                </a:lnTo>
                <a:lnTo>
                  <a:pt x="879703" y="827062"/>
                </a:lnTo>
                <a:lnTo>
                  <a:pt x="850163" y="862876"/>
                </a:lnTo>
                <a:lnTo>
                  <a:pt x="814247" y="892340"/>
                </a:lnTo>
                <a:lnTo>
                  <a:pt x="773938" y="913955"/>
                </a:lnTo>
                <a:lnTo>
                  <a:pt x="730199" y="927252"/>
                </a:lnTo>
                <a:lnTo>
                  <a:pt x="684022" y="931799"/>
                </a:lnTo>
                <a:lnTo>
                  <a:pt x="637819" y="927290"/>
                </a:lnTo>
                <a:lnTo>
                  <a:pt x="594029" y="914031"/>
                </a:lnTo>
                <a:lnTo>
                  <a:pt x="553707" y="892429"/>
                </a:lnTo>
                <a:lnTo>
                  <a:pt x="517893" y="862876"/>
                </a:lnTo>
                <a:lnTo>
                  <a:pt x="487807" y="826033"/>
                </a:lnTo>
                <a:lnTo>
                  <a:pt x="466318" y="785152"/>
                </a:lnTo>
                <a:lnTo>
                  <a:pt x="453428" y="741578"/>
                </a:lnTo>
                <a:lnTo>
                  <a:pt x="449122" y="696671"/>
                </a:lnTo>
                <a:lnTo>
                  <a:pt x="453428" y="651764"/>
                </a:lnTo>
                <a:lnTo>
                  <a:pt x="466318" y="608228"/>
                </a:lnTo>
                <a:lnTo>
                  <a:pt x="487807" y="567385"/>
                </a:lnTo>
                <a:lnTo>
                  <a:pt x="517893" y="530606"/>
                </a:lnTo>
                <a:lnTo>
                  <a:pt x="553707" y="501154"/>
                </a:lnTo>
                <a:lnTo>
                  <a:pt x="594029" y="479539"/>
                </a:lnTo>
                <a:lnTo>
                  <a:pt x="637819" y="466229"/>
                </a:lnTo>
                <a:lnTo>
                  <a:pt x="684022" y="461695"/>
                </a:lnTo>
                <a:lnTo>
                  <a:pt x="730237" y="466204"/>
                </a:lnTo>
                <a:lnTo>
                  <a:pt x="774014" y="479463"/>
                </a:lnTo>
                <a:lnTo>
                  <a:pt x="814336" y="501065"/>
                </a:lnTo>
                <a:lnTo>
                  <a:pt x="850163" y="530606"/>
                </a:lnTo>
                <a:lnTo>
                  <a:pt x="879614" y="566521"/>
                </a:lnTo>
                <a:lnTo>
                  <a:pt x="901230" y="606831"/>
                </a:lnTo>
                <a:lnTo>
                  <a:pt x="914539" y="650570"/>
                </a:lnTo>
                <a:lnTo>
                  <a:pt x="919073" y="696671"/>
                </a:lnTo>
                <a:lnTo>
                  <a:pt x="919073" y="252831"/>
                </a:lnTo>
                <a:lnTo>
                  <a:pt x="918870" y="251663"/>
                </a:lnTo>
                <a:lnTo>
                  <a:pt x="917028" y="247357"/>
                </a:lnTo>
                <a:lnTo>
                  <a:pt x="913536" y="244284"/>
                </a:lnTo>
                <a:lnTo>
                  <a:pt x="879284" y="210007"/>
                </a:lnTo>
                <a:lnTo>
                  <a:pt x="879284" y="280174"/>
                </a:lnTo>
                <a:lnTo>
                  <a:pt x="879284" y="501688"/>
                </a:lnTo>
                <a:lnTo>
                  <a:pt x="837184" y="467080"/>
                </a:lnTo>
                <a:lnTo>
                  <a:pt x="827112" y="461695"/>
                </a:lnTo>
                <a:lnTo>
                  <a:pt x="789838" y="441744"/>
                </a:lnTo>
                <a:lnTo>
                  <a:pt x="738441" y="426173"/>
                </a:lnTo>
                <a:lnTo>
                  <a:pt x="684225" y="420878"/>
                </a:lnTo>
                <a:lnTo>
                  <a:pt x="632256" y="425754"/>
                </a:lnTo>
                <a:lnTo>
                  <a:pt x="582853" y="440105"/>
                </a:lnTo>
                <a:lnTo>
                  <a:pt x="537070" y="463448"/>
                </a:lnTo>
                <a:lnTo>
                  <a:pt x="495947" y="495325"/>
                </a:lnTo>
                <a:lnTo>
                  <a:pt x="182537" y="495325"/>
                </a:lnTo>
                <a:lnTo>
                  <a:pt x="174574" y="496951"/>
                </a:lnTo>
                <a:lnTo>
                  <a:pt x="168059" y="501357"/>
                </a:lnTo>
                <a:lnTo>
                  <a:pt x="163652" y="507873"/>
                </a:lnTo>
                <a:lnTo>
                  <a:pt x="162026" y="515835"/>
                </a:lnTo>
                <a:lnTo>
                  <a:pt x="163652" y="523798"/>
                </a:lnTo>
                <a:lnTo>
                  <a:pt x="168059" y="530326"/>
                </a:lnTo>
                <a:lnTo>
                  <a:pt x="174574" y="534733"/>
                </a:lnTo>
                <a:lnTo>
                  <a:pt x="182537" y="536346"/>
                </a:lnTo>
                <a:lnTo>
                  <a:pt x="460044" y="536346"/>
                </a:lnTo>
                <a:lnTo>
                  <a:pt x="445554" y="558901"/>
                </a:lnTo>
                <a:lnTo>
                  <a:pt x="433438" y="582447"/>
                </a:lnTo>
                <a:lnTo>
                  <a:pt x="423710" y="606831"/>
                </a:lnTo>
                <a:lnTo>
                  <a:pt x="416356" y="631926"/>
                </a:lnTo>
                <a:lnTo>
                  <a:pt x="182537" y="631926"/>
                </a:lnTo>
                <a:lnTo>
                  <a:pt x="174574" y="633552"/>
                </a:lnTo>
                <a:lnTo>
                  <a:pt x="168059" y="637959"/>
                </a:lnTo>
                <a:lnTo>
                  <a:pt x="163652" y="644474"/>
                </a:lnTo>
                <a:lnTo>
                  <a:pt x="162026" y="652437"/>
                </a:lnTo>
                <a:lnTo>
                  <a:pt x="163652" y="660400"/>
                </a:lnTo>
                <a:lnTo>
                  <a:pt x="168059" y="666927"/>
                </a:lnTo>
                <a:lnTo>
                  <a:pt x="174574" y="671334"/>
                </a:lnTo>
                <a:lnTo>
                  <a:pt x="182537" y="672947"/>
                </a:lnTo>
                <a:lnTo>
                  <a:pt x="409384" y="672947"/>
                </a:lnTo>
                <a:lnTo>
                  <a:pt x="408432" y="696671"/>
                </a:lnTo>
                <a:lnTo>
                  <a:pt x="408482" y="698233"/>
                </a:lnTo>
                <a:lnTo>
                  <a:pt x="409511" y="720940"/>
                </a:lnTo>
                <a:lnTo>
                  <a:pt x="412648" y="744766"/>
                </a:lnTo>
                <a:lnTo>
                  <a:pt x="417804" y="768324"/>
                </a:lnTo>
                <a:lnTo>
                  <a:pt x="182537" y="768324"/>
                </a:lnTo>
                <a:lnTo>
                  <a:pt x="174574" y="769937"/>
                </a:lnTo>
                <a:lnTo>
                  <a:pt x="168059" y="774344"/>
                </a:lnTo>
                <a:lnTo>
                  <a:pt x="163652" y="780872"/>
                </a:lnTo>
                <a:lnTo>
                  <a:pt x="162026" y="788835"/>
                </a:lnTo>
                <a:lnTo>
                  <a:pt x="163652" y="796798"/>
                </a:lnTo>
                <a:lnTo>
                  <a:pt x="168059" y="803325"/>
                </a:lnTo>
                <a:lnTo>
                  <a:pt x="174574" y="807732"/>
                </a:lnTo>
                <a:lnTo>
                  <a:pt x="182537" y="809345"/>
                </a:lnTo>
                <a:lnTo>
                  <a:pt x="432562" y="809345"/>
                </a:lnTo>
                <a:lnTo>
                  <a:pt x="443572" y="831430"/>
                </a:lnTo>
                <a:lnTo>
                  <a:pt x="471817" y="872921"/>
                </a:lnTo>
                <a:lnTo>
                  <a:pt x="498614" y="900823"/>
                </a:lnTo>
                <a:lnTo>
                  <a:pt x="503529" y="904925"/>
                </a:lnTo>
                <a:lnTo>
                  <a:pt x="182537" y="904925"/>
                </a:lnTo>
                <a:lnTo>
                  <a:pt x="174574" y="906538"/>
                </a:lnTo>
                <a:lnTo>
                  <a:pt x="168059" y="910945"/>
                </a:lnTo>
                <a:lnTo>
                  <a:pt x="163652" y="917473"/>
                </a:lnTo>
                <a:lnTo>
                  <a:pt x="162026" y="925436"/>
                </a:lnTo>
                <a:lnTo>
                  <a:pt x="163652" y="933399"/>
                </a:lnTo>
                <a:lnTo>
                  <a:pt x="168059" y="939927"/>
                </a:lnTo>
                <a:lnTo>
                  <a:pt x="174574" y="944333"/>
                </a:lnTo>
                <a:lnTo>
                  <a:pt x="182537" y="945946"/>
                </a:lnTo>
                <a:lnTo>
                  <a:pt x="566089" y="945946"/>
                </a:lnTo>
                <a:lnTo>
                  <a:pt x="594588" y="957554"/>
                </a:lnTo>
                <a:lnTo>
                  <a:pt x="623925" y="965898"/>
                </a:lnTo>
                <a:lnTo>
                  <a:pt x="653884" y="970927"/>
                </a:lnTo>
                <a:lnTo>
                  <a:pt x="684225" y="972616"/>
                </a:lnTo>
                <a:lnTo>
                  <a:pt x="721614" y="970038"/>
                </a:lnTo>
                <a:lnTo>
                  <a:pt x="758355" y="962380"/>
                </a:lnTo>
                <a:lnTo>
                  <a:pt x="793978" y="949680"/>
                </a:lnTo>
                <a:lnTo>
                  <a:pt x="828014" y="932002"/>
                </a:lnTo>
                <a:lnTo>
                  <a:pt x="879284" y="993330"/>
                </a:lnTo>
                <a:lnTo>
                  <a:pt x="879284" y="1087056"/>
                </a:lnTo>
                <a:lnTo>
                  <a:pt x="874433" y="1110945"/>
                </a:lnTo>
                <a:lnTo>
                  <a:pt x="861212" y="1130515"/>
                </a:lnTo>
                <a:lnTo>
                  <a:pt x="841641" y="1143736"/>
                </a:lnTo>
                <a:lnTo>
                  <a:pt x="817753" y="1148588"/>
                </a:lnTo>
                <a:lnTo>
                  <a:pt x="102552" y="1148588"/>
                </a:lnTo>
                <a:lnTo>
                  <a:pt x="78663" y="1143736"/>
                </a:lnTo>
                <a:lnTo>
                  <a:pt x="59093" y="1130515"/>
                </a:lnTo>
                <a:lnTo>
                  <a:pt x="45872" y="1110945"/>
                </a:lnTo>
                <a:lnTo>
                  <a:pt x="41021" y="1087056"/>
                </a:lnTo>
                <a:lnTo>
                  <a:pt x="41021" y="102552"/>
                </a:lnTo>
                <a:lnTo>
                  <a:pt x="45872" y="78663"/>
                </a:lnTo>
                <a:lnTo>
                  <a:pt x="59093" y="59093"/>
                </a:lnTo>
                <a:lnTo>
                  <a:pt x="78663" y="45872"/>
                </a:lnTo>
                <a:lnTo>
                  <a:pt x="102552" y="41021"/>
                </a:lnTo>
                <a:lnTo>
                  <a:pt x="640130" y="41021"/>
                </a:lnTo>
                <a:lnTo>
                  <a:pt x="640130" y="259664"/>
                </a:lnTo>
                <a:lnTo>
                  <a:pt x="641756" y="267627"/>
                </a:lnTo>
                <a:lnTo>
                  <a:pt x="646163" y="274142"/>
                </a:lnTo>
                <a:lnTo>
                  <a:pt x="652678" y="278549"/>
                </a:lnTo>
                <a:lnTo>
                  <a:pt x="660641" y="280174"/>
                </a:lnTo>
                <a:lnTo>
                  <a:pt x="879284" y="280174"/>
                </a:lnTo>
                <a:lnTo>
                  <a:pt x="879284" y="210007"/>
                </a:lnTo>
                <a:lnTo>
                  <a:pt x="710450" y="41021"/>
                </a:lnTo>
                <a:lnTo>
                  <a:pt x="675411" y="5943"/>
                </a:lnTo>
                <a:lnTo>
                  <a:pt x="671512" y="2247"/>
                </a:lnTo>
                <a:lnTo>
                  <a:pt x="666178" y="0"/>
                </a:lnTo>
                <a:lnTo>
                  <a:pt x="102552" y="0"/>
                </a:lnTo>
                <a:lnTo>
                  <a:pt x="62649" y="8064"/>
                </a:lnTo>
                <a:lnTo>
                  <a:pt x="30048" y="30048"/>
                </a:lnTo>
                <a:lnTo>
                  <a:pt x="8064" y="62649"/>
                </a:lnTo>
                <a:lnTo>
                  <a:pt x="0" y="102552"/>
                </a:lnTo>
                <a:lnTo>
                  <a:pt x="0" y="1087056"/>
                </a:lnTo>
                <a:lnTo>
                  <a:pt x="8064" y="1126959"/>
                </a:lnTo>
                <a:lnTo>
                  <a:pt x="30048" y="1159560"/>
                </a:lnTo>
                <a:lnTo>
                  <a:pt x="62649" y="1181544"/>
                </a:lnTo>
                <a:lnTo>
                  <a:pt x="102552" y="1189609"/>
                </a:lnTo>
                <a:lnTo>
                  <a:pt x="817753" y="1189609"/>
                </a:lnTo>
                <a:lnTo>
                  <a:pt x="857656" y="1181544"/>
                </a:lnTo>
                <a:lnTo>
                  <a:pt x="890257" y="1159560"/>
                </a:lnTo>
                <a:lnTo>
                  <a:pt x="912241" y="1126959"/>
                </a:lnTo>
                <a:lnTo>
                  <a:pt x="920305" y="1087056"/>
                </a:lnTo>
                <a:lnTo>
                  <a:pt x="920305" y="1042555"/>
                </a:lnTo>
                <a:lnTo>
                  <a:pt x="1019987" y="1161719"/>
                </a:lnTo>
                <a:lnTo>
                  <a:pt x="1049337" y="1185773"/>
                </a:lnTo>
                <a:lnTo>
                  <a:pt x="1080477" y="1195616"/>
                </a:lnTo>
                <a:lnTo>
                  <a:pt x="1111110" y="1193317"/>
                </a:lnTo>
                <a:lnTo>
                  <a:pt x="1138936" y="1180922"/>
                </a:lnTo>
                <a:lnTo>
                  <a:pt x="1161656" y="1160513"/>
                </a:lnTo>
                <a:lnTo>
                  <a:pt x="1176985" y="1134160"/>
                </a:lnTo>
                <a:lnTo>
                  <a:pt x="1182598" y="1103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1049" y="2921647"/>
            <a:ext cx="1150620" cy="1180465"/>
          </a:xfrm>
          <a:custGeom>
            <a:avLst/>
            <a:gdLst/>
            <a:ahLst/>
            <a:cxnLst/>
            <a:rect l="l" t="t" r="r" b="b"/>
            <a:pathLst>
              <a:path w="1150620" h="1180464">
                <a:moveTo>
                  <a:pt x="373062" y="1085811"/>
                </a:moveTo>
                <a:lnTo>
                  <a:pt x="355130" y="1069835"/>
                </a:lnTo>
                <a:lnTo>
                  <a:pt x="352513" y="1070127"/>
                </a:lnTo>
                <a:lnTo>
                  <a:pt x="323113" y="1070127"/>
                </a:lnTo>
                <a:lnTo>
                  <a:pt x="320497" y="1069835"/>
                </a:lnTo>
                <a:lnTo>
                  <a:pt x="317944" y="1070089"/>
                </a:lnTo>
                <a:lnTo>
                  <a:pt x="312928" y="1071676"/>
                </a:lnTo>
                <a:lnTo>
                  <a:pt x="302564" y="1085811"/>
                </a:lnTo>
                <a:lnTo>
                  <a:pt x="302564" y="1091057"/>
                </a:lnTo>
                <a:lnTo>
                  <a:pt x="320497" y="1107046"/>
                </a:lnTo>
                <a:lnTo>
                  <a:pt x="323113" y="1106754"/>
                </a:lnTo>
                <a:lnTo>
                  <a:pt x="352513" y="1106754"/>
                </a:lnTo>
                <a:lnTo>
                  <a:pt x="355130" y="1107046"/>
                </a:lnTo>
                <a:lnTo>
                  <a:pt x="357682" y="1106792"/>
                </a:lnTo>
                <a:lnTo>
                  <a:pt x="362699" y="1105192"/>
                </a:lnTo>
                <a:lnTo>
                  <a:pt x="373062" y="1091057"/>
                </a:lnTo>
                <a:lnTo>
                  <a:pt x="373062" y="1085811"/>
                </a:lnTo>
                <a:close/>
              </a:path>
              <a:path w="1150620" h="1180464">
                <a:moveTo>
                  <a:pt x="527265" y="1085811"/>
                </a:moveTo>
                <a:lnTo>
                  <a:pt x="509320" y="1069835"/>
                </a:lnTo>
                <a:lnTo>
                  <a:pt x="506704" y="1070127"/>
                </a:lnTo>
                <a:lnTo>
                  <a:pt x="455269" y="1070127"/>
                </a:lnTo>
                <a:lnTo>
                  <a:pt x="452653" y="1069835"/>
                </a:lnTo>
                <a:lnTo>
                  <a:pt x="450088" y="1070089"/>
                </a:lnTo>
                <a:lnTo>
                  <a:pt x="445071" y="1071676"/>
                </a:lnTo>
                <a:lnTo>
                  <a:pt x="434708" y="1085811"/>
                </a:lnTo>
                <a:lnTo>
                  <a:pt x="434708" y="1091057"/>
                </a:lnTo>
                <a:lnTo>
                  <a:pt x="452653" y="1107046"/>
                </a:lnTo>
                <a:lnTo>
                  <a:pt x="455269" y="1106754"/>
                </a:lnTo>
                <a:lnTo>
                  <a:pt x="506704" y="1106754"/>
                </a:lnTo>
                <a:lnTo>
                  <a:pt x="509320" y="1107046"/>
                </a:lnTo>
                <a:lnTo>
                  <a:pt x="511886" y="1106792"/>
                </a:lnTo>
                <a:lnTo>
                  <a:pt x="516902" y="1105192"/>
                </a:lnTo>
                <a:lnTo>
                  <a:pt x="527265" y="1091057"/>
                </a:lnTo>
                <a:lnTo>
                  <a:pt x="527265" y="1085811"/>
                </a:lnTo>
                <a:close/>
              </a:path>
              <a:path w="1150620" h="1180464">
                <a:moveTo>
                  <a:pt x="681278" y="1085811"/>
                </a:moveTo>
                <a:lnTo>
                  <a:pt x="663333" y="1069835"/>
                </a:lnTo>
                <a:lnTo>
                  <a:pt x="660717" y="1070127"/>
                </a:lnTo>
                <a:lnTo>
                  <a:pt x="609371" y="1070127"/>
                </a:lnTo>
                <a:lnTo>
                  <a:pt x="606755" y="1069835"/>
                </a:lnTo>
                <a:lnTo>
                  <a:pt x="604189" y="1070089"/>
                </a:lnTo>
                <a:lnTo>
                  <a:pt x="599186" y="1071676"/>
                </a:lnTo>
                <a:lnTo>
                  <a:pt x="588822" y="1085811"/>
                </a:lnTo>
                <a:lnTo>
                  <a:pt x="588822" y="1091057"/>
                </a:lnTo>
                <a:lnTo>
                  <a:pt x="606755" y="1107046"/>
                </a:lnTo>
                <a:lnTo>
                  <a:pt x="609371" y="1106754"/>
                </a:lnTo>
                <a:lnTo>
                  <a:pt x="660717" y="1106754"/>
                </a:lnTo>
                <a:lnTo>
                  <a:pt x="663333" y="1107046"/>
                </a:lnTo>
                <a:lnTo>
                  <a:pt x="665899" y="1106792"/>
                </a:lnTo>
                <a:lnTo>
                  <a:pt x="670915" y="1105192"/>
                </a:lnTo>
                <a:lnTo>
                  <a:pt x="681278" y="1091057"/>
                </a:lnTo>
                <a:lnTo>
                  <a:pt x="681278" y="1085811"/>
                </a:lnTo>
                <a:close/>
              </a:path>
              <a:path w="1150620" h="1180464">
                <a:moveTo>
                  <a:pt x="813422" y="1085811"/>
                </a:moveTo>
                <a:lnTo>
                  <a:pt x="795489" y="1069835"/>
                </a:lnTo>
                <a:lnTo>
                  <a:pt x="792873" y="1070127"/>
                </a:lnTo>
                <a:lnTo>
                  <a:pt x="763473" y="1070127"/>
                </a:lnTo>
                <a:lnTo>
                  <a:pt x="760857" y="1069835"/>
                </a:lnTo>
                <a:lnTo>
                  <a:pt x="758304" y="1070089"/>
                </a:lnTo>
                <a:lnTo>
                  <a:pt x="753287" y="1071676"/>
                </a:lnTo>
                <a:lnTo>
                  <a:pt x="742924" y="1085811"/>
                </a:lnTo>
                <a:lnTo>
                  <a:pt x="742924" y="1091057"/>
                </a:lnTo>
                <a:lnTo>
                  <a:pt x="760857" y="1107046"/>
                </a:lnTo>
                <a:lnTo>
                  <a:pt x="763473" y="1106754"/>
                </a:lnTo>
                <a:lnTo>
                  <a:pt x="792873" y="1106754"/>
                </a:lnTo>
                <a:lnTo>
                  <a:pt x="795489" y="1107046"/>
                </a:lnTo>
                <a:lnTo>
                  <a:pt x="798055" y="1106792"/>
                </a:lnTo>
                <a:lnTo>
                  <a:pt x="803059" y="1105192"/>
                </a:lnTo>
                <a:lnTo>
                  <a:pt x="813422" y="1091057"/>
                </a:lnTo>
                <a:lnTo>
                  <a:pt x="813422" y="1085811"/>
                </a:lnTo>
                <a:close/>
              </a:path>
              <a:path w="1150620" h="1180464">
                <a:moveTo>
                  <a:pt x="924979" y="155600"/>
                </a:moveTo>
                <a:lnTo>
                  <a:pt x="920292" y="117779"/>
                </a:lnTo>
                <a:lnTo>
                  <a:pt x="906538" y="82245"/>
                </a:lnTo>
                <a:lnTo>
                  <a:pt x="888225" y="55384"/>
                </a:lnTo>
                <a:lnTo>
                  <a:pt x="888225" y="147789"/>
                </a:lnTo>
                <a:lnTo>
                  <a:pt x="888225" y="163410"/>
                </a:lnTo>
                <a:lnTo>
                  <a:pt x="876147" y="208356"/>
                </a:lnTo>
                <a:lnTo>
                  <a:pt x="847712" y="245262"/>
                </a:lnTo>
                <a:lnTo>
                  <a:pt x="807288" y="268516"/>
                </a:lnTo>
                <a:lnTo>
                  <a:pt x="776681" y="274586"/>
                </a:lnTo>
                <a:lnTo>
                  <a:pt x="760996" y="274586"/>
                </a:lnTo>
                <a:lnTo>
                  <a:pt x="715899" y="262547"/>
                </a:lnTo>
                <a:lnTo>
                  <a:pt x="678865" y="234213"/>
                </a:lnTo>
                <a:lnTo>
                  <a:pt x="655535" y="193916"/>
                </a:lnTo>
                <a:lnTo>
                  <a:pt x="649439" y="163410"/>
                </a:lnTo>
                <a:lnTo>
                  <a:pt x="649465" y="147789"/>
                </a:lnTo>
                <a:lnTo>
                  <a:pt x="661644" y="102958"/>
                </a:lnTo>
                <a:lnTo>
                  <a:pt x="690079" y="66141"/>
                </a:lnTo>
                <a:lnTo>
                  <a:pt x="730453" y="42938"/>
                </a:lnTo>
                <a:lnTo>
                  <a:pt x="761009" y="36855"/>
                </a:lnTo>
                <a:lnTo>
                  <a:pt x="768832" y="36855"/>
                </a:lnTo>
                <a:lnTo>
                  <a:pt x="768832" y="36614"/>
                </a:lnTo>
                <a:lnTo>
                  <a:pt x="776681" y="36614"/>
                </a:lnTo>
                <a:lnTo>
                  <a:pt x="784440" y="37376"/>
                </a:lnTo>
                <a:lnTo>
                  <a:pt x="821766" y="48666"/>
                </a:lnTo>
                <a:lnTo>
                  <a:pt x="858799" y="76987"/>
                </a:lnTo>
                <a:lnTo>
                  <a:pt x="882142" y="117284"/>
                </a:lnTo>
                <a:lnTo>
                  <a:pt x="888225" y="147789"/>
                </a:lnTo>
                <a:lnTo>
                  <a:pt x="888225" y="55384"/>
                </a:lnTo>
                <a:lnTo>
                  <a:pt x="855586" y="26225"/>
                </a:lnTo>
                <a:lnTo>
                  <a:pt x="821436" y="9093"/>
                </a:lnTo>
                <a:lnTo>
                  <a:pt x="784136" y="749"/>
                </a:lnTo>
                <a:lnTo>
                  <a:pt x="768832" y="0"/>
                </a:lnTo>
                <a:lnTo>
                  <a:pt x="761161" y="190"/>
                </a:lnTo>
                <a:lnTo>
                  <a:pt x="723506" y="6692"/>
                </a:lnTo>
                <a:lnTo>
                  <a:pt x="688568" y="22136"/>
                </a:lnTo>
                <a:lnTo>
                  <a:pt x="658431" y="45567"/>
                </a:lnTo>
                <a:lnTo>
                  <a:pt x="634911" y="75615"/>
                </a:lnTo>
                <a:lnTo>
                  <a:pt x="619417" y="110439"/>
                </a:lnTo>
                <a:lnTo>
                  <a:pt x="612698" y="155600"/>
                </a:lnTo>
                <a:lnTo>
                  <a:pt x="612889" y="163245"/>
                </a:lnTo>
                <a:lnTo>
                  <a:pt x="621855" y="208000"/>
                </a:lnTo>
                <a:lnTo>
                  <a:pt x="639051" y="242023"/>
                </a:lnTo>
                <a:lnTo>
                  <a:pt x="669823" y="275844"/>
                </a:lnTo>
                <a:lnTo>
                  <a:pt x="702094" y="296227"/>
                </a:lnTo>
                <a:lnTo>
                  <a:pt x="738390" y="308203"/>
                </a:lnTo>
                <a:lnTo>
                  <a:pt x="768832" y="311213"/>
                </a:lnTo>
                <a:lnTo>
                  <a:pt x="776503" y="311023"/>
                </a:lnTo>
                <a:lnTo>
                  <a:pt x="814158" y="304507"/>
                </a:lnTo>
                <a:lnTo>
                  <a:pt x="849096" y="289077"/>
                </a:lnTo>
                <a:lnTo>
                  <a:pt x="869403" y="274586"/>
                </a:lnTo>
                <a:lnTo>
                  <a:pt x="873683" y="270903"/>
                </a:lnTo>
                <a:lnTo>
                  <a:pt x="898664" y="242049"/>
                </a:lnTo>
                <a:lnTo>
                  <a:pt x="915847" y="208013"/>
                </a:lnTo>
                <a:lnTo>
                  <a:pt x="924775" y="163410"/>
                </a:lnTo>
                <a:lnTo>
                  <a:pt x="924979" y="155600"/>
                </a:lnTo>
                <a:close/>
              </a:path>
              <a:path w="1150620" h="1180464">
                <a:moveTo>
                  <a:pt x="1150569" y="794321"/>
                </a:moveTo>
                <a:lnTo>
                  <a:pt x="1143165" y="767651"/>
                </a:lnTo>
                <a:lnTo>
                  <a:pt x="1141806" y="765111"/>
                </a:lnTo>
                <a:lnTo>
                  <a:pt x="1136954" y="757491"/>
                </a:lnTo>
                <a:lnTo>
                  <a:pt x="1134198" y="754951"/>
                </a:lnTo>
                <a:lnTo>
                  <a:pt x="1128026" y="748601"/>
                </a:lnTo>
                <a:lnTo>
                  <a:pt x="1124661" y="744791"/>
                </a:lnTo>
                <a:lnTo>
                  <a:pt x="1117384" y="740981"/>
                </a:lnTo>
                <a:lnTo>
                  <a:pt x="1116203" y="740206"/>
                </a:lnTo>
                <a:lnTo>
                  <a:pt x="1116203" y="794321"/>
                </a:lnTo>
                <a:lnTo>
                  <a:pt x="1116203" y="803211"/>
                </a:lnTo>
                <a:lnTo>
                  <a:pt x="1115364" y="807021"/>
                </a:lnTo>
                <a:lnTo>
                  <a:pt x="1087551" y="831151"/>
                </a:lnTo>
                <a:lnTo>
                  <a:pt x="1032078" y="831151"/>
                </a:lnTo>
                <a:lnTo>
                  <a:pt x="1032078" y="867981"/>
                </a:lnTo>
                <a:lnTo>
                  <a:pt x="1032078" y="923861"/>
                </a:lnTo>
                <a:lnTo>
                  <a:pt x="117932" y="923861"/>
                </a:lnTo>
                <a:lnTo>
                  <a:pt x="117932" y="867981"/>
                </a:lnTo>
                <a:lnTo>
                  <a:pt x="1032078" y="867981"/>
                </a:lnTo>
                <a:lnTo>
                  <a:pt x="1032078" y="831151"/>
                </a:lnTo>
                <a:lnTo>
                  <a:pt x="62445" y="831151"/>
                </a:lnTo>
                <a:lnTo>
                  <a:pt x="58280" y="829881"/>
                </a:lnTo>
                <a:lnTo>
                  <a:pt x="33794" y="803211"/>
                </a:lnTo>
                <a:lnTo>
                  <a:pt x="33794" y="794321"/>
                </a:lnTo>
                <a:lnTo>
                  <a:pt x="50215" y="771461"/>
                </a:lnTo>
                <a:lnTo>
                  <a:pt x="58280" y="767651"/>
                </a:lnTo>
                <a:lnTo>
                  <a:pt x="1091730" y="767651"/>
                </a:lnTo>
                <a:lnTo>
                  <a:pt x="1099794" y="771461"/>
                </a:lnTo>
                <a:lnTo>
                  <a:pt x="1103363" y="772731"/>
                </a:lnTo>
                <a:lnTo>
                  <a:pt x="1109586" y="779081"/>
                </a:lnTo>
                <a:lnTo>
                  <a:pt x="1111986" y="782891"/>
                </a:lnTo>
                <a:lnTo>
                  <a:pt x="1115364" y="790511"/>
                </a:lnTo>
                <a:lnTo>
                  <a:pt x="1116203" y="794321"/>
                </a:lnTo>
                <a:lnTo>
                  <a:pt x="1116203" y="740206"/>
                </a:lnTo>
                <a:lnTo>
                  <a:pt x="1113536" y="738441"/>
                </a:lnTo>
                <a:lnTo>
                  <a:pt x="1105420" y="734631"/>
                </a:lnTo>
                <a:lnTo>
                  <a:pt x="1092593" y="730821"/>
                </a:lnTo>
                <a:lnTo>
                  <a:pt x="1023797" y="730821"/>
                </a:lnTo>
                <a:lnTo>
                  <a:pt x="1030947" y="725741"/>
                </a:lnTo>
                <a:lnTo>
                  <a:pt x="1037767" y="721931"/>
                </a:lnTo>
                <a:lnTo>
                  <a:pt x="1044244" y="715581"/>
                </a:lnTo>
                <a:lnTo>
                  <a:pt x="1050378" y="710501"/>
                </a:lnTo>
                <a:lnTo>
                  <a:pt x="1056132" y="704151"/>
                </a:lnTo>
                <a:lnTo>
                  <a:pt x="1061427" y="697801"/>
                </a:lnTo>
                <a:lnTo>
                  <a:pt x="1066304" y="690181"/>
                </a:lnTo>
                <a:lnTo>
                  <a:pt x="1070737" y="683831"/>
                </a:lnTo>
                <a:lnTo>
                  <a:pt x="1085380" y="644461"/>
                </a:lnTo>
                <a:lnTo>
                  <a:pt x="1087767" y="533971"/>
                </a:lnTo>
                <a:lnTo>
                  <a:pt x="1087539" y="525081"/>
                </a:lnTo>
                <a:lnTo>
                  <a:pt x="1077125" y="473011"/>
                </a:lnTo>
                <a:lnTo>
                  <a:pt x="1057148" y="433641"/>
                </a:lnTo>
                <a:lnTo>
                  <a:pt x="1046543" y="419671"/>
                </a:lnTo>
                <a:lnTo>
                  <a:pt x="1040739" y="412051"/>
                </a:lnTo>
                <a:lnTo>
                  <a:pt x="1007122" y="384111"/>
                </a:lnTo>
                <a:lnTo>
                  <a:pt x="941806" y="356171"/>
                </a:lnTo>
                <a:lnTo>
                  <a:pt x="924204" y="353631"/>
                </a:lnTo>
                <a:lnTo>
                  <a:pt x="620496" y="353631"/>
                </a:lnTo>
                <a:lnTo>
                  <a:pt x="588733" y="357441"/>
                </a:lnTo>
                <a:lnTo>
                  <a:pt x="578358" y="361251"/>
                </a:lnTo>
                <a:lnTo>
                  <a:pt x="568223" y="363791"/>
                </a:lnTo>
                <a:lnTo>
                  <a:pt x="558292" y="368871"/>
                </a:lnTo>
                <a:lnTo>
                  <a:pt x="548589" y="372681"/>
                </a:lnTo>
                <a:lnTo>
                  <a:pt x="539178" y="377761"/>
                </a:lnTo>
                <a:lnTo>
                  <a:pt x="505104" y="404431"/>
                </a:lnTo>
                <a:lnTo>
                  <a:pt x="484060" y="428561"/>
                </a:lnTo>
                <a:lnTo>
                  <a:pt x="482942" y="429831"/>
                </a:lnTo>
                <a:lnTo>
                  <a:pt x="482206" y="432371"/>
                </a:lnTo>
                <a:lnTo>
                  <a:pt x="481533" y="436181"/>
                </a:lnTo>
                <a:lnTo>
                  <a:pt x="481609" y="438721"/>
                </a:lnTo>
                <a:lnTo>
                  <a:pt x="482587" y="443801"/>
                </a:lnTo>
                <a:lnTo>
                  <a:pt x="483450" y="445071"/>
                </a:lnTo>
                <a:lnTo>
                  <a:pt x="485952" y="448881"/>
                </a:lnTo>
                <a:lnTo>
                  <a:pt x="487502" y="450151"/>
                </a:lnTo>
                <a:lnTo>
                  <a:pt x="491185" y="453961"/>
                </a:lnTo>
                <a:lnTo>
                  <a:pt x="493217" y="453961"/>
                </a:lnTo>
                <a:lnTo>
                  <a:pt x="497611" y="455231"/>
                </a:lnTo>
                <a:lnTo>
                  <a:pt x="506514" y="455231"/>
                </a:lnTo>
                <a:lnTo>
                  <a:pt x="510565" y="452691"/>
                </a:lnTo>
                <a:lnTo>
                  <a:pt x="512343" y="451421"/>
                </a:lnTo>
                <a:lnTo>
                  <a:pt x="513880" y="448881"/>
                </a:lnTo>
                <a:lnTo>
                  <a:pt x="519099" y="442531"/>
                </a:lnTo>
                <a:lnTo>
                  <a:pt x="550595" y="414591"/>
                </a:lnTo>
                <a:lnTo>
                  <a:pt x="589076" y="395541"/>
                </a:lnTo>
                <a:lnTo>
                  <a:pt x="597344" y="394271"/>
                </a:lnTo>
                <a:lnTo>
                  <a:pt x="605726" y="391731"/>
                </a:lnTo>
                <a:lnTo>
                  <a:pt x="614172" y="390461"/>
                </a:lnTo>
                <a:lnTo>
                  <a:pt x="622668" y="390461"/>
                </a:lnTo>
                <a:lnTo>
                  <a:pt x="631228" y="389191"/>
                </a:lnTo>
                <a:lnTo>
                  <a:pt x="913536" y="389191"/>
                </a:lnTo>
                <a:lnTo>
                  <a:pt x="948397" y="395541"/>
                </a:lnTo>
                <a:lnTo>
                  <a:pt x="961745" y="400621"/>
                </a:lnTo>
                <a:lnTo>
                  <a:pt x="968248" y="403161"/>
                </a:lnTo>
                <a:lnTo>
                  <a:pt x="974572" y="406971"/>
                </a:lnTo>
                <a:lnTo>
                  <a:pt x="980732" y="410781"/>
                </a:lnTo>
                <a:lnTo>
                  <a:pt x="986739" y="413321"/>
                </a:lnTo>
                <a:lnTo>
                  <a:pt x="992543" y="418401"/>
                </a:lnTo>
                <a:lnTo>
                  <a:pt x="998131" y="422211"/>
                </a:lnTo>
                <a:lnTo>
                  <a:pt x="1003490" y="427291"/>
                </a:lnTo>
                <a:lnTo>
                  <a:pt x="1026617" y="453961"/>
                </a:lnTo>
                <a:lnTo>
                  <a:pt x="1030414" y="459041"/>
                </a:lnTo>
                <a:lnTo>
                  <a:pt x="1033919" y="465391"/>
                </a:lnTo>
                <a:lnTo>
                  <a:pt x="1037107" y="471741"/>
                </a:lnTo>
                <a:lnTo>
                  <a:pt x="1039977" y="478091"/>
                </a:lnTo>
                <a:lnTo>
                  <a:pt x="1042543" y="485711"/>
                </a:lnTo>
                <a:lnTo>
                  <a:pt x="1044765" y="492061"/>
                </a:lnTo>
                <a:lnTo>
                  <a:pt x="1051026" y="533971"/>
                </a:lnTo>
                <a:lnTo>
                  <a:pt x="1050925" y="626681"/>
                </a:lnTo>
                <a:lnTo>
                  <a:pt x="1040244" y="663511"/>
                </a:lnTo>
                <a:lnTo>
                  <a:pt x="1030770" y="677481"/>
                </a:lnTo>
                <a:lnTo>
                  <a:pt x="1023035" y="686371"/>
                </a:lnTo>
                <a:lnTo>
                  <a:pt x="1018806" y="690181"/>
                </a:lnTo>
                <a:lnTo>
                  <a:pt x="1009637" y="696531"/>
                </a:lnTo>
                <a:lnTo>
                  <a:pt x="1004773" y="700341"/>
                </a:lnTo>
                <a:lnTo>
                  <a:pt x="994473" y="705421"/>
                </a:lnTo>
                <a:lnTo>
                  <a:pt x="989139" y="706691"/>
                </a:lnTo>
                <a:lnTo>
                  <a:pt x="978077" y="710501"/>
                </a:lnTo>
                <a:lnTo>
                  <a:pt x="972439" y="711771"/>
                </a:lnTo>
                <a:lnTo>
                  <a:pt x="966711" y="711771"/>
                </a:lnTo>
                <a:lnTo>
                  <a:pt x="769302" y="730821"/>
                </a:lnTo>
                <a:lnTo>
                  <a:pt x="761174" y="730821"/>
                </a:lnTo>
                <a:lnTo>
                  <a:pt x="756704" y="729551"/>
                </a:lnTo>
                <a:lnTo>
                  <a:pt x="728827" y="701611"/>
                </a:lnTo>
                <a:lnTo>
                  <a:pt x="727671" y="692721"/>
                </a:lnTo>
                <a:lnTo>
                  <a:pt x="728040" y="687641"/>
                </a:lnTo>
                <a:lnTo>
                  <a:pt x="755218" y="657161"/>
                </a:lnTo>
                <a:lnTo>
                  <a:pt x="945819" y="627951"/>
                </a:lnTo>
                <a:lnTo>
                  <a:pt x="948182" y="627951"/>
                </a:lnTo>
                <a:lnTo>
                  <a:pt x="950391" y="626681"/>
                </a:lnTo>
                <a:lnTo>
                  <a:pt x="954506" y="624141"/>
                </a:lnTo>
                <a:lnTo>
                  <a:pt x="956259" y="622871"/>
                </a:lnTo>
                <a:lnTo>
                  <a:pt x="959142" y="619061"/>
                </a:lnTo>
                <a:lnTo>
                  <a:pt x="960170" y="617791"/>
                </a:lnTo>
                <a:lnTo>
                  <a:pt x="961428" y="612711"/>
                </a:lnTo>
                <a:lnTo>
                  <a:pt x="961593" y="610171"/>
                </a:lnTo>
                <a:lnTo>
                  <a:pt x="946746" y="490791"/>
                </a:lnTo>
                <a:lnTo>
                  <a:pt x="946162" y="486981"/>
                </a:lnTo>
                <a:lnTo>
                  <a:pt x="944156" y="483171"/>
                </a:lnTo>
                <a:lnTo>
                  <a:pt x="937285" y="476821"/>
                </a:lnTo>
                <a:lnTo>
                  <a:pt x="933272" y="475551"/>
                </a:lnTo>
                <a:lnTo>
                  <a:pt x="923848" y="475551"/>
                </a:lnTo>
                <a:lnTo>
                  <a:pt x="921588" y="476821"/>
                </a:lnTo>
                <a:lnTo>
                  <a:pt x="917359" y="479361"/>
                </a:lnTo>
                <a:lnTo>
                  <a:pt x="915555" y="480631"/>
                </a:lnTo>
                <a:lnTo>
                  <a:pt x="912558" y="484441"/>
                </a:lnTo>
                <a:lnTo>
                  <a:pt x="911479" y="485711"/>
                </a:lnTo>
                <a:lnTo>
                  <a:pt x="910170" y="490791"/>
                </a:lnTo>
                <a:lnTo>
                  <a:pt x="909993" y="493331"/>
                </a:lnTo>
                <a:lnTo>
                  <a:pt x="910272" y="495871"/>
                </a:lnTo>
                <a:lnTo>
                  <a:pt x="922616" y="594931"/>
                </a:lnTo>
                <a:lnTo>
                  <a:pt x="769073" y="617791"/>
                </a:lnTo>
                <a:lnTo>
                  <a:pt x="615518" y="594931"/>
                </a:lnTo>
                <a:lnTo>
                  <a:pt x="627862" y="495871"/>
                </a:lnTo>
                <a:lnTo>
                  <a:pt x="628142" y="493331"/>
                </a:lnTo>
                <a:lnTo>
                  <a:pt x="627964" y="490791"/>
                </a:lnTo>
                <a:lnTo>
                  <a:pt x="626656" y="485711"/>
                </a:lnTo>
                <a:lnTo>
                  <a:pt x="625576" y="484441"/>
                </a:lnTo>
                <a:lnTo>
                  <a:pt x="622592" y="480631"/>
                </a:lnTo>
                <a:lnTo>
                  <a:pt x="620776" y="479361"/>
                </a:lnTo>
                <a:lnTo>
                  <a:pt x="616546" y="476821"/>
                </a:lnTo>
                <a:lnTo>
                  <a:pt x="614286" y="475551"/>
                </a:lnTo>
                <a:lnTo>
                  <a:pt x="604901" y="475551"/>
                </a:lnTo>
                <a:lnTo>
                  <a:pt x="576541" y="610171"/>
                </a:lnTo>
                <a:lnTo>
                  <a:pt x="576707" y="612711"/>
                </a:lnTo>
                <a:lnTo>
                  <a:pt x="577964" y="617791"/>
                </a:lnTo>
                <a:lnTo>
                  <a:pt x="578993" y="619061"/>
                </a:lnTo>
                <a:lnTo>
                  <a:pt x="581888" y="622871"/>
                </a:lnTo>
                <a:lnTo>
                  <a:pt x="583628" y="624141"/>
                </a:lnTo>
                <a:lnTo>
                  <a:pt x="587743" y="626681"/>
                </a:lnTo>
                <a:lnTo>
                  <a:pt x="589953" y="627951"/>
                </a:lnTo>
                <a:lnTo>
                  <a:pt x="592315" y="627951"/>
                </a:lnTo>
                <a:lnTo>
                  <a:pt x="708888" y="645731"/>
                </a:lnTo>
                <a:lnTo>
                  <a:pt x="691438" y="686371"/>
                </a:lnTo>
                <a:lnTo>
                  <a:pt x="691184" y="692721"/>
                </a:lnTo>
                <a:lnTo>
                  <a:pt x="691286" y="696531"/>
                </a:lnTo>
                <a:lnTo>
                  <a:pt x="701725" y="730821"/>
                </a:lnTo>
                <a:lnTo>
                  <a:pt x="530237" y="730821"/>
                </a:lnTo>
                <a:lnTo>
                  <a:pt x="491553" y="613016"/>
                </a:lnTo>
                <a:lnTo>
                  <a:pt x="491553" y="730821"/>
                </a:lnTo>
                <a:lnTo>
                  <a:pt x="194386" y="730821"/>
                </a:lnTo>
                <a:lnTo>
                  <a:pt x="107213" y="465391"/>
                </a:lnTo>
                <a:lnTo>
                  <a:pt x="404368" y="465391"/>
                </a:lnTo>
                <a:lnTo>
                  <a:pt x="491553" y="730821"/>
                </a:lnTo>
                <a:lnTo>
                  <a:pt x="491553" y="613016"/>
                </a:lnTo>
                <a:lnTo>
                  <a:pt x="443077" y="465391"/>
                </a:lnTo>
                <a:lnTo>
                  <a:pt x="433908" y="437451"/>
                </a:lnTo>
                <a:lnTo>
                  <a:pt x="431673" y="433641"/>
                </a:lnTo>
                <a:lnTo>
                  <a:pt x="425246" y="429831"/>
                </a:lnTo>
                <a:lnTo>
                  <a:pt x="421652" y="428561"/>
                </a:lnTo>
                <a:lnTo>
                  <a:pt x="76123" y="428561"/>
                </a:lnTo>
                <a:lnTo>
                  <a:pt x="70904" y="431101"/>
                </a:lnTo>
                <a:lnTo>
                  <a:pt x="68745" y="433641"/>
                </a:lnTo>
                <a:lnTo>
                  <a:pt x="65290" y="437451"/>
                </a:lnTo>
                <a:lnTo>
                  <a:pt x="64198" y="441261"/>
                </a:lnTo>
                <a:lnTo>
                  <a:pt x="63258" y="446341"/>
                </a:lnTo>
                <a:lnTo>
                  <a:pt x="63474" y="448881"/>
                </a:lnTo>
                <a:lnTo>
                  <a:pt x="64363" y="451421"/>
                </a:lnTo>
                <a:lnTo>
                  <a:pt x="155702" y="730821"/>
                </a:lnTo>
                <a:lnTo>
                  <a:pt x="62344" y="730821"/>
                </a:lnTo>
                <a:lnTo>
                  <a:pt x="57962" y="732091"/>
                </a:lnTo>
                <a:lnTo>
                  <a:pt x="49326" y="733361"/>
                </a:lnTo>
                <a:lnTo>
                  <a:pt x="16357" y="754951"/>
                </a:lnTo>
                <a:lnTo>
                  <a:pt x="13601" y="757491"/>
                </a:lnTo>
                <a:lnTo>
                  <a:pt x="0" y="794321"/>
                </a:lnTo>
                <a:lnTo>
                  <a:pt x="0" y="803211"/>
                </a:lnTo>
                <a:lnTo>
                  <a:pt x="13601" y="840041"/>
                </a:lnTo>
                <a:lnTo>
                  <a:pt x="45135" y="862901"/>
                </a:lnTo>
                <a:lnTo>
                  <a:pt x="49326" y="865441"/>
                </a:lnTo>
                <a:lnTo>
                  <a:pt x="57962" y="866711"/>
                </a:lnTo>
                <a:lnTo>
                  <a:pt x="62344" y="866711"/>
                </a:lnTo>
                <a:lnTo>
                  <a:pt x="66763" y="867981"/>
                </a:lnTo>
                <a:lnTo>
                  <a:pt x="81191" y="867981"/>
                </a:lnTo>
                <a:lnTo>
                  <a:pt x="81191" y="944181"/>
                </a:lnTo>
                <a:lnTo>
                  <a:pt x="81661" y="946721"/>
                </a:lnTo>
                <a:lnTo>
                  <a:pt x="94869" y="959421"/>
                </a:lnTo>
                <a:lnTo>
                  <a:pt x="140817" y="959421"/>
                </a:lnTo>
                <a:lnTo>
                  <a:pt x="140817" y="1163891"/>
                </a:lnTo>
                <a:lnTo>
                  <a:pt x="141287" y="1166431"/>
                </a:lnTo>
                <a:lnTo>
                  <a:pt x="143167" y="1171511"/>
                </a:lnTo>
                <a:lnTo>
                  <a:pt x="144500" y="1172781"/>
                </a:lnTo>
                <a:lnTo>
                  <a:pt x="147967" y="1176591"/>
                </a:lnTo>
                <a:lnTo>
                  <a:pt x="149961" y="1177861"/>
                </a:lnTo>
                <a:lnTo>
                  <a:pt x="154495" y="1180401"/>
                </a:lnTo>
                <a:lnTo>
                  <a:pt x="164109" y="1180401"/>
                </a:lnTo>
                <a:lnTo>
                  <a:pt x="168643" y="1177861"/>
                </a:lnTo>
                <a:lnTo>
                  <a:pt x="170637" y="1176591"/>
                </a:lnTo>
                <a:lnTo>
                  <a:pt x="174104" y="1172781"/>
                </a:lnTo>
                <a:lnTo>
                  <a:pt x="175437" y="1171511"/>
                </a:lnTo>
                <a:lnTo>
                  <a:pt x="177317" y="1166431"/>
                </a:lnTo>
                <a:lnTo>
                  <a:pt x="177787" y="1163891"/>
                </a:lnTo>
                <a:lnTo>
                  <a:pt x="177787" y="959421"/>
                </a:lnTo>
                <a:lnTo>
                  <a:pt x="972820" y="959421"/>
                </a:lnTo>
                <a:lnTo>
                  <a:pt x="972820" y="1163891"/>
                </a:lnTo>
                <a:lnTo>
                  <a:pt x="973289" y="1166431"/>
                </a:lnTo>
                <a:lnTo>
                  <a:pt x="975156" y="1171511"/>
                </a:lnTo>
                <a:lnTo>
                  <a:pt x="976503" y="1172781"/>
                </a:lnTo>
                <a:lnTo>
                  <a:pt x="979970" y="1176591"/>
                </a:lnTo>
                <a:lnTo>
                  <a:pt x="981964" y="1177861"/>
                </a:lnTo>
                <a:lnTo>
                  <a:pt x="986497" y="1180401"/>
                </a:lnTo>
                <a:lnTo>
                  <a:pt x="996111" y="1180401"/>
                </a:lnTo>
                <a:lnTo>
                  <a:pt x="1000645" y="1177861"/>
                </a:lnTo>
                <a:lnTo>
                  <a:pt x="1002639" y="1176591"/>
                </a:lnTo>
                <a:lnTo>
                  <a:pt x="1006119" y="1172781"/>
                </a:lnTo>
                <a:lnTo>
                  <a:pt x="1007452" y="1171511"/>
                </a:lnTo>
                <a:lnTo>
                  <a:pt x="1009319" y="1166431"/>
                </a:lnTo>
                <a:lnTo>
                  <a:pt x="1009789" y="1163891"/>
                </a:lnTo>
                <a:lnTo>
                  <a:pt x="1009789" y="959421"/>
                </a:lnTo>
                <a:lnTo>
                  <a:pt x="1055738" y="959421"/>
                </a:lnTo>
                <a:lnTo>
                  <a:pt x="1069416" y="944181"/>
                </a:lnTo>
                <a:lnTo>
                  <a:pt x="1069416" y="923861"/>
                </a:lnTo>
                <a:lnTo>
                  <a:pt x="1069416" y="867981"/>
                </a:lnTo>
                <a:lnTo>
                  <a:pt x="1083792" y="867981"/>
                </a:lnTo>
                <a:lnTo>
                  <a:pt x="1088224" y="866711"/>
                </a:lnTo>
                <a:lnTo>
                  <a:pt x="1092593" y="866711"/>
                </a:lnTo>
                <a:lnTo>
                  <a:pt x="1128026" y="850201"/>
                </a:lnTo>
                <a:lnTo>
                  <a:pt x="1142479" y="831151"/>
                </a:lnTo>
                <a:lnTo>
                  <a:pt x="1143850" y="828611"/>
                </a:lnTo>
                <a:lnTo>
                  <a:pt x="1147178" y="820991"/>
                </a:lnTo>
                <a:lnTo>
                  <a:pt x="1148435" y="815911"/>
                </a:lnTo>
                <a:lnTo>
                  <a:pt x="1150137" y="808291"/>
                </a:lnTo>
                <a:lnTo>
                  <a:pt x="1150569" y="803211"/>
                </a:lnTo>
                <a:lnTo>
                  <a:pt x="1150569" y="794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58145" y="5979057"/>
            <a:ext cx="1358265" cy="1362710"/>
          </a:xfrm>
          <a:custGeom>
            <a:avLst/>
            <a:gdLst/>
            <a:ahLst/>
            <a:cxnLst/>
            <a:rect l="l" t="t" r="r" b="b"/>
            <a:pathLst>
              <a:path w="1358265" h="1362709">
                <a:moveTo>
                  <a:pt x="614870" y="174434"/>
                </a:moveTo>
                <a:lnTo>
                  <a:pt x="611327" y="167373"/>
                </a:lnTo>
                <a:lnTo>
                  <a:pt x="605193" y="163245"/>
                </a:lnTo>
                <a:lnTo>
                  <a:pt x="599046" y="159092"/>
                </a:lnTo>
                <a:lnTo>
                  <a:pt x="591197" y="158483"/>
                </a:lnTo>
                <a:lnTo>
                  <a:pt x="559562" y="172808"/>
                </a:lnTo>
                <a:lnTo>
                  <a:pt x="534022" y="184023"/>
                </a:lnTo>
                <a:lnTo>
                  <a:pt x="504355" y="196621"/>
                </a:lnTo>
                <a:lnTo>
                  <a:pt x="497357" y="201345"/>
                </a:lnTo>
                <a:lnTo>
                  <a:pt x="492861" y="208153"/>
                </a:lnTo>
                <a:lnTo>
                  <a:pt x="491248" y="216141"/>
                </a:lnTo>
                <a:lnTo>
                  <a:pt x="492874" y="224434"/>
                </a:lnTo>
                <a:lnTo>
                  <a:pt x="497573" y="231444"/>
                </a:lnTo>
                <a:lnTo>
                  <a:pt x="504367" y="235953"/>
                </a:lnTo>
                <a:lnTo>
                  <a:pt x="512343" y="237578"/>
                </a:lnTo>
                <a:lnTo>
                  <a:pt x="520611" y="235940"/>
                </a:lnTo>
                <a:lnTo>
                  <a:pt x="533958" y="230339"/>
                </a:lnTo>
                <a:lnTo>
                  <a:pt x="484924" y="292950"/>
                </a:lnTo>
                <a:lnTo>
                  <a:pt x="435000" y="347395"/>
                </a:lnTo>
                <a:lnTo>
                  <a:pt x="385597" y="394030"/>
                </a:lnTo>
                <a:lnTo>
                  <a:pt x="338124" y="433260"/>
                </a:lnTo>
                <a:lnTo>
                  <a:pt x="293992" y="465442"/>
                </a:lnTo>
                <a:lnTo>
                  <a:pt x="254609" y="490982"/>
                </a:lnTo>
                <a:lnTo>
                  <a:pt x="221386" y="510235"/>
                </a:lnTo>
                <a:lnTo>
                  <a:pt x="179031" y="531418"/>
                </a:lnTo>
                <a:lnTo>
                  <a:pt x="172720" y="534111"/>
                </a:lnTo>
                <a:lnTo>
                  <a:pt x="165633" y="538683"/>
                </a:lnTo>
                <a:lnTo>
                  <a:pt x="161010" y="545388"/>
                </a:lnTo>
                <a:lnTo>
                  <a:pt x="159219" y="553339"/>
                </a:lnTo>
                <a:lnTo>
                  <a:pt x="160667" y="561657"/>
                </a:lnTo>
                <a:lnTo>
                  <a:pt x="165227" y="568693"/>
                </a:lnTo>
                <a:lnTo>
                  <a:pt x="171958" y="573328"/>
                </a:lnTo>
                <a:lnTo>
                  <a:pt x="179920" y="575157"/>
                </a:lnTo>
                <a:lnTo>
                  <a:pt x="188163" y="573773"/>
                </a:lnTo>
                <a:lnTo>
                  <a:pt x="242633" y="547509"/>
                </a:lnTo>
                <a:lnTo>
                  <a:pt x="277622" y="527367"/>
                </a:lnTo>
                <a:lnTo>
                  <a:pt x="318731" y="500799"/>
                </a:lnTo>
                <a:lnTo>
                  <a:pt x="364566" y="467360"/>
                </a:lnTo>
                <a:lnTo>
                  <a:pt x="413778" y="426618"/>
                </a:lnTo>
                <a:lnTo>
                  <a:pt x="464959" y="378142"/>
                </a:lnTo>
                <a:lnTo>
                  <a:pt x="516737" y="321487"/>
                </a:lnTo>
                <a:lnTo>
                  <a:pt x="567740" y="256222"/>
                </a:lnTo>
                <a:lnTo>
                  <a:pt x="567258" y="259981"/>
                </a:lnTo>
                <a:lnTo>
                  <a:pt x="588352" y="285178"/>
                </a:lnTo>
                <a:lnTo>
                  <a:pt x="595934" y="283756"/>
                </a:lnTo>
                <a:lnTo>
                  <a:pt x="611136" y="245491"/>
                </a:lnTo>
                <a:lnTo>
                  <a:pt x="612775" y="217944"/>
                </a:lnTo>
                <a:lnTo>
                  <a:pt x="614870" y="174434"/>
                </a:lnTo>
                <a:close/>
              </a:path>
              <a:path w="1358265" h="1362709">
                <a:moveTo>
                  <a:pt x="1358138" y="1210932"/>
                </a:moveTo>
                <a:lnTo>
                  <a:pt x="1355598" y="1170355"/>
                </a:lnTo>
                <a:lnTo>
                  <a:pt x="1340840" y="1130757"/>
                </a:lnTo>
                <a:lnTo>
                  <a:pt x="1315935" y="1097711"/>
                </a:lnTo>
                <a:lnTo>
                  <a:pt x="1315935" y="1191094"/>
                </a:lnTo>
                <a:lnTo>
                  <a:pt x="1312379" y="1224559"/>
                </a:lnTo>
                <a:lnTo>
                  <a:pt x="1274622" y="1275384"/>
                </a:lnTo>
                <a:lnTo>
                  <a:pt x="1227709" y="1313116"/>
                </a:lnTo>
                <a:lnTo>
                  <a:pt x="1197914" y="1319504"/>
                </a:lnTo>
                <a:lnTo>
                  <a:pt x="1178737" y="1317447"/>
                </a:lnTo>
                <a:lnTo>
                  <a:pt x="1160018" y="1311414"/>
                </a:lnTo>
                <a:lnTo>
                  <a:pt x="1142403" y="1301711"/>
                </a:lnTo>
                <a:lnTo>
                  <a:pt x="1126490" y="1288605"/>
                </a:lnTo>
                <a:lnTo>
                  <a:pt x="739152" y="904151"/>
                </a:lnTo>
                <a:lnTo>
                  <a:pt x="811174" y="830072"/>
                </a:lnTo>
                <a:lnTo>
                  <a:pt x="897331" y="741464"/>
                </a:lnTo>
                <a:lnTo>
                  <a:pt x="1284198" y="1125461"/>
                </a:lnTo>
                <a:lnTo>
                  <a:pt x="1306410" y="1156677"/>
                </a:lnTo>
                <a:lnTo>
                  <a:pt x="1315935" y="1191094"/>
                </a:lnTo>
                <a:lnTo>
                  <a:pt x="1315935" y="1097711"/>
                </a:lnTo>
                <a:lnTo>
                  <a:pt x="1314069" y="1095222"/>
                </a:lnTo>
                <a:lnTo>
                  <a:pt x="957681" y="741464"/>
                </a:lnTo>
                <a:lnTo>
                  <a:pt x="938377" y="722312"/>
                </a:lnTo>
                <a:lnTo>
                  <a:pt x="896797" y="681037"/>
                </a:lnTo>
                <a:lnTo>
                  <a:pt x="856678" y="722312"/>
                </a:lnTo>
                <a:lnTo>
                  <a:pt x="827024" y="692607"/>
                </a:lnTo>
                <a:lnTo>
                  <a:pt x="827024" y="752779"/>
                </a:lnTo>
                <a:lnTo>
                  <a:pt x="751878" y="830072"/>
                </a:lnTo>
                <a:lnTo>
                  <a:pt x="708914" y="787006"/>
                </a:lnTo>
                <a:lnTo>
                  <a:pt x="708647" y="786752"/>
                </a:lnTo>
                <a:lnTo>
                  <a:pt x="684263" y="762292"/>
                </a:lnTo>
                <a:lnTo>
                  <a:pt x="705065" y="745058"/>
                </a:lnTo>
                <a:lnTo>
                  <a:pt x="706221" y="743966"/>
                </a:lnTo>
                <a:lnTo>
                  <a:pt x="724725" y="726541"/>
                </a:lnTo>
                <a:lnTo>
                  <a:pt x="743191" y="706831"/>
                </a:lnTo>
                <a:lnTo>
                  <a:pt x="760374" y="685965"/>
                </a:lnTo>
                <a:lnTo>
                  <a:pt x="827024" y="752779"/>
                </a:lnTo>
                <a:lnTo>
                  <a:pt x="827024" y="692607"/>
                </a:lnTo>
                <a:lnTo>
                  <a:pt x="820407" y="685965"/>
                </a:lnTo>
                <a:lnTo>
                  <a:pt x="785037" y="650494"/>
                </a:lnTo>
                <a:lnTo>
                  <a:pt x="807351" y="609854"/>
                </a:lnTo>
                <a:lnTo>
                  <a:pt x="825246" y="566674"/>
                </a:lnTo>
                <a:lnTo>
                  <a:pt x="838377" y="521258"/>
                </a:lnTo>
                <a:lnTo>
                  <a:pt x="846442" y="473989"/>
                </a:lnTo>
                <a:lnTo>
                  <a:pt x="849172" y="424929"/>
                </a:lnTo>
                <a:lnTo>
                  <a:pt x="846683" y="379984"/>
                </a:lnTo>
                <a:lnTo>
                  <a:pt x="839241" y="333730"/>
                </a:lnTo>
                <a:lnTo>
                  <a:pt x="827328" y="290563"/>
                </a:lnTo>
                <a:lnTo>
                  <a:pt x="811149" y="249351"/>
                </a:lnTo>
                <a:lnTo>
                  <a:pt x="806704" y="240779"/>
                </a:lnTo>
                <a:lnTo>
                  <a:pt x="806704" y="424929"/>
                </a:lnTo>
                <a:lnTo>
                  <a:pt x="803668" y="473989"/>
                </a:lnTo>
                <a:lnTo>
                  <a:pt x="794677" y="521157"/>
                </a:lnTo>
                <a:lnTo>
                  <a:pt x="780084" y="566089"/>
                </a:lnTo>
                <a:lnTo>
                  <a:pt x="760310" y="608418"/>
                </a:lnTo>
                <a:lnTo>
                  <a:pt x="735711" y="647750"/>
                </a:lnTo>
                <a:lnTo>
                  <a:pt x="706678" y="683717"/>
                </a:lnTo>
                <a:lnTo>
                  <a:pt x="673608" y="715911"/>
                </a:lnTo>
                <a:lnTo>
                  <a:pt x="636879" y="743966"/>
                </a:lnTo>
                <a:lnTo>
                  <a:pt x="636879" y="351155"/>
                </a:lnTo>
                <a:lnTo>
                  <a:pt x="635203" y="342874"/>
                </a:lnTo>
                <a:lnTo>
                  <a:pt x="630656" y="336118"/>
                </a:lnTo>
                <a:lnTo>
                  <a:pt x="623912" y="331546"/>
                </a:lnTo>
                <a:lnTo>
                  <a:pt x="615645" y="329882"/>
                </a:lnTo>
                <a:lnTo>
                  <a:pt x="607377" y="331546"/>
                </a:lnTo>
                <a:lnTo>
                  <a:pt x="600633" y="336118"/>
                </a:lnTo>
                <a:lnTo>
                  <a:pt x="596087" y="342874"/>
                </a:lnTo>
                <a:lnTo>
                  <a:pt x="594423" y="351155"/>
                </a:lnTo>
                <a:lnTo>
                  <a:pt x="594423" y="768680"/>
                </a:lnTo>
                <a:lnTo>
                  <a:pt x="584047" y="773658"/>
                </a:lnTo>
                <a:lnTo>
                  <a:pt x="573506" y="778332"/>
                </a:lnTo>
                <a:lnTo>
                  <a:pt x="562813" y="782701"/>
                </a:lnTo>
                <a:lnTo>
                  <a:pt x="551954" y="786752"/>
                </a:lnTo>
                <a:lnTo>
                  <a:pt x="551954" y="425653"/>
                </a:lnTo>
                <a:lnTo>
                  <a:pt x="550291" y="417360"/>
                </a:lnTo>
                <a:lnTo>
                  <a:pt x="545744" y="410603"/>
                </a:lnTo>
                <a:lnTo>
                  <a:pt x="538988" y="406044"/>
                </a:lnTo>
                <a:lnTo>
                  <a:pt x="530733" y="404368"/>
                </a:lnTo>
                <a:lnTo>
                  <a:pt x="522465" y="406044"/>
                </a:lnTo>
                <a:lnTo>
                  <a:pt x="515721" y="410603"/>
                </a:lnTo>
                <a:lnTo>
                  <a:pt x="511175" y="417360"/>
                </a:lnTo>
                <a:lnTo>
                  <a:pt x="509498" y="425653"/>
                </a:lnTo>
                <a:lnTo>
                  <a:pt x="509498" y="799084"/>
                </a:lnTo>
                <a:lnTo>
                  <a:pt x="499033" y="801319"/>
                </a:lnTo>
                <a:lnTo>
                  <a:pt x="488467" y="803287"/>
                </a:lnTo>
                <a:lnTo>
                  <a:pt x="477812" y="804951"/>
                </a:lnTo>
                <a:lnTo>
                  <a:pt x="467042" y="806323"/>
                </a:lnTo>
                <a:lnTo>
                  <a:pt x="467042" y="532053"/>
                </a:lnTo>
                <a:lnTo>
                  <a:pt x="465378" y="523773"/>
                </a:lnTo>
                <a:lnTo>
                  <a:pt x="460819" y="517017"/>
                </a:lnTo>
                <a:lnTo>
                  <a:pt x="454075" y="512445"/>
                </a:lnTo>
                <a:lnTo>
                  <a:pt x="445820" y="510781"/>
                </a:lnTo>
                <a:lnTo>
                  <a:pt x="437553" y="512445"/>
                </a:lnTo>
                <a:lnTo>
                  <a:pt x="430796" y="517017"/>
                </a:lnTo>
                <a:lnTo>
                  <a:pt x="426250" y="523773"/>
                </a:lnTo>
                <a:lnTo>
                  <a:pt x="424586" y="532053"/>
                </a:lnTo>
                <a:lnTo>
                  <a:pt x="424586" y="808736"/>
                </a:lnTo>
                <a:lnTo>
                  <a:pt x="413829" y="808570"/>
                </a:lnTo>
                <a:lnTo>
                  <a:pt x="403186" y="808101"/>
                </a:lnTo>
                <a:lnTo>
                  <a:pt x="392620" y="807339"/>
                </a:lnTo>
                <a:lnTo>
                  <a:pt x="382130" y="806310"/>
                </a:lnTo>
                <a:lnTo>
                  <a:pt x="382130" y="799071"/>
                </a:lnTo>
                <a:lnTo>
                  <a:pt x="382130" y="595909"/>
                </a:lnTo>
                <a:lnTo>
                  <a:pt x="380453" y="587629"/>
                </a:lnTo>
                <a:lnTo>
                  <a:pt x="375907" y="580859"/>
                </a:lnTo>
                <a:lnTo>
                  <a:pt x="369163" y="576300"/>
                </a:lnTo>
                <a:lnTo>
                  <a:pt x="360895" y="574624"/>
                </a:lnTo>
                <a:lnTo>
                  <a:pt x="352628" y="576300"/>
                </a:lnTo>
                <a:lnTo>
                  <a:pt x="345884" y="580859"/>
                </a:lnTo>
                <a:lnTo>
                  <a:pt x="341337" y="587629"/>
                </a:lnTo>
                <a:lnTo>
                  <a:pt x="339674" y="595909"/>
                </a:lnTo>
                <a:lnTo>
                  <a:pt x="339674" y="799071"/>
                </a:lnTo>
                <a:lnTo>
                  <a:pt x="328866" y="796442"/>
                </a:lnTo>
                <a:lnTo>
                  <a:pt x="318185" y="793508"/>
                </a:lnTo>
                <a:lnTo>
                  <a:pt x="307632" y="790282"/>
                </a:lnTo>
                <a:lnTo>
                  <a:pt x="297218" y="786752"/>
                </a:lnTo>
                <a:lnTo>
                  <a:pt x="297218" y="768629"/>
                </a:lnTo>
                <a:lnTo>
                  <a:pt x="297218" y="638467"/>
                </a:lnTo>
                <a:lnTo>
                  <a:pt x="295541" y="630186"/>
                </a:lnTo>
                <a:lnTo>
                  <a:pt x="290995" y="623430"/>
                </a:lnTo>
                <a:lnTo>
                  <a:pt x="284238" y="618858"/>
                </a:lnTo>
                <a:lnTo>
                  <a:pt x="275983" y="617194"/>
                </a:lnTo>
                <a:lnTo>
                  <a:pt x="267716" y="618858"/>
                </a:lnTo>
                <a:lnTo>
                  <a:pt x="260972" y="623430"/>
                </a:lnTo>
                <a:lnTo>
                  <a:pt x="256425" y="630186"/>
                </a:lnTo>
                <a:lnTo>
                  <a:pt x="254749" y="638467"/>
                </a:lnTo>
                <a:lnTo>
                  <a:pt x="254749" y="768629"/>
                </a:lnTo>
                <a:lnTo>
                  <a:pt x="214439" y="745299"/>
                </a:lnTo>
                <a:lnTo>
                  <a:pt x="177393" y="717384"/>
                </a:lnTo>
                <a:lnTo>
                  <a:pt x="144018" y="685279"/>
                </a:lnTo>
                <a:lnTo>
                  <a:pt x="114681" y="649363"/>
                </a:lnTo>
                <a:lnTo>
                  <a:pt x="89801" y="610031"/>
                </a:lnTo>
                <a:lnTo>
                  <a:pt x="69735" y="567677"/>
                </a:lnTo>
                <a:lnTo>
                  <a:pt x="54902" y="522668"/>
                </a:lnTo>
                <a:lnTo>
                  <a:pt x="45681" y="475424"/>
                </a:lnTo>
                <a:lnTo>
                  <a:pt x="42468" y="426364"/>
                </a:lnTo>
                <a:lnTo>
                  <a:pt x="45364" y="378307"/>
                </a:lnTo>
                <a:lnTo>
                  <a:pt x="54000" y="332066"/>
                </a:lnTo>
                <a:lnTo>
                  <a:pt x="68008" y="287934"/>
                </a:lnTo>
                <a:lnTo>
                  <a:pt x="87007" y="246278"/>
                </a:lnTo>
                <a:lnTo>
                  <a:pt x="110667" y="207467"/>
                </a:lnTo>
                <a:lnTo>
                  <a:pt x="138607" y="171843"/>
                </a:lnTo>
                <a:lnTo>
                  <a:pt x="170472" y="139788"/>
                </a:lnTo>
                <a:lnTo>
                  <a:pt x="205905" y="111658"/>
                </a:lnTo>
                <a:lnTo>
                  <a:pt x="244538" y="87820"/>
                </a:lnTo>
                <a:lnTo>
                  <a:pt x="286016" y="68618"/>
                </a:lnTo>
                <a:lnTo>
                  <a:pt x="329984" y="54444"/>
                </a:lnTo>
                <a:lnTo>
                  <a:pt x="376072" y="45631"/>
                </a:lnTo>
                <a:lnTo>
                  <a:pt x="423926" y="42557"/>
                </a:lnTo>
                <a:lnTo>
                  <a:pt x="424624" y="42557"/>
                </a:lnTo>
                <a:lnTo>
                  <a:pt x="472401" y="45554"/>
                </a:lnTo>
                <a:lnTo>
                  <a:pt x="518439" y="54267"/>
                </a:lnTo>
                <a:lnTo>
                  <a:pt x="562381" y="68351"/>
                </a:lnTo>
                <a:lnTo>
                  <a:pt x="603859" y="87439"/>
                </a:lnTo>
                <a:lnTo>
                  <a:pt x="642505" y="111175"/>
                </a:lnTo>
                <a:lnTo>
                  <a:pt x="677964" y="139192"/>
                </a:lnTo>
                <a:lnTo>
                  <a:pt x="709891" y="171145"/>
                </a:lnTo>
                <a:lnTo>
                  <a:pt x="737895" y="206654"/>
                </a:lnTo>
                <a:lnTo>
                  <a:pt x="761644" y="245364"/>
                </a:lnTo>
                <a:lnTo>
                  <a:pt x="780757" y="286918"/>
                </a:lnTo>
                <a:lnTo>
                  <a:pt x="794880" y="330949"/>
                </a:lnTo>
                <a:lnTo>
                  <a:pt x="803643" y="377088"/>
                </a:lnTo>
                <a:lnTo>
                  <a:pt x="806704" y="424929"/>
                </a:lnTo>
                <a:lnTo>
                  <a:pt x="806704" y="240779"/>
                </a:lnTo>
                <a:lnTo>
                  <a:pt x="766978" y="173901"/>
                </a:lnTo>
                <a:lnTo>
                  <a:pt x="739508" y="140157"/>
                </a:lnTo>
                <a:lnTo>
                  <a:pt x="708799" y="109410"/>
                </a:lnTo>
                <a:lnTo>
                  <a:pt x="675093" y="81940"/>
                </a:lnTo>
                <a:lnTo>
                  <a:pt x="638657" y="57975"/>
                </a:lnTo>
                <a:lnTo>
                  <a:pt x="599757" y="37795"/>
                </a:lnTo>
                <a:lnTo>
                  <a:pt x="558634" y="21640"/>
                </a:lnTo>
                <a:lnTo>
                  <a:pt x="515569" y="9791"/>
                </a:lnTo>
                <a:lnTo>
                  <a:pt x="470801" y="2489"/>
                </a:lnTo>
                <a:lnTo>
                  <a:pt x="424599" y="0"/>
                </a:lnTo>
                <a:lnTo>
                  <a:pt x="423849" y="0"/>
                </a:lnTo>
                <a:lnTo>
                  <a:pt x="377596" y="2578"/>
                </a:lnTo>
                <a:lnTo>
                  <a:pt x="332803" y="9969"/>
                </a:lnTo>
                <a:lnTo>
                  <a:pt x="289699" y="21932"/>
                </a:lnTo>
                <a:lnTo>
                  <a:pt x="248577" y="38188"/>
                </a:lnTo>
                <a:lnTo>
                  <a:pt x="209677" y="58483"/>
                </a:lnTo>
                <a:lnTo>
                  <a:pt x="173266" y="82550"/>
                </a:lnTo>
                <a:lnTo>
                  <a:pt x="139585" y="110147"/>
                </a:lnTo>
                <a:lnTo>
                  <a:pt x="108927" y="141008"/>
                </a:lnTo>
                <a:lnTo>
                  <a:pt x="81508" y="174853"/>
                </a:lnTo>
                <a:lnTo>
                  <a:pt x="57619" y="211442"/>
                </a:lnTo>
                <a:lnTo>
                  <a:pt x="37515" y="250520"/>
                </a:lnTo>
                <a:lnTo>
                  <a:pt x="21437" y="291795"/>
                </a:lnTo>
                <a:lnTo>
                  <a:pt x="9652" y="335038"/>
                </a:lnTo>
                <a:lnTo>
                  <a:pt x="2425" y="379984"/>
                </a:lnTo>
                <a:lnTo>
                  <a:pt x="0" y="426364"/>
                </a:lnTo>
                <a:lnTo>
                  <a:pt x="2578" y="472694"/>
                </a:lnTo>
                <a:lnTo>
                  <a:pt x="9944" y="517563"/>
                </a:lnTo>
                <a:lnTo>
                  <a:pt x="21844" y="560730"/>
                </a:lnTo>
                <a:lnTo>
                  <a:pt x="38023" y="601929"/>
                </a:lnTo>
                <a:lnTo>
                  <a:pt x="58229" y="640905"/>
                </a:lnTo>
                <a:lnTo>
                  <a:pt x="82194" y="677392"/>
                </a:lnTo>
                <a:lnTo>
                  <a:pt x="109664" y="711136"/>
                </a:lnTo>
                <a:lnTo>
                  <a:pt x="140373" y="741870"/>
                </a:lnTo>
                <a:lnTo>
                  <a:pt x="174078" y="769353"/>
                </a:lnTo>
                <a:lnTo>
                  <a:pt x="210502" y="793318"/>
                </a:lnTo>
                <a:lnTo>
                  <a:pt x="249402" y="813498"/>
                </a:lnTo>
                <a:lnTo>
                  <a:pt x="290525" y="829652"/>
                </a:lnTo>
                <a:lnTo>
                  <a:pt x="333590" y="841502"/>
                </a:lnTo>
                <a:lnTo>
                  <a:pt x="378345" y="848804"/>
                </a:lnTo>
                <a:lnTo>
                  <a:pt x="424548" y="851293"/>
                </a:lnTo>
                <a:lnTo>
                  <a:pt x="425310" y="851293"/>
                </a:lnTo>
                <a:lnTo>
                  <a:pt x="473862" y="848448"/>
                </a:lnTo>
                <a:lnTo>
                  <a:pt x="520788" y="840282"/>
                </a:lnTo>
                <a:lnTo>
                  <a:pt x="565797" y="827125"/>
                </a:lnTo>
                <a:lnTo>
                  <a:pt x="608596" y="809269"/>
                </a:lnTo>
                <a:lnTo>
                  <a:pt x="613918" y="806323"/>
                </a:lnTo>
                <a:lnTo>
                  <a:pt x="648881" y="787006"/>
                </a:lnTo>
                <a:lnTo>
                  <a:pt x="722236" y="860552"/>
                </a:lnTo>
                <a:lnTo>
                  <a:pt x="679335" y="904684"/>
                </a:lnTo>
                <a:lnTo>
                  <a:pt x="1096619" y="1318856"/>
                </a:lnTo>
                <a:lnTo>
                  <a:pt x="1119619" y="1337691"/>
                </a:lnTo>
                <a:lnTo>
                  <a:pt x="1144739" y="1351203"/>
                </a:lnTo>
                <a:lnTo>
                  <a:pt x="1171117" y="1359344"/>
                </a:lnTo>
                <a:lnTo>
                  <a:pt x="1197838" y="1362087"/>
                </a:lnTo>
                <a:lnTo>
                  <a:pt x="1236319" y="1354874"/>
                </a:lnTo>
                <a:lnTo>
                  <a:pt x="1269288" y="1336230"/>
                </a:lnTo>
                <a:lnTo>
                  <a:pt x="1288402" y="1319504"/>
                </a:lnTo>
                <a:lnTo>
                  <a:pt x="1298524" y="1310652"/>
                </a:lnTo>
                <a:lnTo>
                  <a:pt x="1325816" y="1282661"/>
                </a:lnTo>
                <a:lnTo>
                  <a:pt x="1348282" y="1249400"/>
                </a:lnTo>
                <a:lnTo>
                  <a:pt x="1358138" y="1210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2644" y="7613002"/>
            <a:ext cx="1027430" cy="1223010"/>
          </a:xfrm>
          <a:custGeom>
            <a:avLst/>
            <a:gdLst/>
            <a:ahLst/>
            <a:cxnLst/>
            <a:rect l="l" t="t" r="r" b="b"/>
            <a:pathLst>
              <a:path w="1027429" h="1223009">
                <a:moveTo>
                  <a:pt x="989422" y="1222654"/>
                </a:moveTo>
                <a:lnTo>
                  <a:pt x="40660" y="1222654"/>
                </a:lnTo>
                <a:lnTo>
                  <a:pt x="24838" y="1219449"/>
                </a:lnTo>
                <a:lnTo>
                  <a:pt x="11913" y="1210712"/>
                </a:lnTo>
                <a:lnTo>
                  <a:pt x="3196" y="1197757"/>
                </a:lnTo>
                <a:lnTo>
                  <a:pt x="0" y="1181899"/>
                </a:lnTo>
                <a:lnTo>
                  <a:pt x="0" y="40755"/>
                </a:lnTo>
                <a:lnTo>
                  <a:pt x="3196" y="24896"/>
                </a:lnTo>
                <a:lnTo>
                  <a:pt x="11913" y="11941"/>
                </a:lnTo>
                <a:lnTo>
                  <a:pt x="24838" y="3204"/>
                </a:lnTo>
                <a:lnTo>
                  <a:pt x="40660" y="0"/>
                </a:lnTo>
                <a:lnTo>
                  <a:pt x="515041" y="0"/>
                </a:lnTo>
                <a:lnTo>
                  <a:pt x="552504" y="24896"/>
                </a:lnTo>
                <a:lnTo>
                  <a:pt x="543787" y="69569"/>
                </a:lnTo>
                <a:lnTo>
                  <a:pt x="81320" y="81510"/>
                </a:lnTo>
                <a:lnTo>
                  <a:pt x="81320" y="1141143"/>
                </a:lnTo>
                <a:lnTo>
                  <a:pt x="1027357" y="1141143"/>
                </a:lnTo>
                <a:lnTo>
                  <a:pt x="1027357" y="1195416"/>
                </a:lnTo>
                <a:lnTo>
                  <a:pt x="1026885" y="1197757"/>
                </a:lnTo>
                <a:lnTo>
                  <a:pt x="1018168" y="1210712"/>
                </a:lnTo>
                <a:lnTo>
                  <a:pt x="1005244" y="1219449"/>
                </a:lnTo>
                <a:lnTo>
                  <a:pt x="989422" y="1222654"/>
                </a:lnTo>
                <a:close/>
              </a:path>
              <a:path w="1027429" h="1223009">
                <a:moveTo>
                  <a:pt x="406413" y="761489"/>
                </a:moveTo>
                <a:lnTo>
                  <a:pt x="369128" y="740503"/>
                </a:lnTo>
                <a:lnTo>
                  <a:pt x="364067" y="719026"/>
                </a:lnTo>
                <a:lnTo>
                  <a:pt x="366103" y="707875"/>
                </a:lnTo>
                <a:lnTo>
                  <a:pt x="425629" y="528960"/>
                </a:lnTo>
                <a:lnTo>
                  <a:pt x="835971" y="115581"/>
                </a:lnTo>
                <a:lnTo>
                  <a:pt x="864702" y="103630"/>
                </a:lnTo>
                <a:lnTo>
                  <a:pt x="880004" y="106618"/>
                </a:lnTo>
                <a:lnTo>
                  <a:pt x="893464" y="115581"/>
                </a:lnTo>
                <a:lnTo>
                  <a:pt x="979704" y="202023"/>
                </a:lnTo>
                <a:lnTo>
                  <a:pt x="864717" y="202023"/>
                </a:lnTo>
                <a:lnTo>
                  <a:pt x="835971" y="230837"/>
                </a:lnTo>
                <a:lnTo>
                  <a:pt x="893464" y="288505"/>
                </a:lnTo>
                <a:lnTo>
                  <a:pt x="778477" y="288505"/>
                </a:lnTo>
                <a:lnTo>
                  <a:pt x="497719" y="569879"/>
                </a:lnTo>
                <a:lnTo>
                  <a:pt x="468973" y="656320"/>
                </a:lnTo>
                <a:lnTo>
                  <a:pt x="641494" y="656320"/>
                </a:lnTo>
                <a:lnTo>
                  <a:pt x="601484" y="696423"/>
                </a:lnTo>
                <a:lnTo>
                  <a:pt x="596036" y="699806"/>
                </a:lnTo>
                <a:lnTo>
                  <a:pt x="417538" y="759431"/>
                </a:lnTo>
                <a:lnTo>
                  <a:pt x="406413" y="761489"/>
                </a:lnTo>
                <a:close/>
              </a:path>
              <a:path w="1027429" h="1223009">
                <a:moveTo>
                  <a:pt x="641494" y="656320"/>
                </a:moveTo>
                <a:lnTo>
                  <a:pt x="468973" y="656320"/>
                </a:lnTo>
                <a:lnTo>
                  <a:pt x="555253" y="627506"/>
                </a:lnTo>
                <a:lnTo>
                  <a:pt x="835971" y="346133"/>
                </a:lnTo>
                <a:lnTo>
                  <a:pt x="778477" y="288505"/>
                </a:lnTo>
                <a:lnTo>
                  <a:pt x="893464" y="288505"/>
                </a:lnTo>
                <a:lnTo>
                  <a:pt x="922211" y="259651"/>
                </a:lnTo>
                <a:lnTo>
                  <a:pt x="864717" y="202023"/>
                </a:lnTo>
                <a:lnTo>
                  <a:pt x="979704" y="202023"/>
                </a:lnTo>
                <a:lnTo>
                  <a:pt x="1008451" y="230837"/>
                </a:lnTo>
                <a:lnTo>
                  <a:pt x="1017393" y="244329"/>
                </a:lnTo>
                <a:lnTo>
                  <a:pt x="1020374" y="259671"/>
                </a:lnTo>
                <a:lnTo>
                  <a:pt x="1017393" y="275013"/>
                </a:lnTo>
                <a:lnTo>
                  <a:pt x="1008451" y="288505"/>
                </a:lnTo>
                <a:lnTo>
                  <a:pt x="641494" y="656320"/>
                </a:lnTo>
                <a:close/>
              </a:path>
              <a:path w="1027429" h="1223009">
                <a:moveTo>
                  <a:pt x="1027357" y="1141143"/>
                </a:moveTo>
                <a:lnTo>
                  <a:pt x="948762" y="1141143"/>
                </a:lnTo>
                <a:lnTo>
                  <a:pt x="948762" y="611327"/>
                </a:lnTo>
                <a:lnTo>
                  <a:pt x="951959" y="595468"/>
                </a:lnTo>
                <a:lnTo>
                  <a:pt x="960675" y="582513"/>
                </a:lnTo>
                <a:lnTo>
                  <a:pt x="973600" y="573776"/>
                </a:lnTo>
                <a:lnTo>
                  <a:pt x="989422" y="570571"/>
                </a:lnTo>
                <a:lnTo>
                  <a:pt x="1005244" y="573776"/>
                </a:lnTo>
                <a:lnTo>
                  <a:pt x="1018168" y="582513"/>
                </a:lnTo>
                <a:lnTo>
                  <a:pt x="1026885" y="595468"/>
                </a:lnTo>
                <a:lnTo>
                  <a:pt x="1027357" y="597810"/>
                </a:lnTo>
                <a:lnTo>
                  <a:pt x="1027357" y="1141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2090704" y="3270579"/>
            <a:ext cx="33705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80" dirty="0">
                <a:solidFill>
                  <a:srgbClr val="FFFFFF"/>
                </a:solidFill>
                <a:latin typeface="Tahoma"/>
                <a:cs typeface="Tahoma"/>
              </a:rPr>
              <a:t>Entrée</a:t>
            </a:r>
            <a:r>
              <a:rPr sz="3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données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90704" y="1860498"/>
            <a:ext cx="3671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10" dirty="0">
                <a:solidFill>
                  <a:srgbClr val="FFFFFF"/>
                </a:solidFill>
                <a:latin typeface="Tahoma"/>
                <a:cs typeface="Tahoma"/>
              </a:rPr>
              <a:t>Recension</a:t>
            </a:r>
            <a:r>
              <a:rPr sz="3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3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Tahoma"/>
                <a:cs typeface="Tahoma"/>
              </a:rPr>
              <a:t>écrits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90704" y="7673651"/>
            <a:ext cx="5663895" cy="1101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000" spc="130" dirty="0">
                <a:solidFill>
                  <a:srgbClr val="FFFFFF"/>
                </a:solidFill>
                <a:latin typeface="Tahoma"/>
                <a:cs typeface="Tahoma"/>
              </a:rPr>
              <a:t>Rédaction</a:t>
            </a:r>
            <a:r>
              <a:rPr sz="3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Tahoma"/>
                <a:cs typeface="Tahoma"/>
              </a:rPr>
              <a:t>d’articles </a:t>
            </a:r>
            <a:r>
              <a:rPr sz="3000" spc="-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Tahoma"/>
                <a:cs typeface="Tahoma"/>
              </a:rPr>
              <a:t>scientifiques,</a:t>
            </a:r>
            <a:r>
              <a:rPr sz="3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ahoma"/>
                <a:cs typeface="Tahoma"/>
              </a:rPr>
              <a:t>etc.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90704" y="4358067"/>
            <a:ext cx="5206695" cy="1101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000" spc="110" dirty="0">
                <a:solidFill>
                  <a:srgbClr val="FFFFFF"/>
                </a:solidFill>
                <a:latin typeface="Tahoma"/>
                <a:cs typeface="Tahoma"/>
              </a:rPr>
              <a:t>Collecte</a:t>
            </a:r>
            <a:r>
              <a:rPr sz="3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données </a:t>
            </a:r>
            <a:r>
              <a:rPr sz="3000" spc="-9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3000" spc="50" dirty="0" err="1">
                <a:solidFill>
                  <a:srgbClr val="FFFFFF"/>
                </a:solidFill>
                <a:latin typeface="Tahoma"/>
                <a:cs typeface="Tahoma"/>
              </a:rPr>
              <a:t>entrevues</a:t>
            </a:r>
            <a:r>
              <a:rPr sz="3000" spc="5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lang="fr-FR" sz="3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FFFFF"/>
                </a:solidFill>
                <a:latin typeface="Tahoma"/>
                <a:cs typeface="Tahoma"/>
              </a:rPr>
              <a:t>questionnaires)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90705" y="6359914"/>
            <a:ext cx="38119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40" dirty="0">
                <a:solidFill>
                  <a:srgbClr val="FFFFFF"/>
                </a:solidFill>
                <a:latin typeface="Tahoma"/>
                <a:cs typeface="Tahoma"/>
              </a:rPr>
              <a:t>Analyse</a:t>
            </a:r>
            <a:r>
              <a:rPr sz="3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sz="3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Tahoma"/>
                <a:cs typeface="Tahoma"/>
              </a:rPr>
              <a:t>données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76961" y="3185010"/>
            <a:ext cx="8763000" cy="10060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sz="6000" spc="-25" dirty="0"/>
              <a:t>Activités</a:t>
            </a:r>
            <a:r>
              <a:rPr sz="6000" spc="245" dirty="0"/>
              <a:t> </a:t>
            </a:r>
            <a:r>
              <a:rPr sz="6000" spc="30" dirty="0"/>
              <a:t>de </a:t>
            </a:r>
            <a:r>
              <a:rPr sz="6000" spc="-2035" dirty="0"/>
              <a:t> </a:t>
            </a:r>
            <a:r>
              <a:rPr sz="6000" spc="45" dirty="0"/>
              <a:t>recherche</a:t>
            </a:r>
            <a:endParaRPr sz="6000" dirty="0"/>
          </a:p>
        </p:txBody>
      </p:sp>
      <p:sp>
        <p:nvSpPr>
          <p:cNvPr id="22" name="object 22"/>
          <p:cNvSpPr txBox="1"/>
          <p:nvPr/>
        </p:nvSpPr>
        <p:spPr>
          <a:xfrm>
            <a:off x="804025" y="4457700"/>
            <a:ext cx="86106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fr-CA" sz="3600" spc="85" dirty="0">
                <a:solidFill>
                  <a:srgbClr val="FFFFFF"/>
                </a:solidFill>
                <a:latin typeface="Tahoma"/>
                <a:cs typeface="Tahoma"/>
              </a:rPr>
              <a:t>Toutes </a:t>
            </a:r>
            <a:r>
              <a:rPr lang="fr-CA" sz="3600" spc="-60" dirty="0">
                <a:solidFill>
                  <a:srgbClr val="FFFFFF"/>
                </a:solidFill>
                <a:latin typeface="Tahoma"/>
                <a:cs typeface="Tahoma"/>
              </a:rPr>
              <a:t>activités</a:t>
            </a:r>
            <a:r>
              <a:rPr lang="fr-CA" sz="3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100" dirty="0">
                <a:solidFill>
                  <a:srgbClr val="FFFFFF"/>
                </a:solidFill>
                <a:latin typeface="Tahoma"/>
                <a:cs typeface="Tahoma"/>
              </a:rPr>
              <a:t>liées</a:t>
            </a:r>
            <a:r>
              <a:rPr lang="fr-CA" sz="36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55" dirty="0">
                <a:solidFill>
                  <a:srgbClr val="FFFFFF"/>
                </a:solidFill>
                <a:latin typeface="Tahoma"/>
                <a:cs typeface="Tahoma"/>
              </a:rPr>
              <a:t>au </a:t>
            </a:r>
            <a:r>
              <a:rPr lang="fr-CA" sz="3600" spc="25" dirty="0">
                <a:solidFill>
                  <a:srgbClr val="FFFFFF"/>
                </a:solidFill>
                <a:latin typeface="Tahoma"/>
                <a:cs typeface="Tahoma"/>
              </a:rPr>
              <a:t>processus </a:t>
            </a:r>
            <a:r>
              <a:rPr lang="fr-CA" sz="3600" spc="-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fr-CA" sz="3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5" dirty="0">
                <a:solidFill>
                  <a:srgbClr val="FFFFFF"/>
                </a:solidFill>
                <a:latin typeface="Tahoma"/>
                <a:cs typeface="Tahoma"/>
              </a:rPr>
              <a:t>recherche </a:t>
            </a:r>
            <a:r>
              <a:rPr lang="fr-CA" sz="3600" spc="70" dirty="0">
                <a:solidFill>
                  <a:srgbClr val="FFFFFF"/>
                </a:solidFill>
                <a:latin typeface="Tahoma"/>
                <a:cs typeface="Tahoma"/>
              </a:rPr>
              <a:t>sont </a:t>
            </a:r>
            <a:r>
              <a:rPr lang="fr-CA" sz="3600" spc="-10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95" dirty="0">
                <a:solidFill>
                  <a:srgbClr val="FFFFFF"/>
                </a:solidFill>
                <a:latin typeface="Tahoma"/>
                <a:cs typeface="Tahoma"/>
              </a:rPr>
              <a:t>admises</a:t>
            </a:r>
            <a:r>
              <a:rPr lang="fr-CA" sz="3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10" dirty="0">
                <a:solidFill>
                  <a:srgbClr val="FFFFFF"/>
                </a:solidFill>
                <a:latin typeface="Tahoma"/>
                <a:cs typeface="Tahoma"/>
              </a:rPr>
              <a:t>dans la </a:t>
            </a:r>
            <a:r>
              <a:rPr lang="fr-CA" sz="3600" spc="-15" dirty="0">
                <a:solidFill>
                  <a:srgbClr val="FFFFFF"/>
                </a:solidFill>
                <a:latin typeface="Tahoma"/>
                <a:cs typeface="Tahoma"/>
              </a:rPr>
              <a:t>mesure</a:t>
            </a:r>
            <a:r>
              <a:rPr lang="fr-CA" sz="3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10" dirty="0">
                <a:solidFill>
                  <a:srgbClr val="FFFFFF"/>
                </a:solidFill>
                <a:latin typeface="Tahoma"/>
                <a:cs typeface="Tahoma"/>
              </a:rPr>
              <a:t>où </a:t>
            </a:r>
            <a:r>
              <a:rPr lang="fr-CA" sz="3600" spc="-1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lang="fr-CA" sz="3600" spc="10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lang="fr-CA" sz="36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1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lang="fr-CA" sz="3600" spc="10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105" dirty="0">
                <a:solidFill>
                  <a:srgbClr val="FFFFFF"/>
                </a:solidFill>
                <a:latin typeface="Tahoma"/>
                <a:cs typeface="Tahoma"/>
              </a:rPr>
              <a:t>stagiaire</a:t>
            </a:r>
            <a:r>
              <a:rPr lang="fr-CA" sz="3600" spc="8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35" dirty="0">
                <a:solidFill>
                  <a:srgbClr val="FFFFFF"/>
                </a:solidFill>
                <a:latin typeface="Tahoma"/>
                <a:cs typeface="Tahoma"/>
              </a:rPr>
              <a:t>est </a:t>
            </a:r>
            <a:r>
              <a:rPr lang="fr-CA" sz="3600" dirty="0">
                <a:solidFill>
                  <a:srgbClr val="FFFFFF"/>
                </a:solidFill>
                <a:latin typeface="Tahoma"/>
                <a:cs typeface="Tahoma"/>
              </a:rPr>
              <a:t>encadré </a:t>
            </a:r>
            <a:r>
              <a:rPr lang="fr-CA" sz="3600" spc="35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lang="fr-CA" sz="36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55" dirty="0">
                <a:solidFill>
                  <a:srgbClr val="FFFFFF"/>
                </a:solidFill>
                <a:latin typeface="Tahoma"/>
                <a:cs typeface="Tahoma"/>
              </a:rPr>
              <a:t>soutenu  </a:t>
            </a:r>
            <a:r>
              <a:rPr lang="fr-CA" sz="3600" spc="-50" dirty="0">
                <a:solidFill>
                  <a:srgbClr val="FFFFFF"/>
                </a:solidFill>
                <a:latin typeface="Tahoma"/>
                <a:cs typeface="Tahoma"/>
              </a:rPr>
              <a:t>par</a:t>
            </a:r>
            <a:r>
              <a:rPr lang="fr-CA" sz="3600" spc="9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10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lang="fr-CA" sz="3600" spc="-35" dirty="0">
                <a:solidFill>
                  <a:srgbClr val="FFFFFF"/>
                </a:solidFill>
                <a:latin typeface="Tahoma"/>
                <a:cs typeface="Tahoma"/>
              </a:rPr>
              <a:t>préceptrice</a:t>
            </a:r>
            <a:r>
              <a:rPr lang="fr-CA" sz="3600" spc="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10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lang="fr-CA" sz="3600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-1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lang="fr-CA" sz="3600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3600" spc="20" dirty="0">
                <a:solidFill>
                  <a:srgbClr val="FFFFFF"/>
                </a:solidFill>
                <a:latin typeface="Tahoma"/>
                <a:cs typeface="Tahoma"/>
              </a:rPr>
              <a:t>précepteur.</a:t>
            </a:r>
            <a:endParaRPr lang="fr-CA" sz="3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723900"/>
            <a:ext cx="18288000" cy="110109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198597" y="6172921"/>
            <a:ext cx="20085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270" dirty="0">
                <a:solidFill>
                  <a:schemeClr val="bg1"/>
                </a:solidFill>
                <a:latin typeface="Tahoma"/>
                <a:cs typeface="Tahoma"/>
              </a:rPr>
              <a:t>F</a:t>
            </a:r>
            <a:r>
              <a:rPr sz="3400" b="1" spc="295" dirty="0">
                <a:solidFill>
                  <a:schemeClr val="bg1"/>
                </a:solidFill>
                <a:latin typeface="Tahoma"/>
                <a:cs typeface="Tahoma"/>
              </a:rPr>
              <a:t>O</a:t>
            </a:r>
            <a:r>
              <a:rPr sz="3400" b="1" spc="200" dirty="0">
                <a:solidFill>
                  <a:schemeClr val="bg1"/>
                </a:solidFill>
                <a:latin typeface="Tahoma"/>
                <a:cs typeface="Tahoma"/>
              </a:rPr>
              <a:t>R</a:t>
            </a:r>
            <a:r>
              <a:rPr sz="3400" b="1" spc="80" dirty="0">
                <a:solidFill>
                  <a:schemeClr val="bg1"/>
                </a:solidFill>
                <a:latin typeface="Tahoma"/>
                <a:cs typeface="Tahoma"/>
              </a:rPr>
              <a:t>M</a:t>
            </a:r>
            <a:r>
              <a:rPr sz="3400" b="1" spc="180" dirty="0">
                <a:solidFill>
                  <a:schemeClr val="bg1"/>
                </a:solidFill>
                <a:latin typeface="Tahoma"/>
                <a:cs typeface="Tahoma"/>
              </a:rPr>
              <a:t>A</a:t>
            </a:r>
            <a:r>
              <a:rPr sz="3400" b="1" spc="45" dirty="0">
                <a:solidFill>
                  <a:schemeClr val="bg1"/>
                </a:solidFill>
                <a:latin typeface="Tahoma"/>
                <a:cs typeface="Tahoma"/>
              </a:rPr>
              <a:t>T</a:t>
            </a:r>
            <a:endParaRPr sz="3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40340" y="6904935"/>
            <a:ext cx="2325018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spc="5" dirty="0">
                <a:solidFill>
                  <a:schemeClr val="bg1"/>
                </a:solidFill>
                <a:latin typeface="Verdana"/>
                <a:cs typeface="Verdana"/>
              </a:rPr>
              <a:t>• </a:t>
            </a:r>
            <a:r>
              <a:rPr sz="3000" spc="5" dirty="0" err="1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sz="3000" spc="-100" dirty="0" err="1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sz="3000" spc="-90" dirty="0" err="1">
                <a:solidFill>
                  <a:schemeClr val="bg1"/>
                </a:solidFill>
                <a:latin typeface="Verdana"/>
                <a:cs typeface="Verdana"/>
              </a:rPr>
              <a:t>é</a:t>
            </a:r>
            <a:r>
              <a:rPr sz="3000" spc="-130" dirty="0" err="1">
                <a:solidFill>
                  <a:schemeClr val="bg1"/>
                </a:solidFill>
                <a:latin typeface="Verdana"/>
                <a:cs typeface="Verdana"/>
              </a:rPr>
              <a:t>s</a:t>
            </a:r>
            <a:r>
              <a:rPr sz="3000" spc="-90" dirty="0" err="1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sz="3000" spc="-135" dirty="0" err="1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sz="3000" spc="-140" dirty="0" err="1">
                <a:solidFill>
                  <a:schemeClr val="bg1"/>
                </a:solidFill>
                <a:latin typeface="Verdana"/>
                <a:cs typeface="Verdana"/>
              </a:rPr>
              <a:t>t</a:t>
            </a:r>
            <a:r>
              <a:rPr sz="3000" spc="-155" dirty="0" err="1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sz="3000" spc="-90" dirty="0" err="1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sz="3000" spc="-135" dirty="0" err="1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endParaRPr lang="fr-FR" sz="3000" spc="-13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3000" spc="-85" dirty="0">
                <a:solidFill>
                  <a:schemeClr val="bg1"/>
                </a:solidFill>
                <a:latin typeface="Verdana"/>
                <a:cs typeface="Verdana"/>
              </a:rPr>
              <a:t>• Télétravail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3000" spc="-85" dirty="0">
                <a:solidFill>
                  <a:schemeClr val="bg1"/>
                </a:solidFill>
                <a:latin typeface="Verdana"/>
                <a:cs typeface="Verdana"/>
              </a:rPr>
              <a:t>• Hybride</a:t>
            </a:r>
            <a:endParaRPr sz="3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086623" y="2657320"/>
            <a:ext cx="9709012" cy="10201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7730"/>
              </a:lnSpc>
              <a:spcBef>
                <a:spcPts val="254"/>
              </a:spcBef>
            </a:pPr>
            <a:r>
              <a:rPr sz="6500" spc="-30" dirty="0" err="1"/>
              <a:t>Activités</a:t>
            </a:r>
            <a:r>
              <a:rPr sz="6500" spc="245" dirty="0"/>
              <a:t> </a:t>
            </a:r>
            <a:r>
              <a:rPr sz="6500" spc="25" dirty="0"/>
              <a:t>de </a:t>
            </a:r>
            <a:r>
              <a:rPr sz="6500" spc="-1889" dirty="0"/>
              <a:t> </a:t>
            </a:r>
            <a:r>
              <a:rPr sz="6500" spc="40" dirty="0"/>
              <a:t>recherche</a:t>
            </a:r>
            <a:endParaRPr sz="6500" dirty="0"/>
          </a:p>
        </p:txBody>
      </p:sp>
      <p:sp>
        <p:nvSpPr>
          <p:cNvPr id="21" name="object 21"/>
          <p:cNvSpPr txBox="1"/>
          <p:nvPr/>
        </p:nvSpPr>
        <p:spPr>
          <a:xfrm>
            <a:off x="13717988" y="6176582"/>
            <a:ext cx="19526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solidFill>
                  <a:schemeClr val="bg1"/>
                </a:solidFill>
                <a:latin typeface="Tahoma"/>
                <a:cs typeface="Tahoma"/>
              </a:rPr>
              <a:t>MILIEUX</a:t>
            </a:r>
            <a:endParaRPr sz="3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77093" y="6920433"/>
            <a:ext cx="3410707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spc="-130" dirty="0">
                <a:solidFill>
                  <a:schemeClr val="bg1"/>
                </a:solidFill>
                <a:latin typeface="Verdana"/>
                <a:cs typeface="Verdana"/>
              </a:rPr>
              <a:t>• </a:t>
            </a:r>
            <a:r>
              <a:rPr sz="3000" spc="-130" dirty="0" err="1">
                <a:solidFill>
                  <a:schemeClr val="bg1"/>
                </a:solidFill>
                <a:latin typeface="Verdana"/>
                <a:cs typeface="Verdana"/>
              </a:rPr>
              <a:t>Cliniques</a:t>
            </a:r>
            <a:endParaRPr lang="fr-FR" sz="3000" spc="-13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3000" spc="-114" dirty="0">
                <a:solidFill>
                  <a:schemeClr val="bg1"/>
                </a:solidFill>
                <a:latin typeface="Verdana"/>
                <a:cs typeface="Verdana"/>
              </a:rPr>
              <a:t>• Universitaires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3000" spc="-110" dirty="0">
                <a:solidFill>
                  <a:schemeClr val="bg1"/>
                </a:solidFill>
                <a:latin typeface="Verdana"/>
                <a:cs typeface="Verdana"/>
              </a:rPr>
              <a:t>• Communautaires</a:t>
            </a:r>
            <a:endParaRPr lang="fr-CA" sz="3000" spc="-114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59258" y="6193723"/>
            <a:ext cx="16021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90" dirty="0">
                <a:solidFill>
                  <a:schemeClr val="bg1"/>
                </a:solidFill>
                <a:latin typeface="Tahoma"/>
                <a:cs typeface="Tahoma"/>
              </a:rPr>
              <a:t>D</a:t>
            </a:r>
            <a:r>
              <a:rPr sz="3400" b="1" spc="220" dirty="0">
                <a:solidFill>
                  <a:schemeClr val="bg1"/>
                </a:solidFill>
                <a:latin typeface="Tahoma"/>
                <a:cs typeface="Tahoma"/>
              </a:rPr>
              <a:t>U</a:t>
            </a:r>
            <a:r>
              <a:rPr sz="3400" b="1" spc="200" dirty="0">
                <a:solidFill>
                  <a:schemeClr val="bg1"/>
                </a:solidFill>
                <a:latin typeface="Tahoma"/>
                <a:cs typeface="Tahoma"/>
              </a:rPr>
              <a:t>R</a:t>
            </a:r>
            <a:r>
              <a:rPr sz="3400" b="1" spc="185" dirty="0">
                <a:solidFill>
                  <a:schemeClr val="bg1"/>
                </a:solidFill>
                <a:latin typeface="Tahoma"/>
                <a:cs typeface="Tahoma"/>
              </a:rPr>
              <a:t>É</a:t>
            </a:r>
            <a:r>
              <a:rPr sz="3400" b="1" spc="-150" dirty="0">
                <a:solidFill>
                  <a:schemeClr val="bg1"/>
                </a:solidFill>
                <a:latin typeface="Tahoma"/>
                <a:cs typeface="Tahoma"/>
              </a:rPr>
              <a:t>E</a:t>
            </a:r>
            <a:endParaRPr sz="3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53536" y="6915129"/>
            <a:ext cx="5380664" cy="1099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100"/>
              </a:spcBef>
            </a:pPr>
            <a:r>
              <a:rPr lang="fr-FR" sz="3000" spc="-25" dirty="0">
                <a:solidFill>
                  <a:schemeClr val="bg1"/>
                </a:solidFill>
                <a:latin typeface="Verdana"/>
                <a:cs typeface="Verdana"/>
              </a:rPr>
              <a:t>• </a:t>
            </a:r>
            <a:r>
              <a:rPr sz="3000" spc="-25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sz="3000" spc="-160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sz="3000" spc="-140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sz="3000" spc="-160" dirty="0">
                <a:solidFill>
                  <a:schemeClr val="bg1"/>
                </a:solidFill>
                <a:latin typeface="Verdana"/>
                <a:cs typeface="Verdana"/>
              </a:rPr>
              <a:t>im</a:t>
            </a:r>
            <a:r>
              <a:rPr sz="3000" spc="-170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sz="3000" spc="-185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sz="3000" spc="-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000" spc="-170" dirty="0">
                <a:solidFill>
                  <a:schemeClr val="bg1"/>
                </a:solidFill>
                <a:latin typeface="Verdana"/>
                <a:cs typeface="Verdana"/>
              </a:rPr>
              <a:t>4</a:t>
            </a:r>
            <a:r>
              <a:rPr lang="fr-FR" sz="30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000" spc="-114" dirty="0" err="1">
                <a:solidFill>
                  <a:schemeClr val="bg1"/>
                </a:solidFill>
                <a:latin typeface="Verdana"/>
                <a:cs typeface="Verdana"/>
              </a:rPr>
              <a:t>semaines</a:t>
            </a:r>
            <a:endParaRPr lang="fr-FR" sz="3000" spc="-114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22900"/>
              </a:lnSpc>
              <a:spcBef>
                <a:spcPts val="100"/>
              </a:spcBef>
            </a:pPr>
            <a:r>
              <a:rPr lang="fr-CA" sz="3000" spc="-25" dirty="0">
                <a:solidFill>
                  <a:schemeClr val="bg1"/>
                </a:solidFill>
                <a:latin typeface="Verdana"/>
                <a:cs typeface="Verdana"/>
              </a:rPr>
              <a:t>• M</a:t>
            </a:r>
            <a:r>
              <a:rPr lang="fr-CA" sz="3000" spc="25" dirty="0">
                <a:solidFill>
                  <a:schemeClr val="bg1"/>
                </a:solidFill>
                <a:latin typeface="Verdana"/>
                <a:cs typeface="Verdana"/>
              </a:rPr>
              <a:t>a</a:t>
            </a:r>
            <a:r>
              <a:rPr lang="fr-CA" sz="3000" spc="-300" dirty="0">
                <a:solidFill>
                  <a:schemeClr val="bg1"/>
                </a:solidFill>
                <a:latin typeface="Verdana"/>
                <a:cs typeface="Verdana"/>
              </a:rPr>
              <a:t>x</a:t>
            </a:r>
            <a:r>
              <a:rPr lang="fr-CA" sz="3000" spc="-160" dirty="0">
                <a:solidFill>
                  <a:schemeClr val="bg1"/>
                </a:solidFill>
                <a:latin typeface="Verdana"/>
                <a:cs typeface="Verdana"/>
              </a:rPr>
              <a:t>im</a:t>
            </a:r>
            <a:r>
              <a:rPr lang="fr-CA" sz="3000" spc="-170" dirty="0">
                <a:solidFill>
                  <a:schemeClr val="bg1"/>
                </a:solidFill>
                <a:latin typeface="Verdana"/>
                <a:cs typeface="Verdana"/>
              </a:rPr>
              <a:t>u</a:t>
            </a:r>
            <a:r>
              <a:rPr lang="fr-CA" sz="3000" spc="-185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r>
              <a:rPr lang="fr-CA" sz="3000" spc="-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fr-CA" sz="3000" spc="-210" dirty="0">
                <a:solidFill>
                  <a:schemeClr val="bg1"/>
                </a:solidFill>
                <a:latin typeface="Verdana"/>
                <a:cs typeface="Verdana"/>
              </a:rPr>
              <a:t>6 </a:t>
            </a:r>
            <a:r>
              <a:rPr lang="fr-CA" sz="3000" spc="-114" dirty="0">
                <a:solidFill>
                  <a:schemeClr val="bg1"/>
                </a:solidFill>
                <a:latin typeface="Verdana"/>
                <a:cs typeface="Verdana"/>
              </a:rPr>
              <a:t>semaines</a:t>
            </a:r>
            <a:endParaRPr lang="fr-CA" sz="3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7" name="Rectangle : avec coins rognés en diagonale 36">
            <a:extLst>
              <a:ext uri="{FF2B5EF4-FFF2-40B4-BE49-F238E27FC236}">
                <a16:creationId xmlns:a16="http://schemas.microsoft.com/office/drawing/2014/main" id="{1F6BEA81-EF1A-9429-FD4D-54BDA8AD67CC}"/>
              </a:ext>
            </a:extLst>
          </p:cNvPr>
          <p:cNvSpPr/>
          <p:nvPr/>
        </p:nvSpPr>
        <p:spPr>
          <a:xfrm>
            <a:off x="2359289" y="6280576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avec coins rognés en diagonale 37">
            <a:extLst>
              <a:ext uri="{FF2B5EF4-FFF2-40B4-BE49-F238E27FC236}">
                <a16:creationId xmlns:a16="http://schemas.microsoft.com/office/drawing/2014/main" id="{7B907DEB-6BE8-C8A9-6387-47535F4F9F3A}"/>
              </a:ext>
            </a:extLst>
          </p:cNvPr>
          <p:cNvSpPr/>
          <p:nvPr/>
        </p:nvSpPr>
        <p:spPr>
          <a:xfrm>
            <a:off x="7670487" y="6280575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avec coins rognés en diagonale 38">
            <a:extLst>
              <a:ext uri="{FF2B5EF4-FFF2-40B4-BE49-F238E27FC236}">
                <a16:creationId xmlns:a16="http://schemas.microsoft.com/office/drawing/2014/main" id="{07F6B961-1477-887A-13F7-72C429281A6A}"/>
              </a:ext>
            </a:extLst>
          </p:cNvPr>
          <p:cNvSpPr/>
          <p:nvPr/>
        </p:nvSpPr>
        <p:spPr>
          <a:xfrm>
            <a:off x="13190836" y="6280574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81520EDC-DC6D-045E-C5B6-B0696CD5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48" y="954166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BE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10"/>
          <p:cNvGrpSpPr/>
          <p:nvPr/>
        </p:nvGrpSpPr>
        <p:grpSpPr>
          <a:xfrm>
            <a:off x="11313145" y="1746566"/>
            <a:ext cx="6651625" cy="6880859"/>
            <a:chOff x="11313145" y="1746566"/>
            <a:chExt cx="6651625" cy="6880859"/>
          </a:xfrm>
        </p:grpSpPr>
        <p:sp>
          <p:nvSpPr>
            <p:cNvPr id="11" name="object 11"/>
            <p:cNvSpPr/>
            <p:nvPr/>
          </p:nvSpPr>
          <p:spPr>
            <a:xfrm>
              <a:off x="11313145" y="1746566"/>
              <a:ext cx="6651625" cy="6880859"/>
            </a:xfrm>
            <a:custGeom>
              <a:avLst/>
              <a:gdLst/>
              <a:ahLst/>
              <a:cxnLst/>
              <a:rect l="l" t="t" r="r" b="b"/>
              <a:pathLst>
                <a:path w="6651625" h="6880859">
                  <a:moveTo>
                    <a:pt x="6252230" y="6880752"/>
                  </a:moveTo>
                  <a:lnTo>
                    <a:pt x="399122" y="6880752"/>
                  </a:lnTo>
                  <a:lnTo>
                    <a:pt x="393135" y="6879383"/>
                  </a:lnTo>
                  <a:lnTo>
                    <a:pt x="348704" y="6864987"/>
                  </a:lnTo>
                  <a:lnTo>
                    <a:pt x="306048" y="6846906"/>
                  </a:lnTo>
                  <a:lnTo>
                    <a:pt x="265359" y="6825330"/>
                  </a:lnTo>
                  <a:lnTo>
                    <a:pt x="226828" y="6800451"/>
                  </a:lnTo>
                  <a:lnTo>
                    <a:pt x="190644" y="6772459"/>
                  </a:lnTo>
                  <a:lnTo>
                    <a:pt x="157001" y="6741546"/>
                  </a:lnTo>
                  <a:lnTo>
                    <a:pt x="126087" y="6707902"/>
                  </a:lnTo>
                  <a:lnTo>
                    <a:pt x="98095" y="6671719"/>
                  </a:lnTo>
                  <a:lnTo>
                    <a:pt x="73216" y="6633187"/>
                  </a:lnTo>
                  <a:lnTo>
                    <a:pt x="51640" y="6592498"/>
                  </a:lnTo>
                  <a:lnTo>
                    <a:pt x="33559" y="6549843"/>
                  </a:lnTo>
                  <a:lnTo>
                    <a:pt x="19163" y="6505412"/>
                  </a:lnTo>
                  <a:lnTo>
                    <a:pt x="8644" y="6459397"/>
                  </a:lnTo>
                  <a:lnTo>
                    <a:pt x="2192" y="6411988"/>
                  </a:lnTo>
                  <a:lnTo>
                    <a:pt x="0" y="6363377"/>
                  </a:lnTo>
                  <a:lnTo>
                    <a:pt x="0" y="535169"/>
                  </a:lnTo>
                  <a:lnTo>
                    <a:pt x="2192" y="486558"/>
                  </a:lnTo>
                  <a:lnTo>
                    <a:pt x="8644" y="439150"/>
                  </a:lnTo>
                  <a:lnTo>
                    <a:pt x="19163" y="393135"/>
                  </a:lnTo>
                  <a:lnTo>
                    <a:pt x="33559" y="348704"/>
                  </a:lnTo>
                  <a:lnTo>
                    <a:pt x="51640" y="306049"/>
                  </a:lnTo>
                  <a:lnTo>
                    <a:pt x="73216" y="265360"/>
                  </a:lnTo>
                  <a:lnTo>
                    <a:pt x="98095" y="226828"/>
                  </a:lnTo>
                  <a:lnTo>
                    <a:pt x="126087" y="190645"/>
                  </a:lnTo>
                  <a:lnTo>
                    <a:pt x="157001" y="157001"/>
                  </a:lnTo>
                  <a:lnTo>
                    <a:pt x="190644" y="126087"/>
                  </a:lnTo>
                  <a:lnTo>
                    <a:pt x="226828" y="98096"/>
                  </a:lnTo>
                  <a:lnTo>
                    <a:pt x="265359" y="73216"/>
                  </a:lnTo>
                  <a:lnTo>
                    <a:pt x="306048" y="51640"/>
                  </a:lnTo>
                  <a:lnTo>
                    <a:pt x="348704" y="33559"/>
                  </a:lnTo>
                  <a:lnTo>
                    <a:pt x="393135" y="19163"/>
                  </a:lnTo>
                  <a:lnTo>
                    <a:pt x="439150" y="8644"/>
                  </a:lnTo>
                  <a:lnTo>
                    <a:pt x="486558" y="2192"/>
                  </a:lnTo>
                  <a:lnTo>
                    <a:pt x="535169" y="0"/>
                  </a:lnTo>
                  <a:lnTo>
                    <a:pt x="6116183" y="0"/>
                  </a:lnTo>
                  <a:lnTo>
                    <a:pt x="6164793" y="2192"/>
                  </a:lnTo>
                  <a:lnTo>
                    <a:pt x="6212202" y="8644"/>
                  </a:lnTo>
                  <a:lnTo>
                    <a:pt x="6258217" y="19163"/>
                  </a:lnTo>
                  <a:lnTo>
                    <a:pt x="6302648" y="33559"/>
                  </a:lnTo>
                  <a:lnTo>
                    <a:pt x="6345303" y="51640"/>
                  </a:lnTo>
                  <a:lnTo>
                    <a:pt x="6385992" y="73216"/>
                  </a:lnTo>
                  <a:lnTo>
                    <a:pt x="6424524" y="98096"/>
                  </a:lnTo>
                  <a:lnTo>
                    <a:pt x="6460707" y="126087"/>
                  </a:lnTo>
                  <a:lnTo>
                    <a:pt x="6494351" y="157001"/>
                  </a:lnTo>
                  <a:lnTo>
                    <a:pt x="6525264" y="190645"/>
                  </a:lnTo>
                  <a:lnTo>
                    <a:pt x="6553256" y="226828"/>
                  </a:lnTo>
                  <a:lnTo>
                    <a:pt x="6578136" y="265360"/>
                  </a:lnTo>
                  <a:lnTo>
                    <a:pt x="6599712" y="306049"/>
                  </a:lnTo>
                  <a:lnTo>
                    <a:pt x="6617793" y="348704"/>
                  </a:lnTo>
                  <a:lnTo>
                    <a:pt x="6632189" y="393135"/>
                  </a:lnTo>
                  <a:lnTo>
                    <a:pt x="6642708" y="439150"/>
                  </a:lnTo>
                  <a:lnTo>
                    <a:pt x="6649159" y="486558"/>
                  </a:lnTo>
                  <a:lnTo>
                    <a:pt x="6651352" y="535169"/>
                  </a:lnTo>
                  <a:lnTo>
                    <a:pt x="6651352" y="6363377"/>
                  </a:lnTo>
                  <a:lnTo>
                    <a:pt x="6649159" y="6411988"/>
                  </a:lnTo>
                  <a:lnTo>
                    <a:pt x="6642708" y="6459397"/>
                  </a:lnTo>
                  <a:lnTo>
                    <a:pt x="6632189" y="6505412"/>
                  </a:lnTo>
                  <a:lnTo>
                    <a:pt x="6617793" y="6549843"/>
                  </a:lnTo>
                  <a:lnTo>
                    <a:pt x="6599712" y="6592498"/>
                  </a:lnTo>
                  <a:lnTo>
                    <a:pt x="6578136" y="6633187"/>
                  </a:lnTo>
                  <a:lnTo>
                    <a:pt x="6553256" y="6671719"/>
                  </a:lnTo>
                  <a:lnTo>
                    <a:pt x="6525264" y="6707902"/>
                  </a:lnTo>
                  <a:lnTo>
                    <a:pt x="6494351" y="6741546"/>
                  </a:lnTo>
                  <a:lnTo>
                    <a:pt x="6460707" y="6772459"/>
                  </a:lnTo>
                  <a:lnTo>
                    <a:pt x="6424524" y="6800451"/>
                  </a:lnTo>
                  <a:lnTo>
                    <a:pt x="6385992" y="6825330"/>
                  </a:lnTo>
                  <a:lnTo>
                    <a:pt x="6345303" y="6846906"/>
                  </a:lnTo>
                  <a:lnTo>
                    <a:pt x="6302648" y="6864987"/>
                  </a:lnTo>
                  <a:lnTo>
                    <a:pt x="6258217" y="6879383"/>
                  </a:lnTo>
                  <a:lnTo>
                    <a:pt x="6252230" y="6880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83767" y="2145834"/>
              <a:ext cx="5705474" cy="599122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000" y="974757"/>
            <a:ext cx="8757920" cy="109837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265"/>
              </a:spcBef>
            </a:pPr>
            <a:r>
              <a:rPr lang="fr-CA" sz="7000" spc="-15" dirty="0"/>
              <a:t>Quelques</a:t>
            </a:r>
            <a:r>
              <a:rPr lang="fr-CA" sz="7000" spc="270" dirty="0"/>
              <a:t> </a:t>
            </a:r>
            <a:r>
              <a:rPr lang="fr-CA" sz="7000" spc="-50" dirty="0"/>
              <a:t>exemples</a:t>
            </a:r>
            <a:endParaRPr lang="fr-CA" sz="7000" dirty="0"/>
          </a:p>
        </p:txBody>
      </p:sp>
      <p:sp>
        <p:nvSpPr>
          <p:cNvPr id="15" name="object 15"/>
          <p:cNvSpPr txBox="1"/>
          <p:nvPr/>
        </p:nvSpPr>
        <p:spPr>
          <a:xfrm>
            <a:off x="1584383" y="2781300"/>
            <a:ext cx="9876154" cy="52648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" marR="1895475">
              <a:lnSpc>
                <a:spcPct val="100899"/>
              </a:lnSpc>
              <a:spcBef>
                <a:spcPts val="90"/>
              </a:spcBef>
            </a:pPr>
            <a:r>
              <a:rPr lang="fr-CA" sz="2400" spc="-80" dirty="0">
                <a:solidFill>
                  <a:srgbClr val="FFFFFF"/>
                </a:solidFill>
                <a:latin typeface="Tahoma"/>
                <a:cs typeface="Tahoma"/>
              </a:rPr>
              <a:t>Épidémiologie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4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15" dirty="0">
                <a:solidFill>
                  <a:srgbClr val="FFFFFF"/>
                </a:solidFill>
                <a:latin typeface="Tahoma"/>
                <a:cs typeface="Tahoma"/>
              </a:rPr>
              <a:t>l’activité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45" dirty="0">
                <a:solidFill>
                  <a:srgbClr val="FFFFFF"/>
                </a:solidFill>
                <a:latin typeface="Tahoma"/>
                <a:cs typeface="Tahoma"/>
              </a:rPr>
              <a:t>physique</a:t>
            </a:r>
            <a:b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400" spc="-50" dirty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30" dirty="0">
                <a:solidFill>
                  <a:srgbClr val="FFFFFF"/>
                </a:solidFill>
                <a:latin typeface="Tahoma"/>
                <a:cs typeface="Tahoma"/>
              </a:rPr>
              <a:t>Bélanger</a:t>
            </a:r>
            <a:endParaRPr lang="fr-CA" sz="2400" dirty="0">
              <a:latin typeface="Tahoma"/>
              <a:cs typeface="Tahoma"/>
            </a:endParaRPr>
          </a:p>
          <a:p>
            <a:pPr marL="12700" marR="366395">
              <a:lnSpc>
                <a:spcPct val="100899"/>
              </a:lnSpc>
              <a:spcBef>
                <a:spcPts val="2325"/>
              </a:spcBef>
            </a:pPr>
            <a:r>
              <a:rPr lang="fr-CA" sz="2400" spc="-50" dirty="0">
                <a:solidFill>
                  <a:srgbClr val="FFFFFF"/>
                </a:solidFill>
                <a:latin typeface="Tahoma"/>
                <a:cs typeface="Tahoma"/>
              </a:rPr>
              <a:t>2racewithme :</a:t>
            </a:r>
            <a:r>
              <a:rPr lang="fr-CA" sz="24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50" dirty="0">
                <a:solidFill>
                  <a:srgbClr val="FFFFFF"/>
                </a:solidFill>
                <a:latin typeface="Tahoma"/>
                <a:cs typeface="Tahoma"/>
              </a:rPr>
              <a:t>activité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45" dirty="0">
                <a:solidFill>
                  <a:srgbClr val="FFFFFF"/>
                </a:solidFill>
                <a:latin typeface="Tahoma"/>
                <a:cs typeface="Tahoma"/>
              </a:rPr>
              <a:t>physique</a:t>
            </a:r>
            <a:r>
              <a:rPr lang="fr-CA" sz="24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30" dirty="0">
                <a:solidFill>
                  <a:srgbClr val="FFFFFF"/>
                </a:solidFill>
                <a:latin typeface="Tahoma"/>
                <a:cs typeface="Tahoma"/>
              </a:rPr>
              <a:t>au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45" dirty="0">
                <a:solidFill>
                  <a:srgbClr val="FFFFFF"/>
                </a:solidFill>
                <a:latin typeface="Tahoma"/>
                <a:cs typeface="Tahoma"/>
              </a:rPr>
              <a:t>faubourg </a:t>
            </a:r>
            <a:r>
              <a:rPr lang="fr-CA" sz="2400" spc="-8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25" dirty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25" dirty="0">
                <a:solidFill>
                  <a:srgbClr val="FFFFFF"/>
                </a:solidFill>
                <a:latin typeface="Tahoma"/>
                <a:cs typeface="Tahoma"/>
              </a:rPr>
              <a:t>mascaret</a:t>
            </a:r>
            <a:b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400" spc="-10" dirty="0">
                <a:solidFill>
                  <a:srgbClr val="FFFFFF"/>
                </a:solidFill>
                <a:latin typeface="Tahoma"/>
                <a:cs typeface="Tahoma"/>
              </a:rPr>
              <a:t>Dre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15" dirty="0" err="1">
                <a:solidFill>
                  <a:srgbClr val="FFFFFF"/>
                </a:solidFill>
                <a:latin typeface="Tahoma"/>
                <a:cs typeface="Tahoma"/>
              </a:rPr>
              <a:t>Jbilou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40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75" dirty="0">
                <a:solidFill>
                  <a:srgbClr val="FFFFFF"/>
                </a:solidFill>
                <a:latin typeface="Tahoma"/>
                <a:cs typeface="Tahoma"/>
              </a:rPr>
              <a:t>Mme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20" dirty="0">
                <a:solidFill>
                  <a:srgbClr val="FFFFFF"/>
                </a:solidFill>
                <a:latin typeface="Tahoma"/>
                <a:cs typeface="Tahoma"/>
              </a:rPr>
              <a:t>Maillet</a:t>
            </a:r>
            <a:endParaRPr lang="fr-CA" sz="2400" dirty="0">
              <a:latin typeface="Tahoma"/>
              <a:cs typeface="Tahoma"/>
            </a:endParaRPr>
          </a:p>
          <a:p>
            <a:pPr marL="12700" marR="86360">
              <a:lnSpc>
                <a:spcPct val="100899"/>
              </a:lnSpc>
              <a:spcBef>
                <a:spcPts val="2325"/>
              </a:spcBef>
            </a:pPr>
            <a:r>
              <a:rPr lang="fr-CA" sz="2400" spc="20" dirty="0">
                <a:solidFill>
                  <a:srgbClr val="FFFFFF"/>
                </a:solidFill>
                <a:latin typeface="Tahoma"/>
                <a:cs typeface="Tahoma"/>
              </a:rPr>
              <a:t>Recherche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" dirty="0">
                <a:solidFill>
                  <a:srgbClr val="FFFFFF"/>
                </a:solidFill>
                <a:latin typeface="Tahoma"/>
                <a:cs typeface="Tahoma"/>
              </a:rPr>
              <a:t>sur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55" dirty="0">
                <a:solidFill>
                  <a:srgbClr val="FFFFFF"/>
                </a:solidFill>
                <a:latin typeface="Tahoma"/>
                <a:cs typeface="Tahoma"/>
              </a:rPr>
              <a:t>pénurie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1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15" dirty="0">
                <a:solidFill>
                  <a:srgbClr val="FFFFFF"/>
                </a:solidFill>
                <a:latin typeface="Tahoma"/>
                <a:cs typeface="Tahoma"/>
              </a:rPr>
              <a:t>professionnels </a:t>
            </a:r>
            <a:r>
              <a:rPr lang="fr-CA" sz="2400" spc="-8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4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40" dirty="0">
                <a:solidFill>
                  <a:srgbClr val="FFFFFF"/>
                </a:solidFill>
                <a:latin typeface="Tahoma"/>
                <a:cs typeface="Tahoma"/>
              </a:rPr>
              <a:t>santé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30" dirty="0">
                <a:solidFill>
                  <a:srgbClr val="FFFFFF"/>
                </a:solidFill>
                <a:latin typeface="Tahoma"/>
                <a:cs typeface="Tahoma"/>
              </a:rPr>
              <a:t>au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10" dirty="0">
                <a:solidFill>
                  <a:srgbClr val="FFFFFF"/>
                </a:solidFill>
                <a:latin typeface="Tahoma"/>
                <a:cs typeface="Tahoma"/>
              </a:rPr>
              <a:t>N.-B.</a:t>
            </a:r>
            <a:b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400" spc="-25" dirty="0">
                <a:solidFill>
                  <a:srgbClr val="FFFFFF"/>
                </a:solidFill>
                <a:latin typeface="Tahoma"/>
                <a:cs typeface="Tahoma"/>
              </a:rPr>
              <a:t>Pre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85" dirty="0">
                <a:solidFill>
                  <a:srgbClr val="FFFFFF"/>
                </a:solidFill>
                <a:latin typeface="Tahoma"/>
                <a:cs typeface="Tahoma"/>
              </a:rPr>
              <a:t>Johnson</a:t>
            </a:r>
            <a:endParaRPr lang="fr-CA" sz="2400" dirty="0">
              <a:latin typeface="Tahoma"/>
              <a:cs typeface="Tahoma"/>
            </a:endParaRPr>
          </a:p>
          <a:p>
            <a:pPr marL="40640" marR="915035">
              <a:lnSpc>
                <a:spcPct val="100899"/>
              </a:lnSpc>
              <a:spcBef>
                <a:spcPts val="2325"/>
              </a:spcBef>
            </a:pPr>
            <a:r>
              <a:rPr lang="fr-CA" sz="2400" spc="-155" dirty="0">
                <a:solidFill>
                  <a:srgbClr val="FFFFFF"/>
                </a:solidFill>
                <a:latin typeface="Tahoma"/>
                <a:cs typeface="Tahoma"/>
              </a:rPr>
              <a:t>Suivi</a:t>
            </a:r>
            <a:r>
              <a:rPr lang="fr-CA" sz="2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0" dirty="0">
                <a:solidFill>
                  <a:srgbClr val="FFFFFF"/>
                </a:solidFill>
                <a:latin typeface="Tahoma"/>
                <a:cs typeface="Tahoma"/>
              </a:rPr>
              <a:t>post-partum </a:t>
            </a:r>
            <a:r>
              <a:rPr lang="fr-CA" sz="2400" spc="-10" dirty="0">
                <a:solidFill>
                  <a:srgbClr val="FFFFFF"/>
                </a:solidFill>
                <a:latin typeface="Tahoma"/>
                <a:cs typeface="Tahoma"/>
              </a:rPr>
              <a:t>des</a:t>
            </a:r>
            <a:r>
              <a:rPr lang="fr-CA" sz="2400" spc="-5" dirty="0">
                <a:solidFill>
                  <a:srgbClr val="FFFFFF"/>
                </a:solidFill>
                <a:latin typeface="Tahoma"/>
                <a:cs typeface="Tahoma"/>
              </a:rPr>
              <a:t> patientes</a:t>
            </a:r>
            <a:r>
              <a:rPr lang="fr-CA"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30" dirty="0">
                <a:solidFill>
                  <a:srgbClr val="FFFFFF"/>
                </a:solidFill>
                <a:latin typeface="Tahoma"/>
                <a:cs typeface="Tahoma"/>
              </a:rPr>
              <a:t>avec </a:t>
            </a:r>
            <a:r>
              <a:rPr lang="fr-CA"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50" dirty="0">
                <a:solidFill>
                  <a:srgbClr val="FFFFFF"/>
                </a:solidFill>
                <a:latin typeface="Tahoma"/>
                <a:cs typeface="Tahoma"/>
              </a:rPr>
              <a:t>diagnostic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4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fr-CA" sz="240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25" dirty="0">
                <a:solidFill>
                  <a:srgbClr val="FFFFFF"/>
                </a:solidFill>
                <a:latin typeface="Tahoma"/>
                <a:cs typeface="Tahoma"/>
              </a:rPr>
              <a:t>prééclampsie.</a:t>
            </a:r>
            <a:r>
              <a:rPr lang="fr-CA" sz="2400" spc="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br>
              <a:rPr lang="fr-CA" sz="2400" spc="260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400" spc="-10" dirty="0">
                <a:solidFill>
                  <a:srgbClr val="FFFFFF"/>
                </a:solidFill>
                <a:latin typeface="Tahoma"/>
                <a:cs typeface="Tahoma"/>
              </a:rPr>
              <a:t>Ces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5" dirty="0">
                <a:solidFill>
                  <a:srgbClr val="FFFFFF"/>
                </a:solidFill>
                <a:latin typeface="Tahoma"/>
                <a:cs typeface="Tahoma"/>
              </a:rPr>
              <a:t>patientes </a:t>
            </a:r>
            <a:r>
              <a:rPr lang="fr-CA" sz="2400" spc="-81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70" dirty="0">
                <a:solidFill>
                  <a:srgbClr val="FFFFFF"/>
                </a:solidFill>
                <a:latin typeface="Tahoma"/>
                <a:cs typeface="Tahoma"/>
              </a:rPr>
              <a:t>sont-elles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10" dirty="0">
                <a:solidFill>
                  <a:srgbClr val="FFFFFF"/>
                </a:solidFill>
                <a:latin typeface="Tahoma"/>
                <a:cs typeface="Tahoma"/>
              </a:rPr>
              <a:t>oubliées ?</a:t>
            </a:r>
            <a:b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400" spc="-30" dirty="0">
                <a:solidFill>
                  <a:srgbClr val="FFFFFF"/>
                </a:solidFill>
                <a:latin typeface="Tahoma"/>
                <a:cs typeface="Tahoma"/>
              </a:rPr>
              <a:t>Dr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30" dirty="0">
                <a:solidFill>
                  <a:srgbClr val="FFFFFF"/>
                </a:solidFill>
                <a:latin typeface="Tahoma"/>
                <a:cs typeface="Tahoma"/>
              </a:rPr>
              <a:t>Cartier</a:t>
            </a:r>
            <a:endParaRPr lang="fr-CA" sz="2400" dirty="0">
              <a:latin typeface="Tahoma"/>
              <a:cs typeface="Tahoma"/>
            </a:endParaRPr>
          </a:p>
          <a:p>
            <a:pPr marL="40640" marR="5080">
              <a:lnSpc>
                <a:spcPct val="100899"/>
              </a:lnSpc>
              <a:spcBef>
                <a:spcPts val="2325"/>
              </a:spcBef>
            </a:pPr>
            <a:r>
              <a:rPr lang="fr-CA" sz="2400" spc="45" dirty="0">
                <a:solidFill>
                  <a:srgbClr val="FFFFFF"/>
                </a:solidFill>
                <a:latin typeface="Tahoma"/>
                <a:cs typeface="Tahoma"/>
              </a:rPr>
              <a:t>Évaluer </a:t>
            </a:r>
            <a:r>
              <a:rPr lang="fr-CA" sz="2400" spc="-5" dirty="0">
                <a:solidFill>
                  <a:srgbClr val="FFFFFF"/>
                </a:solidFill>
                <a:latin typeface="Tahoma"/>
                <a:cs typeface="Tahoma"/>
              </a:rPr>
              <a:t>l'expression </a:t>
            </a:r>
            <a:r>
              <a:rPr lang="fr-CA" sz="2400" spc="-4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fr-CA"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lang="fr-CA" sz="2400" spc="-145" dirty="0">
                <a:solidFill>
                  <a:srgbClr val="FFFFFF"/>
                </a:solidFill>
                <a:latin typeface="Tahoma"/>
                <a:cs typeface="Tahoma"/>
              </a:rPr>
              <a:t>lipide</a:t>
            </a:r>
            <a:r>
              <a:rPr lang="fr-CA" sz="2400" spc="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65" dirty="0">
                <a:solidFill>
                  <a:srgbClr val="FFFFFF"/>
                </a:solidFill>
                <a:latin typeface="Tahoma"/>
                <a:cs typeface="Tahoma"/>
              </a:rPr>
              <a:t>kinase </a:t>
            </a:r>
            <a:r>
              <a:rPr lang="fr-CA" sz="2400" spc="-45" dirty="0" err="1">
                <a:solidFill>
                  <a:srgbClr val="FFFFFF"/>
                </a:solidFill>
                <a:latin typeface="Tahoma"/>
                <a:cs typeface="Tahoma"/>
              </a:rPr>
              <a:t>pikfyve</a:t>
            </a:r>
            <a: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" dirty="0">
                <a:solidFill>
                  <a:srgbClr val="FFFFFF"/>
                </a:solidFill>
                <a:latin typeface="Tahoma"/>
                <a:cs typeface="Tahoma"/>
              </a:rPr>
              <a:t>dans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15" dirty="0">
                <a:solidFill>
                  <a:srgbClr val="FFFFFF"/>
                </a:solidFill>
                <a:latin typeface="Tahoma"/>
                <a:cs typeface="Tahoma"/>
              </a:rPr>
              <a:t>cancer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25" dirty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-114" dirty="0">
                <a:solidFill>
                  <a:srgbClr val="FFFFFF"/>
                </a:solidFill>
                <a:latin typeface="Tahoma"/>
                <a:cs typeface="Tahoma"/>
              </a:rPr>
              <a:t>rein</a:t>
            </a:r>
            <a:br>
              <a:rPr lang="fr-CA" sz="2400" spc="250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fr-CA" sz="2400" spc="-25" dirty="0">
                <a:solidFill>
                  <a:srgbClr val="FFFFFF"/>
                </a:solidFill>
                <a:latin typeface="Tahoma"/>
                <a:cs typeface="Tahoma"/>
              </a:rPr>
              <a:t>Pre</a:t>
            </a:r>
            <a:r>
              <a:rPr lang="fr-CA" sz="24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fr-CA" sz="2400" spc="90" dirty="0">
                <a:solidFill>
                  <a:srgbClr val="FFFFFF"/>
                </a:solidFill>
                <a:latin typeface="Tahoma"/>
                <a:cs typeface="Tahoma"/>
              </a:rPr>
              <a:t>Turcotte</a:t>
            </a:r>
            <a:endParaRPr lang="fr-CA" sz="2400" dirty="0">
              <a:latin typeface="Tahoma"/>
              <a:cs typeface="Tahoma"/>
            </a:endParaRPr>
          </a:p>
        </p:txBody>
      </p:sp>
      <p:sp>
        <p:nvSpPr>
          <p:cNvPr id="16" name="Rectangle : avec coins rognés en diagonale 15">
            <a:extLst>
              <a:ext uri="{FF2B5EF4-FFF2-40B4-BE49-F238E27FC236}">
                <a16:creationId xmlns:a16="http://schemas.microsoft.com/office/drawing/2014/main" id="{6F0B5E94-E749-02A0-E1A2-EEAD8A13045C}"/>
              </a:ext>
            </a:extLst>
          </p:cNvPr>
          <p:cNvSpPr/>
          <p:nvPr/>
        </p:nvSpPr>
        <p:spPr>
          <a:xfrm>
            <a:off x="1108854" y="2747682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avec coins rognés en diagonale 16">
            <a:extLst>
              <a:ext uri="{FF2B5EF4-FFF2-40B4-BE49-F238E27FC236}">
                <a16:creationId xmlns:a16="http://schemas.microsoft.com/office/drawing/2014/main" id="{4A08E52E-981C-7DCD-F2CD-F0E8340BE46A}"/>
              </a:ext>
            </a:extLst>
          </p:cNvPr>
          <p:cNvSpPr/>
          <p:nvPr/>
        </p:nvSpPr>
        <p:spPr>
          <a:xfrm>
            <a:off x="1108854" y="3798799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rognés en diagonale 17">
            <a:extLst>
              <a:ext uri="{FF2B5EF4-FFF2-40B4-BE49-F238E27FC236}">
                <a16:creationId xmlns:a16="http://schemas.microsoft.com/office/drawing/2014/main" id="{02CD1796-9AE9-78D2-61F8-73035FB8D639}"/>
              </a:ext>
            </a:extLst>
          </p:cNvPr>
          <p:cNvSpPr/>
          <p:nvPr/>
        </p:nvSpPr>
        <p:spPr>
          <a:xfrm>
            <a:off x="1108853" y="4847675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avec coins rognés en diagonale 18">
            <a:extLst>
              <a:ext uri="{FF2B5EF4-FFF2-40B4-BE49-F238E27FC236}">
                <a16:creationId xmlns:a16="http://schemas.microsoft.com/office/drawing/2014/main" id="{E85979C4-038A-DC29-0E3C-3138FFCF9500}"/>
              </a:ext>
            </a:extLst>
          </p:cNvPr>
          <p:cNvSpPr/>
          <p:nvPr/>
        </p:nvSpPr>
        <p:spPr>
          <a:xfrm>
            <a:off x="1108853" y="5892075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avec coins rognés en diagonale 19">
            <a:extLst>
              <a:ext uri="{FF2B5EF4-FFF2-40B4-BE49-F238E27FC236}">
                <a16:creationId xmlns:a16="http://schemas.microsoft.com/office/drawing/2014/main" id="{FCC46F04-E041-D170-1B72-64C307A624D5}"/>
              </a:ext>
            </a:extLst>
          </p:cNvPr>
          <p:cNvSpPr/>
          <p:nvPr/>
        </p:nvSpPr>
        <p:spPr>
          <a:xfrm>
            <a:off x="1108853" y="7277100"/>
            <a:ext cx="369853" cy="369853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00800" y="2759079"/>
            <a:ext cx="10784541" cy="22320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200" spc="-35" dirty="0" err="1"/>
              <a:t>Admissibilité</a:t>
            </a:r>
            <a:r>
              <a:rPr sz="7200" spc="215" dirty="0"/>
              <a:t> </a:t>
            </a:r>
            <a:br>
              <a:rPr lang="fr-FR" sz="7200" spc="215" dirty="0"/>
            </a:br>
            <a:r>
              <a:rPr sz="7200" spc="30" dirty="0"/>
              <a:t>et</a:t>
            </a:r>
            <a:r>
              <a:rPr sz="7200" spc="220" dirty="0"/>
              <a:t> </a:t>
            </a:r>
            <a:r>
              <a:rPr sz="7200" spc="30" dirty="0"/>
              <a:t>priorisation</a:t>
            </a:r>
            <a:endParaRPr sz="7200" dirty="0"/>
          </a:p>
        </p:txBody>
      </p:sp>
      <p:sp>
        <p:nvSpPr>
          <p:cNvPr id="8" name="object 8"/>
          <p:cNvSpPr txBox="1"/>
          <p:nvPr/>
        </p:nvSpPr>
        <p:spPr>
          <a:xfrm>
            <a:off x="2743200" y="5905500"/>
            <a:ext cx="14249399" cy="2334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600"/>
              </a:lnSpc>
              <a:spcBef>
                <a:spcPts val="100"/>
              </a:spcBef>
              <a:tabLst>
                <a:tab pos="826769" algn="l"/>
                <a:tab pos="2526665" algn="l"/>
                <a:tab pos="3332479" algn="l"/>
                <a:tab pos="5777865" algn="l"/>
                <a:tab pos="6584315" algn="l"/>
                <a:tab pos="9066530" algn="l"/>
                <a:tab pos="10173970" algn="l"/>
              </a:tabLst>
            </a:pPr>
            <a:r>
              <a:rPr lang="fr-CA" sz="3400" b="1" dirty="0">
                <a:solidFill>
                  <a:srgbClr val="FFFFFF"/>
                </a:solidFill>
                <a:latin typeface="Tahoma"/>
                <a:cs typeface="Tahoma"/>
              </a:rPr>
              <a:t>Critères de	priorité de l’octroi des stages en recherche</a:t>
            </a:r>
            <a:endParaRPr lang="fr-CA" sz="3400" dirty="0">
              <a:latin typeface="Tahoma"/>
              <a:cs typeface="Tahoma"/>
            </a:endParaRPr>
          </a:p>
          <a:p>
            <a:pPr marL="746125">
              <a:lnSpc>
                <a:spcPct val="100000"/>
              </a:lnSpc>
              <a:spcBef>
                <a:spcPts val="1545"/>
              </a:spcBef>
            </a:pPr>
            <a: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  <a:t>Personne étudiante ayant une adresse permanente</a:t>
            </a:r>
            <a:b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  <a:t>au</a:t>
            </a:r>
            <a:r>
              <a:rPr lang="fr-CA" sz="3400" dirty="0">
                <a:latin typeface="Verdana"/>
                <a:cs typeface="Verdana"/>
              </a:rPr>
              <a:t> </a:t>
            </a:r>
            <a: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  <a:t>Nouveau-Brunswick et inscrite dans un  programme de doctorat en médecine</a:t>
            </a:r>
            <a:r>
              <a:rPr lang="fr-CA" sz="3400" dirty="0">
                <a:latin typeface="Verdana"/>
                <a:cs typeface="Verdana"/>
              </a:rPr>
              <a:t> </a:t>
            </a:r>
            <a: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  <a:t>Canadien (1</a:t>
            </a:r>
            <a:r>
              <a:rPr lang="fr-CA" sz="3400" baseline="30000" dirty="0">
                <a:solidFill>
                  <a:srgbClr val="FFFFFF"/>
                </a:solidFill>
                <a:latin typeface="Verdana"/>
                <a:cs typeface="Verdana"/>
              </a:rPr>
              <a:t>ère</a:t>
            </a:r>
            <a: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  <a:t> et 2</a:t>
            </a:r>
            <a:r>
              <a:rPr lang="fr-CA" sz="3400" baseline="30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fr-CA" sz="3400" dirty="0">
                <a:solidFill>
                  <a:srgbClr val="FFFFFF"/>
                </a:solidFill>
                <a:latin typeface="Verdana"/>
                <a:cs typeface="Verdana"/>
              </a:rPr>
              <a:t> année seulement)</a:t>
            </a:r>
            <a:endParaRPr lang="fr-CA" sz="3400" dirty="0">
              <a:latin typeface="Verdana"/>
              <a:cs typeface="Verdana"/>
            </a:endParaRPr>
          </a:p>
        </p:txBody>
      </p:sp>
      <p:sp>
        <p:nvSpPr>
          <p:cNvPr id="12" name="Rectangle : avec coins rognés en diagonale 11">
            <a:extLst>
              <a:ext uri="{FF2B5EF4-FFF2-40B4-BE49-F238E27FC236}">
                <a16:creationId xmlns:a16="http://schemas.microsoft.com/office/drawing/2014/main" id="{929AF780-6D4F-2A50-364C-15EC9D7C6BF8}"/>
              </a:ext>
            </a:extLst>
          </p:cNvPr>
          <p:cNvSpPr/>
          <p:nvPr/>
        </p:nvSpPr>
        <p:spPr>
          <a:xfrm>
            <a:off x="2971800" y="6743215"/>
            <a:ext cx="369853" cy="329636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008FDB-867B-2A7C-09D7-F1A9591A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335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864" y="850762"/>
            <a:ext cx="15133936" cy="980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6000" spc="-50" dirty="0">
                <a:solidFill>
                  <a:srgbClr val="25BEC8"/>
                </a:solidFill>
              </a:rPr>
              <a:t>Processus</a:t>
            </a:r>
            <a:r>
              <a:rPr sz="6000" spc="135" dirty="0">
                <a:solidFill>
                  <a:srgbClr val="25BEC8"/>
                </a:solidFill>
              </a:rPr>
              <a:t> </a:t>
            </a:r>
            <a:r>
              <a:rPr sz="6000" spc="-5" dirty="0">
                <a:solidFill>
                  <a:srgbClr val="25BEC8"/>
                </a:solidFill>
              </a:rPr>
              <a:t>de</a:t>
            </a:r>
            <a:r>
              <a:rPr sz="6000" spc="140" dirty="0">
                <a:solidFill>
                  <a:srgbClr val="25BEC8"/>
                </a:solidFill>
              </a:rPr>
              <a:t> </a:t>
            </a:r>
            <a:r>
              <a:rPr sz="6000" spc="-114" dirty="0">
                <a:solidFill>
                  <a:srgbClr val="25BEC8"/>
                </a:solidFill>
              </a:rPr>
              <a:t>soumission </a:t>
            </a:r>
            <a:r>
              <a:rPr sz="6000" spc="-1745" dirty="0">
                <a:solidFill>
                  <a:srgbClr val="25BEC8"/>
                </a:solidFill>
              </a:rPr>
              <a:t> </a:t>
            </a:r>
            <a:r>
              <a:rPr sz="6000" spc="-30" dirty="0">
                <a:solidFill>
                  <a:srgbClr val="25BEC8"/>
                </a:solidFill>
              </a:rPr>
              <a:t>des</a:t>
            </a:r>
            <a:r>
              <a:rPr sz="6000" spc="155" dirty="0">
                <a:solidFill>
                  <a:srgbClr val="25BEC8"/>
                </a:solidFill>
              </a:rPr>
              <a:t> </a:t>
            </a:r>
            <a:r>
              <a:rPr sz="6000" spc="10" dirty="0">
                <a:solidFill>
                  <a:srgbClr val="25BEC8"/>
                </a:solidFill>
              </a:rPr>
              <a:t>demandes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1828800" y="2705100"/>
            <a:ext cx="15895936" cy="509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50" dirty="0">
                <a:solidFill>
                  <a:srgbClr val="25BEC8"/>
                </a:solidFill>
                <a:latin typeface="Tahoma"/>
                <a:cs typeface="Tahoma"/>
              </a:rPr>
              <a:t>INSCRIPTIONS</a:t>
            </a:r>
            <a:endParaRPr sz="3400" dirty="0">
              <a:latin typeface="Tahoma"/>
              <a:cs typeface="Tahoma"/>
            </a:endParaRPr>
          </a:p>
          <a:p>
            <a:pPr marL="12700" marR="33020" algn="ctr">
              <a:lnSpc>
                <a:spcPct val="125000"/>
              </a:lnSpc>
              <a:spcBef>
                <a:spcPts val="2195"/>
              </a:spcBef>
            </a:pPr>
            <a:r>
              <a:rPr sz="2800" spc="-80" dirty="0">
                <a:solidFill>
                  <a:srgbClr val="25BEC8"/>
                </a:solidFill>
                <a:latin typeface="Verdana"/>
                <a:cs typeface="Verdana"/>
              </a:rPr>
              <a:t>Les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25BEC8"/>
                </a:solidFill>
                <a:latin typeface="Verdana"/>
                <a:cs typeface="Verdana"/>
              </a:rPr>
              <a:t>fiches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25BEC8"/>
                </a:solidFill>
                <a:latin typeface="Verdana"/>
                <a:cs typeface="Verdana"/>
              </a:rPr>
              <a:t>décrivant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05" dirty="0">
                <a:solidFill>
                  <a:srgbClr val="25BEC8"/>
                </a:solidFill>
                <a:latin typeface="Verdana"/>
                <a:cs typeface="Verdana"/>
              </a:rPr>
              <a:t>les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25BEC8"/>
                </a:solidFill>
                <a:latin typeface="Verdana"/>
                <a:cs typeface="Verdana"/>
              </a:rPr>
              <a:t>stages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25BEC8"/>
                </a:solidFill>
                <a:latin typeface="Verdana"/>
                <a:cs typeface="Verdana"/>
              </a:rPr>
              <a:t>de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25BEC8"/>
                </a:solidFill>
                <a:latin typeface="Verdana"/>
                <a:cs typeface="Verdana"/>
              </a:rPr>
              <a:t>recherche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90" dirty="0">
                <a:solidFill>
                  <a:srgbClr val="25BEC8"/>
                </a:solidFill>
                <a:latin typeface="Verdana"/>
                <a:cs typeface="Verdana"/>
              </a:rPr>
              <a:t>seront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25BEC8"/>
                </a:solidFill>
                <a:latin typeface="Verdana"/>
                <a:cs typeface="Verdana"/>
              </a:rPr>
              <a:t>affichées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25BEC8"/>
                </a:solidFill>
                <a:latin typeface="Verdana"/>
                <a:cs typeface="Verdana"/>
              </a:rPr>
              <a:t>sur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25BEC8"/>
                </a:solidFill>
                <a:latin typeface="Verdana"/>
                <a:cs typeface="Verdana"/>
              </a:rPr>
              <a:t>le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25BEC8"/>
                </a:solidFill>
                <a:latin typeface="Verdana"/>
                <a:cs typeface="Verdana"/>
              </a:rPr>
              <a:t>site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25BEC8"/>
                </a:solidFill>
                <a:latin typeface="Verdana"/>
                <a:cs typeface="Verdana"/>
              </a:rPr>
              <a:t>Web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25BEC8"/>
                </a:solidFill>
                <a:latin typeface="Verdana"/>
                <a:cs typeface="Verdana"/>
              </a:rPr>
              <a:t>du </a:t>
            </a:r>
            <a:r>
              <a:rPr sz="2800" spc="-35" dirty="0">
                <a:solidFill>
                  <a:srgbClr val="25BEC8"/>
                </a:solidFill>
                <a:latin typeface="Verdana"/>
                <a:cs typeface="Verdana"/>
              </a:rPr>
              <a:t>CFMNB</a:t>
            </a:r>
            <a:r>
              <a:rPr lang="fr-FR" sz="2800" spc="-35" dirty="0">
                <a:solidFill>
                  <a:srgbClr val="25BEC8"/>
                </a:solidFill>
                <a:latin typeface="Verdana"/>
                <a:cs typeface="Verdana"/>
              </a:rPr>
              <a:t> :</a:t>
            </a:r>
            <a:r>
              <a:rPr sz="2800" spc="-16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25BEC8"/>
                </a:solidFill>
                <a:latin typeface="Verdana"/>
                <a:cs typeface="Verdana"/>
                <a:hlinkClick r:id="rId3"/>
              </a:rPr>
              <a:t>https://www.umoncton.ca/medecine/stages_recherche</a:t>
            </a:r>
            <a:endParaRPr lang="fr-FR" sz="2800" dirty="0">
              <a:latin typeface="Verdana"/>
              <a:cs typeface="Verdana"/>
            </a:endParaRPr>
          </a:p>
          <a:p>
            <a:pPr marL="12700" marR="33020" algn="ctr">
              <a:lnSpc>
                <a:spcPct val="125000"/>
              </a:lnSpc>
              <a:spcBef>
                <a:spcPts val="2195"/>
              </a:spcBef>
            </a:pPr>
            <a:r>
              <a:rPr sz="2800" spc="-80" dirty="0">
                <a:solidFill>
                  <a:srgbClr val="25BEC8"/>
                </a:solidFill>
                <a:latin typeface="Verdana"/>
                <a:cs typeface="Verdana"/>
              </a:rPr>
              <a:t>Les </a:t>
            </a:r>
            <a:r>
              <a:rPr sz="2800" spc="-90" dirty="0">
                <a:solidFill>
                  <a:srgbClr val="25BEC8"/>
                </a:solidFill>
                <a:latin typeface="Verdana"/>
                <a:cs typeface="Verdana"/>
              </a:rPr>
              <a:t>étudiantes </a:t>
            </a:r>
            <a:r>
              <a:rPr sz="2800" spc="-110" dirty="0">
                <a:solidFill>
                  <a:srgbClr val="25BEC8"/>
                </a:solidFill>
                <a:latin typeface="Verdana"/>
                <a:cs typeface="Verdana"/>
              </a:rPr>
              <a:t>et </a:t>
            </a:r>
            <a:r>
              <a:rPr sz="2800" spc="-95" dirty="0">
                <a:solidFill>
                  <a:srgbClr val="25BEC8"/>
                </a:solidFill>
                <a:latin typeface="Verdana"/>
                <a:cs typeface="Verdana"/>
              </a:rPr>
              <a:t>étudiants communiquent </a:t>
            </a:r>
            <a:r>
              <a:rPr sz="2800" spc="-105" dirty="0">
                <a:solidFill>
                  <a:srgbClr val="25BEC8"/>
                </a:solidFill>
                <a:latin typeface="Verdana"/>
                <a:cs typeface="Verdana"/>
              </a:rPr>
              <a:t>leurs </a:t>
            </a:r>
            <a:r>
              <a:rPr sz="2800" spc="-110" dirty="0">
                <a:solidFill>
                  <a:srgbClr val="25BEC8"/>
                </a:solidFill>
                <a:latin typeface="Verdana"/>
                <a:cs typeface="Verdana"/>
              </a:rPr>
              <a:t>intérêts </a:t>
            </a:r>
            <a:r>
              <a:rPr sz="2800" spc="-60" dirty="0">
                <a:solidFill>
                  <a:srgbClr val="25BEC8"/>
                </a:solidFill>
                <a:latin typeface="Verdana"/>
                <a:cs typeface="Verdana"/>
              </a:rPr>
              <a:t>de </a:t>
            </a:r>
            <a:r>
              <a:rPr sz="2800" spc="-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25BEC8"/>
                </a:solidFill>
                <a:latin typeface="Verdana"/>
                <a:cs typeface="Verdana"/>
              </a:rPr>
              <a:t>recherche/milieux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25BEC8"/>
                </a:solidFill>
                <a:latin typeface="Verdana"/>
                <a:cs typeface="Verdana"/>
              </a:rPr>
              <a:t>de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55" dirty="0">
                <a:solidFill>
                  <a:srgbClr val="25BEC8"/>
                </a:solidFill>
                <a:latin typeface="Verdana"/>
                <a:cs typeface="Verdana"/>
              </a:rPr>
              <a:t>stage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25BEC8"/>
                </a:solidFill>
                <a:latin typeface="Verdana"/>
                <a:cs typeface="Verdana"/>
              </a:rPr>
              <a:t>privilégiés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90" dirty="0">
                <a:solidFill>
                  <a:srgbClr val="25BEC8"/>
                </a:solidFill>
                <a:latin typeface="Verdana"/>
                <a:cs typeface="Verdana"/>
              </a:rPr>
              <a:t>via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25BEC8"/>
                </a:solidFill>
                <a:latin typeface="Verdana"/>
                <a:cs typeface="Verdana"/>
              </a:rPr>
              <a:t>le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25BEC8"/>
                </a:solidFill>
                <a:latin typeface="Verdana"/>
                <a:cs typeface="Verdana"/>
              </a:rPr>
              <a:t>formulaire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25BEC8"/>
                </a:solidFill>
                <a:latin typeface="Verdana"/>
                <a:cs typeface="Verdana"/>
              </a:rPr>
              <a:t>disponible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25BEC8"/>
                </a:solidFill>
                <a:latin typeface="Verdana"/>
                <a:cs typeface="Verdana"/>
              </a:rPr>
              <a:t>sur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25BEC8"/>
                </a:solidFill>
                <a:latin typeface="Verdana"/>
                <a:cs typeface="Verdana"/>
              </a:rPr>
              <a:t>le</a:t>
            </a:r>
            <a:r>
              <a:rPr sz="2800" spc="-1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25BEC8"/>
                </a:solidFill>
                <a:latin typeface="Verdana"/>
                <a:cs typeface="Verdana"/>
              </a:rPr>
              <a:t>site </a:t>
            </a:r>
            <a:r>
              <a:rPr sz="2800" spc="-969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25BEC8"/>
                </a:solidFill>
                <a:latin typeface="Verdana"/>
                <a:cs typeface="Verdana"/>
              </a:rPr>
              <a:t>Web </a:t>
            </a:r>
            <a:r>
              <a:rPr sz="2800" spc="-95" dirty="0">
                <a:solidFill>
                  <a:srgbClr val="25BEC8"/>
                </a:solidFill>
                <a:latin typeface="Verdana"/>
                <a:cs typeface="Verdana"/>
              </a:rPr>
              <a:t>du </a:t>
            </a:r>
            <a:r>
              <a:rPr sz="2800" spc="-110" dirty="0">
                <a:solidFill>
                  <a:srgbClr val="25BEC8"/>
                </a:solidFill>
                <a:latin typeface="Verdana"/>
                <a:cs typeface="Verdana"/>
              </a:rPr>
              <a:t>CFMNB.</a:t>
            </a:r>
            <a:br>
              <a:rPr lang="fr-FR" sz="2800" spc="-110" dirty="0">
                <a:solidFill>
                  <a:srgbClr val="25BEC8"/>
                </a:solidFill>
                <a:latin typeface="Verdana"/>
                <a:cs typeface="Verdana"/>
              </a:rPr>
            </a:br>
            <a:r>
              <a:rPr lang="fr-FR" sz="2800" spc="-80" dirty="0">
                <a:solidFill>
                  <a:srgbClr val="25BEC8"/>
                </a:solidFill>
                <a:latin typeface="Verdana"/>
                <a:cs typeface="Verdana"/>
              </a:rPr>
              <a:t>Merci</a:t>
            </a:r>
            <a:r>
              <a:rPr sz="2800" spc="-8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25BEC8"/>
                </a:solidFill>
                <a:latin typeface="Verdana"/>
                <a:cs typeface="Verdana"/>
              </a:rPr>
              <a:t>de </a:t>
            </a:r>
            <a:r>
              <a:rPr sz="2800" spc="-90" dirty="0">
                <a:solidFill>
                  <a:srgbClr val="25BEC8"/>
                </a:solidFill>
                <a:latin typeface="Verdana"/>
                <a:cs typeface="Verdana"/>
              </a:rPr>
              <a:t>retourner </a:t>
            </a:r>
            <a:r>
              <a:rPr sz="2800" spc="-100" dirty="0">
                <a:solidFill>
                  <a:srgbClr val="25BEC8"/>
                </a:solidFill>
                <a:latin typeface="Verdana"/>
                <a:cs typeface="Verdana"/>
              </a:rPr>
              <a:t>le </a:t>
            </a:r>
            <a:r>
              <a:rPr sz="2800" spc="-70" dirty="0">
                <a:solidFill>
                  <a:srgbClr val="25BEC8"/>
                </a:solidFill>
                <a:latin typeface="Verdana"/>
                <a:cs typeface="Verdana"/>
              </a:rPr>
              <a:t>formulaire </a:t>
            </a:r>
            <a:r>
              <a:rPr sz="2800" spc="15" dirty="0">
                <a:solidFill>
                  <a:srgbClr val="25BEC8"/>
                </a:solidFill>
                <a:latin typeface="Verdana"/>
                <a:cs typeface="Verdana"/>
              </a:rPr>
              <a:t>à </a:t>
            </a:r>
            <a:r>
              <a:rPr sz="2800" spc="-40" dirty="0">
                <a:solidFill>
                  <a:srgbClr val="25BEC8"/>
                </a:solidFill>
                <a:latin typeface="Verdana"/>
                <a:cs typeface="Verdana"/>
              </a:rPr>
              <a:t>la </a:t>
            </a:r>
            <a:r>
              <a:rPr sz="2800" spc="-50" dirty="0" err="1">
                <a:solidFill>
                  <a:srgbClr val="25BEC8"/>
                </a:solidFill>
                <a:latin typeface="Verdana"/>
                <a:cs typeface="Verdana"/>
              </a:rPr>
              <a:t>coordonnatrice</a:t>
            </a:r>
            <a:r>
              <a:rPr sz="2800" spc="-5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25BEC8"/>
                </a:solidFill>
                <a:latin typeface="Verdana"/>
                <a:cs typeface="Verdana"/>
              </a:rPr>
              <a:t>des</a:t>
            </a:r>
            <a:r>
              <a:rPr lang="fr-FR" sz="2800" spc="-8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25BEC8"/>
                </a:solidFill>
                <a:latin typeface="Verdana"/>
                <a:cs typeface="Verdana"/>
              </a:rPr>
              <a:t>stages</a:t>
            </a:r>
            <a:r>
              <a:rPr sz="2800" spc="-160" dirty="0">
                <a:solidFill>
                  <a:srgbClr val="25BEC8"/>
                </a:solidFill>
                <a:latin typeface="Verdana"/>
                <a:cs typeface="Verdana"/>
              </a:rPr>
              <a:t> d'été, </a:t>
            </a:r>
            <a:r>
              <a:rPr sz="2800" spc="-75" dirty="0" err="1">
                <a:solidFill>
                  <a:srgbClr val="25BEC8"/>
                </a:solidFill>
                <a:latin typeface="Verdana"/>
                <a:cs typeface="Verdana"/>
              </a:rPr>
              <a:t>Mélissa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25" dirty="0">
                <a:solidFill>
                  <a:srgbClr val="25BEC8"/>
                </a:solidFill>
                <a:latin typeface="Verdana"/>
                <a:cs typeface="Verdana"/>
              </a:rPr>
              <a:t>Breault</a:t>
            </a:r>
            <a:r>
              <a:rPr lang="fr-FR" sz="2800" spc="-12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lang="fr-FR" sz="2800" spc="15" dirty="0">
                <a:solidFill>
                  <a:srgbClr val="25BEC8"/>
                </a:solidFill>
                <a:latin typeface="Verdana"/>
                <a:cs typeface="Verdana"/>
              </a:rPr>
              <a:t>:</a:t>
            </a:r>
            <a:r>
              <a:rPr lang="fr-CA"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25BEC8"/>
                </a:solidFill>
                <a:latin typeface="Verdana"/>
                <a:cs typeface="Verdana"/>
                <a:hlinkClick r:id="rId4"/>
              </a:rPr>
              <a:t>melissa.breault@umoncton.ca</a:t>
            </a:r>
            <a:endParaRPr lang="fr-FR" sz="2800" dirty="0">
              <a:latin typeface="Verdana"/>
              <a:cs typeface="Verdana"/>
            </a:endParaRPr>
          </a:p>
          <a:p>
            <a:pPr marL="12700" marR="33020" algn="ctr">
              <a:lnSpc>
                <a:spcPct val="125000"/>
              </a:lnSpc>
              <a:spcBef>
                <a:spcPts val="2195"/>
              </a:spcBef>
            </a:pPr>
            <a:r>
              <a:rPr sz="2800" spc="-70" dirty="0" err="1">
                <a:solidFill>
                  <a:srgbClr val="25BEC8"/>
                </a:solidFill>
                <a:latin typeface="Verdana"/>
                <a:cs typeface="Verdana"/>
              </a:rPr>
              <a:t>Précepteurs</a:t>
            </a:r>
            <a:r>
              <a:rPr sz="2800" spc="-160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10" dirty="0">
                <a:solidFill>
                  <a:srgbClr val="25BEC8"/>
                </a:solidFill>
                <a:latin typeface="Verdana"/>
                <a:cs typeface="Verdana"/>
              </a:rPr>
              <a:t>et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25BEC8"/>
                </a:solidFill>
                <a:latin typeface="Verdana"/>
                <a:cs typeface="Verdana"/>
              </a:rPr>
              <a:t>stagiaires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80" dirty="0">
                <a:solidFill>
                  <a:srgbClr val="25BEC8"/>
                </a:solidFill>
                <a:latin typeface="Verdana"/>
                <a:cs typeface="Verdana"/>
              </a:rPr>
              <a:t>recevront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25BEC8"/>
                </a:solidFill>
                <a:latin typeface="Verdana"/>
                <a:cs typeface="Verdana"/>
              </a:rPr>
              <a:t>une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25BEC8"/>
                </a:solidFill>
                <a:latin typeface="Verdana"/>
                <a:cs typeface="Verdana"/>
              </a:rPr>
              <a:t>confirmation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25BEC8"/>
                </a:solidFill>
                <a:latin typeface="Verdana"/>
                <a:cs typeface="Verdana"/>
              </a:rPr>
              <a:t>de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90" dirty="0">
                <a:solidFill>
                  <a:srgbClr val="25BEC8"/>
                </a:solidFill>
                <a:latin typeface="Verdana"/>
                <a:cs typeface="Verdana"/>
              </a:rPr>
              <a:t>jumelage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30" dirty="0">
                <a:solidFill>
                  <a:srgbClr val="25BEC8"/>
                </a:solidFill>
                <a:latin typeface="Verdana"/>
                <a:cs typeface="Verdana"/>
              </a:rPr>
              <a:t>par</a:t>
            </a:r>
            <a:r>
              <a:rPr sz="2800" spc="-155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25BEC8"/>
                </a:solidFill>
                <a:latin typeface="Verdana"/>
                <a:cs typeface="Verdana"/>
              </a:rPr>
              <a:t>le </a:t>
            </a:r>
            <a:r>
              <a:rPr sz="2800" spc="-969" dirty="0">
                <a:solidFill>
                  <a:srgbClr val="25BEC8"/>
                </a:solidFill>
                <a:latin typeface="Verdana"/>
                <a:cs typeface="Verdana"/>
              </a:rPr>
              <a:t> </a:t>
            </a:r>
            <a:r>
              <a:rPr sz="2800" spc="-110" dirty="0">
                <a:solidFill>
                  <a:srgbClr val="25BEC8"/>
                </a:solidFill>
                <a:latin typeface="Verdana"/>
                <a:cs typeface="Verdana"/>
              </a:rPr>
              <a:t>CFMNB.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98b17078-8d2c-444b-951f-e289dab4cce8">
      <Terms xmlns="http://schemas.microsoft.com/office/infopath/2007/PartnerControls"/>
    </lcf76f155ced4ddcb4097134ff3c332f>
    <TaxCatchAll xmlns="eec2fce0-958f-4d16-beed-00f2d8411aa1" xsi:nil="true"/>
    <SharedWithUsers xmlns="eec2fce0-958f-4d16-beed-00f2d8411aa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1631ECA515A44B1C20DEF414383AF" ma:contentTypeVersion="20" ma:contentTypeDescription="Crée un document." ma:contentTypeScope="" ma:versionID="9327b037b133518a389b40976de5e40f">
  <xsd:schema xmlns:xsd="http://www.w3.org/2001/XMLSchema" xmlns:xs="http://www.w3.org/2001/XMLSchema" xmlns:p="http://schemas.microsoft.com/office/2006/metadata/properties" xmlns:ns1="http://schemas.microsoft.com/sharepoint/v3" xmlns:ns2="98b17078-8d2c-444b-951f-e289dab4cce8" xmlns:ns3="eec2fce0-958f-4d16-beed-00f2d8411aa1" targetNamespace="http://schemas.microsoft.com/office/2006/metadata/properties" ma:root="true" ma:fieldsID="470538617ca7608ec46b1fd901a5e1da" ns1:_="" ns2:_="" ns3:_="">
    <xsd:import namespace="http://schemas.microsoft.com/sharepoint/v3"/>
    <xsd:import namespace="98b17078-8d2c-444b-951f-e289dab4cce8"/>
    <xsd:import namespace="eec2fce0-958f-4d16-beed-00f2d8411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17078-8d2c-444b-951f-e289dab4c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9b0f9cf2-38ae-4fff-b523-0e4a126f8c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2fce0-958f-4d16-beed-00f2d8411a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27f3d0b-6e80-48e2-a556-1a0cfc15476b}" ma:internalName="TaxCatchAll" ma:showField="CatchAllData" ma:web="eec2fce0-958f-4d16-beed-00f2d8411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D1710-E579-4EFE-94B2-C70726791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288597-FB98-4B75-9C7C-6DF5E01B2C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8b17078-8d2c-444b-951f-e289dab4cce8"/>
    <ds:schemaRef ds:uri="eec2fce0-958f-4d16-beed-00f2d8411aa1"/>
  </ds:schemaRefs>
</ds:datastoreItem>
</file>

<file path=customXml/itemProps3.xml><?xml version="1.0" encoding="utf-8"?>
<ds:datastoreItem xmlns:ds="http://schemas.openxmlformats.org/officeDocument/2006/customXml" ds:itemID="{9EE17C06-3347-4647-B7DC-CCB2E65C4B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763</Words>
  <Application>Microsoft Office PowerPoint</Application>
  <PresentationFormat>Personnalisé</PresentationFormat>
  <Paragraphs>85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Tahoma</vt:lpstr>
      <vt:lpstr>Verdana</vt:lpstr>
      <vt:lpstr>Office Theme</vt:lpstr>
      <vt:lpstr>Stages d’initiation  à la recherche</vt:lpstr>
      <vt:lpstr>C'EST QUOI ? ET POUR  QUI ?</vt:lpstr>
      <vt:lpstr>Présentation PowerPoint</vt:lpstr>
      <vt:lpstr>Présentation PowerPoint</vt:lpstr>
      <vt:lpstr>Activités de  recherche</vt:lpstr>
      <vt:lpstr>Activités de  recherche</vt:lpstr>
      <vt:lpstr>Quelques exemples</vt:lpstr>
      <vt:lpstr>Admissibilité  et priorisation</vt:lpstr>
      <vt:lpstr>Processus de soumission  des demandes</vt:lpstr>
      <vt:lpstr>STAGE DE 4 SEMAINES  BOURSE DE  3 100 $</vt:lpstr>
      <vt:lpstr>Dates importantes</vt:lpstr>
      <vt:lpstr>En cours de stage</vt:lpstr>
      <vt:lpstr>Directeur de la recherche  Saïd MEKARY said.mekary@usherbrooke.ca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Stages d’initiation à la recherche</dc:title>
  <dc:creator>Florian</dc:creator>
  <cp:keywords>DAFf_OvvgpE,BABCnt5d5_M</cp:keywords>
  <cp:lastModifiedBy>Mélissa Breault</cp:lastModifiedBy>
  <cp:revision>50</cp:revision>
  <dcterms:created xsi:type="dcterms:W3CDTF">2023-04-21T14:34:41Z</dcterms:created>
  <dcterms:modified xsi:type="dcterms:W3CDTF">2025-02-26T16:31:35Z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Canva</vt:lpwstr>
  </property>
  <property fmtid="{D5CDD505-2E9C-101B-9397-08002B2CF9AE}" pid="4" name="LastSaved">
    <vt:filetime>2023-04-21T00:00:00Z</vt:filetime>
  </property>
  <property fmtid="{D5CDD505-2E9C-101B-9397-08002B2CF9AE}" pid="5" name="ContentTypeId">
    <vt:lpwstr>0x0101008DB1631ECA515A44B1C20DEF414383AF</vt:lpwstr>
  </property>
  <property fmtid="{D5CDD505-2E9C-101B-9397-08002B2CF9AE}" pid="6" name="MediaServiceImageTags">
    <vt:lpwstr/>
  </property>
  <property fmtid="{D5CDD505-2E9C-101B-9397-08002B2CF9AE}" pid="7" name="MSIP_Label_d0689301-32b1-463b-ba86-10202492460a_Enabled">
    <vt:lpwstr>true</vt:lpwstr>
  </property>
  <property fmtid="{D5CDD505-2E9C-101B-9397-08002B2CF9AE}" pid="8" name="MSIP_Label_d0689301-32b1-463b-ba86-10202492460a_SetDate">
    <vt:lpwstr>2025-02-26T16:14:10Z</vt:lpwstr>
  </property>
  <property fmtid="{D5CDD505-2E9C-101B-9397-08002B2CF9AE}" pid="9" name="MSIP_Label_d0689301-32b1-463b-ba86-10202492460a_Method">
    <vt:lpwstr>Standard</vt:lpwstr>
  </property>
  <property fmtid="{D5CDD505-2E9C-101B-9397-08002B2CF9AE}" pid="10" name="MSIP_Label_d0689301-32b1-463b-ba86-10202492460a_Name">
    <vt:lpwstr>defa4170-0d19-0005-0003-bc88714345d2</vt:lpwstr>
  </property>
  <property fmtid="{D5CDD505-2E9C-101B-9397-08002B2CF9AE}" pid="11" name="MSIP_Label_d0689301-32b1-463b-ba86-10202492460a_SiteId">
    <vt:lpwstr>810c295f-e817-4c4e-8996-9b66369b8012</vt:lpwstr>
  </property>
  <property fmtid="{D5CDD505-2E9C-101B-9397-08002B2CF9AE}" pid="12" name="MSIP_Label_d0689301-32b1-463b-ba86-10202492460a_ActionId">
    <vt:lpwstr>5709e8b1-4b9b-4dd9-b368-b44773c64c83</vt:lpwstr>
  </property>
  <property fmtid="{D5CDD505-2E9C-101B-9397-08002B2CF9AE}" pid="13" name="MSIP_Label_d0689301-32b1-463b-ba86-10202492460a_ContentBits">
    <vt:lpwstr>0</vt:lpwstr>
  </property>
  <property fmtid="{D5CDD505-2E9C-101B-9397-08002B2CF9AE}" pid="14" name="MSIP_Label_d0689301-32b1-463b-ba86-10202492460a_Tag">
    <vt:lpwstr>10, 3, 0, 1</vt:lpwstr>
  </property>
</Properties>
</file>