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64" r:id="rId4"/>
    <p:sldId id="267" r:id="rId5"/>
    <p:sldId id="260" r:id="rId6"/>
    <p:sldId id="263" r:id="rId7"/>
    <p:sldId id="268" r:id="rId8"/>
    <p:sldId id="261" r:id="rId9"/>
    <p:sldId id="266" r:id="rId10"/>
    <p:sldId id="257" r:id="rId11"/>
    <p:sldId id="272" r:id="rId12"/>
    <p:sldId id="273" r:id="rId13"/>
    <p:sldId id="262" r:id="rId14"/>
    <p:sldId id="265" r:id="rId15"/>
    <p:sldId id="274"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cha Sirois" initials="NS" lastIdx="1" clrIdx="0">
    <p:extLst>
      <p:ext uri="{19B8F6BF-5375-455C-9EA6-DF929625EA0E}">
        <p15:presenceInfo xmlns:p15="http://schemas.microsoft.com/office/powerpoint/2012/main" userId="S::pns1569@umoncton.ca::2e2de10a-43ca-4b4e-8277-c63d8417e4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8" autoAdjust="0"/>
    <p:restoredTop sz="94660"/>
  </p:normalViewPr>
  <p:slideViewPr>
    <p:cSldViewPr snapToGrid="0">
      <p:cViewPr varScale="1">
        <p:scale>
          <a:sx n="85" d="100"/>
          <a:sy n="85" d="100"/>
        </p:scale>
        <p:origin x="3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0DFDAB3-446F-4760-8238-BD94986D787D}" type="datetimeFigureOut">
              <a:rPr lang="fr-CA" smtClean="0"/>
              <a:t>2020-05-05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153BD31-EDEB-4F81-BF81-ED84B0E56BEC}" type="slidenum">
              <a:rPr lang="fr-CA" smtClean="0"/>
              <a:t>‹N°›</a:t>
            </a:fld>
            <a:endParaRPr lang="fr-CA"/>
          </a:p>
        </p:txBody>
      </p:sp>
    </p:spTree>
    <p:extLst>
      <p:ext uri="{BB962C8B-B14F-4D97-AF65-F5344CB8AC3E}">
        <p14:creationId xmlns:p14="http://schemas.microsoft.com/office/powerpoint/2010/main" val="353530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0DFDAB3-446F-4760-8238-BD94986D787D}" type="datetimeFigureOut">
              <a:rPr lang="fr-CA" smtClean="0"/>
              <a:t>2020-05-05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153BD31-EDEB-4F81-BF81-ED84B0E56BEC}" type="slidenum">
              <a:rPr lang="fr-CA" smtClean="0"/>
              <a:t>‹N°›</a:t>
            </a:fld>
            <a:endParaRPr lang="fr-CA"/>
          </a:p>
        </p:txBody>
      </p:sp>
    </p:spTree>
    <p:extLst>
      <p:ext uri="{BB962C8B-B14F-4D97-AF65-F5344CB8AC3E}">
        <p14:creationId xmlns:p14="http://schemas.microsoft.com/office/powerpoint/2010/main" val="421066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0DFDAB3-446F-4760-8238-BD94986D787D}" type="datetimeFigureOut">
              <a:rPr lang="fr-CA" smtClean="0"/>
              <a:t>2020-05-05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153BD31-EDEB-4F81-BF81-ED84B0E56BEC}" type="slidenum">
              <a:rPr lang="fr-CA" smtClean="0"/>
              <a:t>‹N°›</a:t>
            </a:fld>
            <a:endParaRPr lang="fr-CA"/>
          </a:p>
        </p:txBody>
      </p:sp>
    </p:spTree>
    <p:extLst>
      <p:ext uri="{BB962C8B-B14F-4D97-AF65-F5344CB8AC3E}">
        <p14:creationId xmlns:p14="http://schemas.microsoft.com/office/powerpoint/2010/main" val="2424546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0DFDAB3-446F-4760-8238-BD94986D787D}" type="datetimeFigureOut">
              <a:rPr lang="fr-CA" smtClean="0"/>
              <a:t>2020-05-05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153BD31-EDEB-4F81-BF81-ED84B0E56BEC}" type="slidenum">
              <a:rPr lang="fr-CA" smtClean="0"/>
              <a:t>‹N°›</a:t>
            </a:fld>
            <a:endParaRPr lang="fr-C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07155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0DFDAB3-446F-4760-8238-BD94986D787D}" type="datetimeFigureOut">
              <a:rPr lang="fr-CA" smtClean="0"/>
              <a:t>2020-05-05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153BD31-EDEB-4F81-BF81-ED84B0E56BEC}" type="slidenum">
              <a:rPr lang="fr-CA" smtClean="0"/>
              <a:t>‹N°›</a:t>
            </a:fld>
            <a:endParaRPr lang="fr-CA"/>
          </a:p>
        </p:txBody>
      </p:sp>
    </p:spTree>
    <p:extLst>
      <p:ext uri="{BB962C8B-B14F-4D97-AF65-F5344CB8AC3E}">
        <p14:creationId xmlns:p14="http://schemas.microsoft.com/office/powerpoint/2010/main" val="576619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0DFDAB3-446F-4760-8238-BD94986D787D}" type="datetimeFigureOut">
              <a:rPr lang="fr-CA" smtClean="0"/>
              <a:t>2020-05-05</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153BD31-EDEB-4F81-BF81-ED84B0E56BEC}" type="slidenum">
              <a:rPr lang="fr-CA" smtClean="0"/>
              <a:t>‹N°›</a:t>
            </a:fld>
            <a:endParaRPr lang="fr-CA"/>
          </a:p>
        </p:txBody>
      </p:sp>
    </p:spTree>
    <p:extLst>
      <p:ext uri="{BB962C8B-B14F-4D97-AF65-F5344CB8AC3E}">
        <p14:creationId xmlns:p14="http://schemas.microsoft.com/office/powerpoint/2010/main" val="2330897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0DFDAB3-446F-4760-8238-BD94986D787D}" type="datetimeFigureOut">
              <a:rPr lang="fr-CA" smtClean="0"/>
              <a:t>2020-05-05</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153BD31-EDEB-4F81-BF81-ED84B0E56BEC}" type="slidenum">
              <a:rPr lang="fr-CA" smtClean="0"/>
              <a:t>‹N°›</a:t>
            </a:fld>
            <a:endParaRPr lang="fr-CA"/>
          </a:p>
        </p:txBody>
      </p:sp>
    </p:spTree>
    <p:extLst>
      <p:ext uri="{BB962C8B-B14F-4D97-AF65-F5344CB8AC3E}">
        <p14:creationId xmlns:p14="http://schemas.microsoft.com/office/powerpoint/2010/main" val="175007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0DFDAB3-446F-4760-8238-BD94986D787D}" type="datetimeFigureOut">
              <a:rPr lang="fr-CA" smtClean="0"/>
              <a:t>2020-05-05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153BD31-EDEB-4F81-BF81-ED84B0E56BEC}" type="slidenum">
              <a:rPr lang="fr-CA" smtClean="0"/>
              <a:t>‹N°›</a:t>
            </a:fld>
            <a:endParaRPr lang="fr-CA"/>
          </a:p>
        </p:txBody>
      </p:sp>
    </p:spTree>
    <p:extLst>
      <p:ext uri="{BB962C8B-B14F-4D97-AF65-F5344CB8AC3E}">
        <p14:creationId xmlns:p14="http://schemas.microsoft.com/office/powerpoint/2010/main" val="858948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0DFDAB3-446F-4760-8238-BD94986D787D}" type="datetimeFigureOut">
              <a:rPr lang="fr-CA" smtClean="0"/>
              <a:t>2020-05-05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153BD31-EDEB-4F81-BF81-ED84B0E56BEC}" type="slidenum">
              <a:rPr lang="fr-CA" smtClean="0"/>
              <a:t>‹N°›</a:t>
            </a:fld>
            <a:endParaRPr lang="fr-CA"/>
          </a:p>
        </p:txBody>
      </p:sp>
    </p:spTree>
    <p:extLst>
      <p:ext uri="{BB962C8B-B14F-4D97-AF65-F5344CB8AC3E}">
        <p14:creationId xmlns:p14="http://schemas.microsoft.com/office/powerpoint/2010/main" val="406453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70DFDAB3-446F-4760-8238-BD94986D787D}" type="datetimeFigureOut">
              <a:rPr lang="fr-CA" smtClean="0"/>
              <a:t>2020-05-05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153BD31-EDEB-4F81-BF81-ED84B0E56BEC}" type="slidenum">
              <a:rPr lang="fr-CA" smtClean="0"/>
              <a:t>‹N°›</a:t>
            </a:fld>
            <a:endParaRPr lang="fr-CA"/>
          </a:p>
        </p:txBody>
      </p:sp>
    </p:spTree>
    <p:extLst>
      <p:ext uri="{BB962C8B-B14F-4D97-AF65-F5344CB8AC3E}">
        <p14:creationId xmlns:p14="http://schemas.microsoft.com/office/powerpoint/2010/main" val="3224572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0DFDAB3-446F-4760-8238-BD94986D787D}" type="datetimeFigureOut">
              <a:rPr lang="fr-CA" smtClean="0"/>
              <a:t>2020-05-05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153BD31-EDEB-4F81-BF81-ED84B0E56BEC}" type="slidenum">
              <a:rPr lang="fr-CA" smtClean="0"/>
              <a:t>‹N°›</a:t>
            </a:fld>
            <a:endParaRPr lang="fr-CA"/>
          </a:p>
        </p:txBody>
      </p:sp>
    </p:spTree>
    <p:extLst>
      <p:ext uri="{BB962C8B-B14F-4D97-AF65-F5344CB8AC3E}">
        <p14:creationId xmlns:p14="http://schemas.microsoft.com/office/powerpoint/2010/main" val="134446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0DFDAB3-446F-4760-8238-BD94986D787D}" type="datetimeFigureOut">
              <a:rPr lang="fr-CA" smtClean="0"/>
              <a:t>2020-05-05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153BD31-EDEB-4F81-BF81-ED84B0E56BEC}" type="slidenum">
              <a:rPr lang="fr-CA" smtClean="0"/>
              <a:t>‹N°›</a:t>
            </a:fld>
            <a:endParaRPr lang="fr-CA"/>
          </a:p>
        </p:txBody>
      </p:sp>
    </p:spTree>
    <p:extLst>
      <p:ext uri="{BB962C8B-B14F-4D97-AF65-F5344CB8AC3E}">
        <p14:creationId xmlns:p14="http://schemas.microsoft.com/office/powerpoint/2010/main" val="428186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0DFDAB3-446F-4760-8238-BD94986D787D}" type="datetimeFigureOut">
              <a:rPr lang="fr-CA" smtClean="0"/>
              <a:t>2020-05-05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D153BD31-EDEB-4F81-BF81-ED84B0E56BEC}" type="slidenum">
              <a:rPr lang="fr-CA" smtClean="0"/>
              <a:t>‹N°›</a:t>
            </a:fld>
            <a:endParaRPr lang="fr-CA"/>
          </a:p>
        </p:txBody>
      </p:sp>
    </p:spTree>
    <p:extLst>
      <p:ext uri="{BB962C8B-B14F-4D97-AF65-F5344CB8AC3E}">
        <p14:creationId xmlns:p14="http://schemas.microsoft.com/office/powerpoint/2010/main" val="350807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70DFDAB3-446F-4760-8238-BD94986D787D}" type="datetimeFigureOut">
              <a:rPr lang="fr-CA" smtClean="0"/>
              <a:t>2020-05-05</a:t>
            </a:fld>
            <a:endParaRPr lang="fr-CA"/>
          </a:p>
        </p:txBody>
      </p:sp>
      <p:sp>
        <p:nvSpPr>
          <p:cNvPr id="5" name="Footer Placeholder 3"/>
          <p:cNvSpPr>
            <a:spLocks noGrp="1"/>
          </p:cNvSpPr>
          <p:nvPr>
            <p:ph type="ftr" sz="quarter" idx="11"/>
          </p:nvPr>
        </p:nvSpPr>
        <p:spPr/>
        <p:txBody>
          <a:bodyPr/>
          <a:lstStyle/>
          <a:p>
            <a:endParaRPr lang="fr-CA"/>
          </a:p>
        </p:txBody>
      </p:sp>
      <p:sp>
        <p:nvSpPr>
          <p:cNvPr id="6" name="Slide Number Placeholder 4"/>
          <p:cNvSpPr>
            <a:spLocks noGrp="1"/>
          </p:cNvSpPr>
          <p:nvPr>
            <p:ph type="sldNum" sz="quarter" idx="12"/>
          </p:nvPr>
        </p:nvSpPr>
        <p:spPr/>
        <p:txBody>
          <a:bodyPr/>
          <a:lstStyle/>
          <a:p>
            <a:fld id="{D153BD31-EDEB-4F81-BF81-ED84B0E56BEC}" type="slidenum">
              <a:rPr lang="fr-CA" smtClean="0"/>
              <a:t>‹N°›</a:t>
            </a:fld>
            <a:endParaRPr lang="fr-CA"/>
          </a:p>
        </p:txBody>
      </p:sp>
    </p:spTree>
    <p:extLst>
      <p:ext uri="{BB962C8B-B14F-4D97-AF65-F5344CB8AC3E}">
        <p14:creationId xmlns:p14="http://schemas.microsoft.com/office/powerpoint/2010/main" val="181271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0DFDAB3-446F-4760-8238-BD94986D787D}" type="datetimeFigureOut">
              <a:rPr lang="fr-CA" smtClean="0"/>
              <a:t>2020-05-05</a:t>
            </a:fld>
            <a:endParaRPr lang="fr-CA"/>
          </a:p>
        </p:txBody>
      </p:sp>
      <p:sp>
        <p:nvSpPr>
          <p:cNvPr id="5" name="Footer Placeholder 2"/>
          <p:cNvSpPr>
            <a:spLocks noGrp="1"/>
          </p:cNvSpPr>
          <p:nvPr>
            <p:ph type="ftr" sz="quarter" idx="11"/>
          </p:nvPr>
        </p:nvSpPr>
        <p:spPr/>
        <p:txBody>
          <a:bodyPr/>
          <a:lstStyle/>
          <a:p>
            <a:endParaRPr lang="fr-CA"/>
          </a:p>
        </p:txBody>
      </p:sp>
      <p:sp>
        <p:nvSpPr>
          <p:cNvPr id="6" name="Slide Number Placeholder 3"/>
          <p:cNvSpPr>
            <a:spLocks noGrp="1"/>
          </p:cNvSpPr>
          <p:nvPr>
            <p:ph type="sldNum" sz="quarter" idx="12"/>
          </p:nvPr>
        </p:nvSpPr>
        <p:spPr/>
        <p:txBody>
          <a:bodyPr/>
          <a:lstStyle/>
          <a:p>
            <a:fld id="{D153BD31-EDEB-4F81-BF81-ED84B0E56BEC}" type="slidenum">
              <a:rPr lang="fr-CA" smtClean="0"/>
              <a:t>‹N°›</a:t>
            </a:fld>
            <a:endParaRPr lang="fr-CA"/>
          </a:p>
        </p:txBody>
      </p:sp>
    </p:spTree>
    <p:extLst>
      <p:ext uri="{BB962C8B-B14F-4D97-AF65-F5344CB8AC3E}">
        <p14:creationId xmlns:p14="http://schemas.microsoft.com/office/powerpoint/2010/main" val="340993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70DFDAB3-446F-4760-8238-BD94986D787D}" type="datetimeFigureOut">
              <a:rPr lang="fr-CA" smtClean="0"/>
              <a:t>2020-05-05</a:t>
            </a:fld>
            <a:endParaRPr lang="fr-CA"/>
          </a:p>
        </p:txBody>
      </p:sp>
      <p:sp>
        <p:nvSpPr>
          <p:cNvPr id="5" name="Footer Placeholder 5"/>
          <p:cNvSpPr>
            <a:spLocks noGrp="1"/>
          </p:cNvSpPr>
          <p:nvPr>
            <p:ph type="ftr" sz="quarter" idx="11"/>
          </p:nvPr>
        </p:nvSpPr>
        <p:spPr/>
        <p:txBody>
          <a:bodyPr/>
          <a:lstStyle/>
          <a:p>
            <a:endParaRPr lang="fr-CA"/>
          </a:p>
        </p:txBody>
      </p:sp>
      <p:sp>
        <p:nvSpPr>
          <p:cNvPr id="6" name="Slide Number Placeholder 6"/>
          <p:cNvSpPr>
            <a:spLocks noGrp="1"/>
          </p:cNvSpPr>
          <p:nvPr>
            <p:ph type="sldNum" sz="quarter" idx="12"/>
          </p:nvPr>
        </p:nvSpPr>
        <p:spPr/>
        <p:txBody>
          <a:bodyPr/>
          <a:lstStyle/>
          <a:p>
            <a:fld id="{D153BD31-EDEB-4F81-BF81-ED84B0E56BEC}" type="slidenum">
              <a:rPr lang="fr-CA" smtClean="0"/>
              <a:t>‹N°›</a:t>
            </a:fld>
            <a:endParaRPr lang="fr-CA"/>
          </a:p>
        </p:txBody>
      </p:sp>
    </p:spTree>
    <p:extLst>
      <p:ext uri="{BB962C8B-B14F-4D97-AF65-F5344CB8AC3E}">
        <p14:creationId xmlns:p14="http://schemas.microsoft.com/office/powerpoint/2010/main" val="362715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0DFDAB3-446F-4760-8238-BD94986D787D}" type="datetimeFigureOut">
              <a:rPr lang="fr-CA" smtClean="0"/>
              <a:t>2020-05-05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153BD31-EDEB-4F81-BF81-ED84B0E56BEC}" type="slidenum">
              <a:rPr lang="fr-CA" smtClean="0"/>
              <a:t>‹N°›</a:t>
            </a:fld>
            <a:endParaRPr lang="fr-CA"/>
          </a:p>
        </p:txBody>
      </p:sp>
    </p:spTree>
    <p:extLst>
      <p:ext uri="{BB962C8B-B14F-4D97-AF65-F5344CB8AC3E}">
        <p14:creationId xmlns:p14="http://schemas.microsoft.com/office/powerpoint/2010/main" val="33013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0DFDAB3-446F-4760-8238-BD94986D787D}" type="datetimeFigureOut">
              <a:rPr lang="fr-CA" smtClean="0"/>
              <a:t>2020-05-05</a:t>
            </a:fld>
            <a:endParaRPr lang="fr-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C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153BD31-EDEB-4F81-BF81-ED84B0E56BEC}" type="slidenum">
              <a:rPr lang="fr-CA" smtClean="0"/>
              <a:t>‹N°›</a:t>
            </a:fld>
            <a:endParaRPr lang="fr-CA"/>
          </a:p>
        </p:txBody>
      </p:sp>
    </p:spTree>
    <p:extLst>
      <p:ext uri="{BB962C8B-B14F-4D97-AF65-F5344CB8AC3E}">
        <p14:creationId xmlns:p14="http://schemas.microsoft.com/office/powerpoint/2010/main" val="18736821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dspire.ca/programs/students/bursaries-scholarships/" TargetMode="External"/><Relationship Id="rId2" Type="http://schemas.openxmlformats.org/officeDocument/2006/relationships/hyperlink" Target="https://indspire.ca/fr/programs/building-brighter-futures/apply-for-a-bursary-or-scholarship/"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tmp"/></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tm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hyperlink" Target="http://www.nbapc.org/categories/Education-Assistance-Program/Awards/"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hyperlink" Target="https://www.nibtrust.ca/"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internationaloceaninstitute.dal.ca/index.htm" TargetMode="External"/><Relationship Id="rId2" Type="http://schemas.openxmlformats.org/officeDocument/2006/relationships/image" Target="../media/image23.tmp"/><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4.tmp"/></Relationships>
</file>

<file path=ppt/slides/_rels/slide16.xml.rels><?xml version="1.0" encoding="UTF-8" standalone="yes"?>
<Relationships xmlns="http://schemas.openxmlformats.org/package/2006/relationships"><Relationship Id="rId3" Type="http://schemas.openxmlformats.org/officeDocument/2006/relationships/hyperlink" Target="https://www.aideauxetudiants.gnb.ca/Francais/Default.asp?app=loans" TargetMode="External"/><Relationship Id="rId2" Type="http://schemas.openxmlformats.org/officeDocument/2006/relationships/image" Target="../media/image25.tmp"/><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5.xml"/><Relationship Id="rId4" Type="http://schemas.openxmlformats.org/officeDocument/2006/relationships/slide" Target="slide16.xml"/></Relationships>
</file>

<file path=ppt/slides/_rels/slide3.xml.rels><?xml version="1.0" encoding="UTF-8" standalone="yes"?>
<Relationships xmlns="http://schemas.openxmlformats.org/package/2006/relationships"><Relationship Id="rId3" Type="http://schemas.openxmlformats.org/officeDocument/2006/relationships/hyperlink" Target="https://www.aadnc-aandc.gc.ca/fra/1386268704500/1386269142450"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tm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hyperlink" Target="https://www.sac-isc.gc.ca/fra/1351185180120/1351685455328"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bapc.org/categories/Education-Assistance-Program/Award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nbapc.org/categories/Education-Assistance-Program/Awards/"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www.nbapc.org/categories/Education-Assistance-Program/Awards/" TargetMode="External"/><Relationship Id="rId2" Type="http://schemas.openxmlformats.org/officeDocument/2006/relationships/hyperlink" Target="https://nbapc.org/programs-and-services/education-assistanc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nbi.org/Scholarship.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D52ADE2-EEFD-49AB-9ADF-A5121BD39E58}"/>
              </a:ext>
            </a:extLst>
          </p:cNvPr>
          <p:cNvSpPr>
            <a:spLocks noGrp="1"/>
          </p:cNvSpPr>
          <p:nvPr>
            <p:ph type="ctrTitle"/>
          </p:nvPr>
        </p:nvSpPr>
        <p:spPr>
          <a:xfrm>
            <a:off x="8191925" y="1325880"/>
            <a:ext cx="3352375" cy="3066507"/>
          </a:xfrm>
        </p:spPr>
        <p:txBody>
          <a:bodyPr>
            <a:normAutofit/>
          </a:bodyPr>
          <a:lstStyle/>
          <a:p>
            <a:r>
              <a:rPr lang="fr-CA" sz="4600" dirty="0">
                <a:solidFill>
                  <a:srgbClr val="EBEBEB"/>
                </a:solidFill>
              </a:rPr>
              <a:t>Ressources et aide financière</a:t>
            </a:r>
          </a:p>
        </p:txBody>
      </p:sp>
      <p:sp>
        <p:nvSpPr>
          <p:cNvPr id="3" name="Sous-titre 2">
            <a:extLst>
              <a:ext uri="{FF2B5EF4-FFF2-40B4-BE49-F238E27FC236}">
                <a16:creationId xmlns:a16="http://schemas.microsoft.com/office/drawing/2014/main" id="{8D62B5B4-85E8-4574-A200-DD96CF3D6B89}"/>
              </a:ext>
            </a:extLst>
          </p:cNvPr>
          <p:cNvSpPr>
            <a:spLocks noGrp="1"/>
          </p:cNvSpPr>
          <p:nvPr>
            <p:ph type="subTitle" idx="1"/>
          </p:nvPr>
        </p:nvSpPr>
        <p:spPr>
          <a:xfrm>
            <a:off x="8191925" y="4588329"/>
            <a:ext cx="3352375" cy="1621508"/>
          </a:xfrm>
        </p:spPr>
        <p:txBody>
          <a:bodyPr>
            <a:normAutofit/>
          </a:bodyPr>
          <a:lstStyle/>
          <a:p>
            <a:pPr>
              <a:spcBef>
                <a:spcPts val="0"/>
              </a:spcBef>
              <a:spcAft>
                <a:spcPts val="600"/>
              </a:spcAft>
            </a:pPr>
            <a:r>
              <a:rPr lang="fr-CA" sz="1800">
                <a:solidFill>
                  <a:schemeClr val="tx2">
                    <a:lumMod val="40000"/>
                    <a:lumOff val="60000"/>
                  </a:schemeClr>
                </a:solidFill>
              </a:rPr>
              <a:t>Centre autochtone</a:t>
            </a:r>
          </a:p>
          <a:p>
            <a:pPr>
              <a:spcBef>
                <a:spcPts val="0"/>
              </a:spcBef>
              <a:spcAft>
                <a:spcPts val="600"/>
              </a:spcAft>
            </a:pPr>
            <a:r>
              <a:rPr lang="fr-CA" sz="1800">
                <a:solidFill>
                  <a:schemeClr val="tx2">
                    <a:lumMod val="40000"/>
                    <a:lumOff val="60000"/>
                  </a:schemeClr>
                </a:solidFill>
              </a:rPr>
              <a:t>PSL-424</a:t>
            </a:r>
          </a:p>
          <a:p>
            <a:pPr>
              <a:spcBef>
                <a:spcPts val="0"/>
              </a:spcBef>
              <a:spcAft>
                <a:spcPts val="600"/>
              </a:spcAft>
            </a:pPr>
            <a:r>
              <a:rPr lang="fr-CA" sz="1800">
                <a:solidFill>
                  <a:schemeClr val="tx2">
                    <a:lumMod val="40000"/>
                    <a:lumOff val="60000"/>
                  </a:schemeClr>
                </a:solidFill>
              </a:rPr>
              <a:t>737-5045</a:t>
            </a:r>
          </a:p>
        </p:txBody>
      </p:sp>
      <p:sp>
        <p:nvSpPr>
          <p:cNvPr id="1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6" name="Freeform: Shape 1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Image 6">
            <a:extLst>
              <a:ext uri="{FF2B5EF4-FFF2-40B4-BE49-F238E27FC236}">
                <a16:creationId xmlns:a16="http://schemas.microsoft.com/office/drawing/2014/main" id="{DDAC7228-2071-42EB-A455-FE3F160311AA}"/>
              </a:ext>
            </a:extLst>
          </p:cNvPr>
          <p:cNvPicPr>
            <a:picLocks noChangeAspect="1"/>
          </p:cNvPicPr>
          <p:nvPr/>
        </p:nvPicPr>
        <p:blipFill>
          <a:blip r:embed="rId2"/>
          <a:stretch>
            <a:fillRect/>
          </a:stretch>
        </p:blipFill>
        <p:spPr>
          <a:xfrm rot="10800000">
            <a:off x="-1" y="-2"/>
            <a:ext cx="7239003" cy="3257551"/>
          </a:xfrm>
          <a:prstGeom prst="rect">
            <a:avLst/>
          </a:prstGeom>
          <a:blipFill dpi="0" rotWithShape="1">
            <a:blip r:embed="rId2">
              <a:alphaModFix amt="21000"/>
            </a:blip>
            <a:srcRect/>
            <a:stretch>
              <a:fillRect/>
            </a:stretch>
          </a:blipFill>
          <a:effectLst/>
        </p:spPr>
      </p:pic>
      <p:sp>
        <p:nvSpPr>
          <p:cNvPr id="4" name="Rectangle 3">
            <a:extLst>
              <a:ext uri="{FF2B5EF4-FFF2-40B4-BE49-F238E27FC236}">
                <a16:creationId xmlns:a16="http://schemas.microsoft.com/office/drawing/2014/main" id="{86427CEC-33B7-4FB6-8836-96D211343EB9}"/>
              </a:ext>
            </a:extLst>
          </p:cNvPr>
          <p:cNvSpPr/>
          <p:nvPr/>
        </p:nvSpPr>
        <p:spPr>
          <a:xfrm>
            <a:off x="56283" y="4452823"/>
            <a:ext cx="7850189" cy="830997"/>
          </a:xfrm>
          <a:prstGeom prst="rect">
            <a:avLst/>
          </a:prstGeom>
          <a:solidFill>
            <a:schemeClr val="accent1">
              <a:alpha val="56000"/>
            </a:schemeClr>
          </a:solidFill>
        </p:spPr>
        <p:txBody>
          <a:bodyPr wrap="square">
            <a:spAutoFit/>
          </a:bodyPr>
          <a:lstStyle/>
          <a:p>
            <a:pPr>
              <a:spcAft>
                <a:spcPts val="600"/>
              </a:spcAft>
            </a:pPr>
            <a:r>
              <a:rPr lang="fr-CA" sz="2400" dirty="0"/>
              <a:t>Le Centre autochtone est aussi là pour aider à remplir les procédures.</a:t>
            </a:r>
          </a:p>
        </p:txBody>
      </p:sp>
      <p:pic>
        <p:nvPicPr>
          <p:cNvPr id="5" name="Image 4">
            <a:extLst>
              <a:ext uri="{FF2B5EF4-FFF2-40B4-BE49-F238E27FC236}">
                <a16:creationId xmlns:a16="http://schemas.microsoft.com/office/drawing/2014/main" id="{B1890AC1-5E06-4A48-8595-C8193CC2A555}"/>
              </a:ext>
            </a:extLst>
          </p:cNvPr>
          <p:cNvPicPr>
            <a:picLocks noChangeAspect="1"/>
          </p:cNvPicPr>
          <p:nvPr/>
        </p:nvPicPr>
        <p:blipFill>
          <a:blip r:embed="rId3"/>
          <a:stretch>
            <a:fillRect/>
          </a:stretch>
        </p:blipFill>
        <p:spPr>
          <a:xfrm>
            <a:off x="2554619" y="2690507"/>
            <a:ext cx="2700716" cy="1476986"/>
          </a:xfrm>
          <a:prstGeom prst="rect">
            <a:avLst/>
          </a:prstGeom>
        </p:spPr>
      </p:pic>
    </p:spTree>
    <p:extLst>
      <p:ext uri="{BB962C8B-B14F-4D97-AF65-F5344CB8AC3E}">
        <p14:creationId xmlns:p14="http://schemas.microsoft.com/office/powerpoint/2010/main" val="184755955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4CF57A-4018-4B31-99F5-1CD94BCEF0A6}"/>
              </a:ext>
            </a:extLst>
          </p:cNvPr>
          <p:cNvSpPr>
            <a:spLocks noGrp="1"/>
          </p:cNvSpPr>
          <p:nvPr>
            <p:ph type="title"/>
          </p:nvPr>
        </p:nvSpPr>
        <p:spPr>
          <a:xfrm>
            <a:off x="648930" y="629267"/>
            <a:ext cx="9252154" cy="1016654"/>
          </a:xfrm>
        </p:spPr>
        <p:txBody>
          <a:bodyPr>
            <a:noAutofit/>
          </a:bodyPr>
          <a:lstStyle/>
          <a:p>
            <a:pPr>
              <a:lnSpc>
                <a:spcPct val="90000"/>
              </a:lnSpc>
            </a:pPr>
            <a:r>
              <a:rPr lang="fr-CA" sz="2800" b="1" u="sng" dirty="0" err="1">
                <a:solidFill>
                  <a:srgbClr val="EBEBEB"/>
                </a:solidFill>
                <a:hlinkClick r:id="rId2"/>
              </a:rPr>
              <a:t>Indspire</a:t>
            </a:r>
            <a:r>
              <a:rPr lang="fr-CA" sz="2800" b="1" u="sng" dirty="0">
                <a:solidFill>
                  <a:srgbClr val="EBEBEB"/>
                </a:solidFill>
                <a:hlinkClick r:id="rId2"/>
              </a:rPr>
              <a:t> </a:t>
            </a:r>
            <a:br>
              <a:rPr lang="fr-CA" sz="2800" b="1" u="sng" dirty="0">
                <a:solidFill>
                  <a:srgbClr val="EBEBEB"/>
                </a:solidFill>
                <a:hlinkClick r:id="rId2"/>
              </a:rPr>
            </a:br>
            <a:r>
              <a:rPr lang="fr-CA" sz="2000" b="1" u="sng" dirty="0">
                <a:solidFill>
                  <a:srgbClr val="EBEBEB"/>
                </a:solidFill>
                <a:hlinkClick r:id="rId2"/>
              </a:rPr>
              <a:t>(anciennement la Fondation nationale des réalisations autochtones)</a:t>
            </a:r>
            <a:br>
              <a:rPr lang="fr-CA" sz="2000" b="1" u="sng" dirty="0">
                <a:solidFill>
                  <a:srgbClr val="EBEBEB"/>
                </a:solidFill>
              </a:rPr>
            </a:br>
            <a:br>
              <a:rPr lang="fr-CA" sz="2800" dirty="0">
                <a:solidFill>
                  <a:srgbClr val="EBEBEB"/>
                </a:solidFill>
              </a:rPr>
            </a:br>
            <a:endParaRPr lang="fr-CA" sz="2800" dirty="0">
              <a:solidFill>
                <a:srgbClr val="EBEBEB"/>
              </a:solidFill>
            </a:endParaRPr>
          </a:p>
        </p:txBody>
      </p:sp>
      <p:sp>
        <p:nvSpPr>
          <p:cNvPr id="3" name="Espace réservé du contenu 2">
            <a:extLst>
              <a:ext uri="{FF2B5EF4-FFF2-40B4-BE49-F238E27FC236}">
                <a16:creationId xmlns:a16="http://schemas.microsoft.com/office/drawing/2014/main" id="{492D1488-3031-492F-BE09-9DEC802619DA}"/>
              </a:ext>
            </a:extLst>
          </p:cNvPr>
          <p:cNvSpPr>
            <a:spLocks noGrp="1"/>
          </p:cNvSpPr>
          <p:nvPr>
            <p:ph idx="1"/>
          </p:nvPr>
        </p:nvSpPr>
        <p:spPr>
          <a:xfrm>
            <a:off x="2526165" y="4727582"/>
            <a:ext cx="8102299" cy="857342"/>
          </a:xfrm>
        </p:spPr>
        <p:txBody>
          <a:bodyPr>
            <a:normAutofit/>
          </a:bodyPr>
          <a:lstStyle/>
          <a:p>
            <a:pPr marL="0" indent="0">
              <a:buNone/>
            </a:pPr>
            <a:endParaRPr lang="fr-CA" dirty="0">
              <a:hlinkClick r:id="rId3"/>
            </a:endParaRPr>
          </a:p>
          <a:p>
            <a:pPr marL="0" indent="0">
              <a:buNone/>
            </a:pPr>
            <a:r>
              <a:rPr lang="fr-CA" sz="1100" dirty="0">
                <a:hlinkClick r:id="rId3"/>
              </a:rPr>
              <a:t>https://indspire.ca/programs/students/bursaries-scholarships/</a:t>
            </a:r>
            <a:endParaRPr lang="fr-CA" sz="1100" dirty="0"/>
          </a:p>
        </p:txBody>
      </p:sp>
      <p:pic>
        <p:nvPicPr>
          <p:cNvPr id="8" name="Image 7" descr="Une image contenant dessin&#10;&#10;Description générée automatiquement">
            <a:extLst>
              <a:ext uri="{FF2B5EF4-FFF2-40B4-BE49-F238E27FC236}">
                <a16:creationId xmlns:a16="http://schemas.microsoft.com/office/drawing/2014/main" id="{C8450B18-0453-4787-824D-BF9DDE3B6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00" y="2963750"/>
            <a:ext cx="1580766" cy="1235300"/>
          </a:xfrm>
          <a:prstGeom prst="rect">
            <a:avLst/>
          </a:prstGeom>
          <a:effectLst/>
        </p:spPr>
      </p:pic>
      <p:sp>
        <p:nvSpPr>
          <p:cNvPr id="6" name="AutoShape 2" descr="Indspire Logo">
            <a:extLst>
              <a:ext uri="{FF2B5EF4-FFF2-40B4-BE49-F238E27FC236}">
                <a16:creationId xmlns:a16="http://schemas.microsoft.com/office/drawing/2014/main" id="{7F52EC9D-4C24-40D9-A1F7-73D59CDA11E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9" name="ZoneTexte 8">
            <a:extLst>
              <a:ext uri="{FF2B5EF4-FFF2-40B4-BE49-F238E27FC236}">
                <a16:creationId xmlns:a16="http://schemas.microsoft.com/office/drawing/2014/main" id="{E4337C50-A947-47C8-A9FC-484FECE7AB4D}"/>
              </a:ext>
            </a:extLst>
          </p:cNvPr>
          <p:cNvSpPr txBox="1"/>
          <p:nvPr/>
        </p:nvSpPr>
        <p:spPr>
          <a:xfrm>
            <a:off x="2526165" y="3106151"/>
            <a:ext cx="9166482" cy="1200329"/>
          </a:xfrm>
          <a:prstGeom prst="rect">
            <a:avLst/>
          </a:prstGeom>
          <a:noFill/>
        </p:spPr>
        <p:txBody>
          <a:bodyPr wrap="square" rtlCol="0">
            <a:spAutoFit/>
          </a:bodyPr>
          <a:lstStyle/>
          <a:p>
            <a:r>
              <a:rPr lang="fr-CA" sz="2400" dirty="0">
                <a:ea typeface="+mj-ea"/>
                <a:cs typeface="+mj-cs"/>
              </a:rPr>
              <a:t>Fondation nationale qui appuie les accomplissements des Autochtones, qui propose une liste des nombreux prix et bourses d’études qu’elle administre.</a:t>
            </a:r>
            <a:endParaRPr lang="fr-CA" sz="2400" dirty="0"/>
          </a:p>
        </p:txBody>
      </p:sp>
      <p:pic>
        <p:nvPicPr>
          <p:cNvPr id="11" name="Image 10">
            <a:extLst>
              <a:ext uri="{FF2B5EF4-FFF2-40B4-BE49-F238E27FC236}">
                <a16:creationId xmlns:a16="http://schemas.microsoft.com/office/drawing/2014/main" id="{B5A126A7-C73F-4D3E-BF5E-5611FB72D352}"/>
              </a:ext>
            </a:extLst>
          </p:cNvPr>
          <p:cNvPicPr>
            <a:picLocks noChangeAspect="1"/>
          </p:cNvPicPr>
          <p:nvPr/>
        </p:nvPicPr>
        <p:blipFill>
          <a:blip r:embed="rId5"/>
          <a:stretch>
            <a:fillRect/>
          </a:stretch>
        </p:blipFill>
        <p:spPr>
          <a:xfrm>
            <a:off x="9808257" y="6138610"/>
            <a:ext cx="2383743" cy="719390"/>
          </a:xfrm>
          <a:prstGeom prst="rect">
            <a:avLst/>
          </a:prstGeom>
        </p:spPr>
      </p:pic>
    </p:spTree>
    <p:extLst>
      <p:ext uri="{BB962C8B-B14F-4D97-AF65-F5344CB8AC3E}">
        <p14:creationId xmlns:p14="http://schemas.microsoft.com/office/powerpoint/2010/main" val="338738141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B98AC629-9098-4220-82C6-613458C6D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573" y="-2"/>
            <a:ext cx="5541357" cy="3629588"/>
          </a:xfrm>
          <a:prstGeom prst="rect">
            <a:avLst/>
          </a:prstGeom>
          <a:effectLst/>
        </p:spPr>
      </p:pic>
      <p:pic>
        <p:nvPicPr>
          <p:cNvPr id="4" name="Image 3">
            <a:extLst>
              <a:ext uri="{FF2B5EF4-FFF2-40B4-BE49-F238E27FC236}">
                <a16:creationId xmlns:a16="http://schemas.microsoft.com/office/drawing/2014/main" id="{CFD5794F-1862-4729-B179-6E307F1B06AF}"/>
              </a:ext>
            </a:extLst>
          </p:cNvPr>
          <p:cNvPicPr>
            <a:picLocks noChangeAspect="1"/>
          </p:cNvPicPr>
          <p:nvPr/>
        </p:nvPicPr>
        <p:blipFill>
          <a:blip r:embed="rId4"/>
          <a:stretch>
            <a:fillRect/>
          </a:stretch>
        </p:blipFill>
        <p:spPr>
          <a:xfrm>
            <a:off x="87688" y="4405626"/>
            <a:ext cx="4837681" cy="2068108"/>
          </a:xfrm>
          <a:prstGeom prst="rect">
            <a:avLst/>
          </a:prstGeom>
          <a:effectLst/>
        </p:spPr>
      </p:pic>
      <p:pic>
        <p:nvPicPr>
          <p:cNvPr id="10" name="Image 9" descr="Une image contenant capture d’écran&#10;&#10;Description générée automatiquement">
            <a:extLst>
              <a:ext uri="{FF2B5EF4-FFF2-40B4-BE49-F238E27FC236}">
                <a16:creationId xmlns:a16="http://schemas.microsoft.com/office/drawing/2014/main" id="{D28B6A99-F71C-4D8F-8A5C-2418D67B98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3364" y="1417601"/>
            <a:ext cx="5054599" cy="5165799"/>
          </a:xfrm>
          <a:prstGeom prst="rect">
            <a:avLst/>
          </a:prstGeom>
          <a:effectLst/>
        </p:spPr>
      </p:pic>
      <p:pic>
        <p:nvPicPr>
          <p:cNvPr id="12" name="Image 11">
            <a:extLst>
              <a:ext uri="{FF2B5EF4-FFF2-40B4-BE49-F238E27FC236}">
                <a16:creationId xmlns:a16="http://schemas.microsoft.com/office/drawing/2014/main" id="{96AC04E2-67AB-483A-9A24-6A5D4F446B67}"/>
              </a:ext>
            </a:extLst>
          </p:cNvPr>
          <p:cNvPicPr>
            <a:picLocks noChangeAspect="1"/>
          </p:cNvPicPr>
          <p:nvPr/>
        </p:nvPicPr>
        <p:blipFill>
          <a:blip r:embed="rId6"/>
          <a:stretch>
            <a:fillRect/>
          </a:stretch>
        </p:blipFill>
        <p:spPr>
          <a:xfrm>
            <a:off x="534572" y="10894"/>
            <a:ext cx="1579001" cy="1345779"/>
          </a:xfrm>
          <a:prstGeom prst="rect">
            <a:avLst/>
          </a:prstGeom>
        </p:spPr>
      </p:pic>
      <p:sp>
        <p:nvSpPr>
          <p:cNvPr id="13" name="Légende : flèche courbée 12">
            <a:extLst>
              <a:ext uri="{FF2B5EF4-FFF2-40B4-BE49-F238E27FC236}">
                <a16:creationId xmlns:a16="http://schemas.microsoft.com/office/drawing/2014/main" id="{DA30FDE0-3463-4FC6-AFB7-4D4060DBDAE0}"/>
              </a:ext>
            </a:extLst>
          </p:cNvPr>
          <p:cNvSpPr/>
          <p:nvPr/>
        </p:nvSpPr>
        <p:spPr>
          <a:xfrm>
            <a:off x="7053364" y="4932508"/>
            <a:ext cx="4837681" cy="622570"/>
          </a:xfrm>
          <a:prstGeom prst="borderCallout2">
            <a:avLst>
              <a:gd name="adj1" fmla="val 18750"/>
              <a:gd name="adj2" fmla="val -8333"/>
              <a:gd name="adj3" fmla="val 18750"/>
              <a:gd name="adj4" fmla="val -16667"/>
              <a:gd name="adj5" fmla="val 89551"/>
              <a:gd name="adj6" fmla="val -18315"/>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ZoneTexte 14">
            <a:extLst>
              <a:ext uri="{FF2B5EF4-FFF2-40B4-BE49-F238E27FC236}">
                <a16:creationId xmlns:a16="http://schemas.microsoft.com/office/drawing/2014/main" id="{BFD95B8A-5B5B-4B91-A45F-383C1E5DEF73}"/>
              </a:ext>
            </a:extLst>
          </p:cNvPr>
          <p:cNvSpPr txBox="1"/>
          <p:nvPr/>
        </p:nvSpPr>
        <p:spPr>
          <a:xfrm>
            <a:off x="63084" y="3872968"/>
            <a:ext cx="1965603" cy="369332"/>
          </a:xfrm>
          <a:prstGeom prst="rect">
            <a:avLst/>
          </a:prstGeom>
          <a:noFill/>
        </p:spPr>
        <p:txBody>
          <a:bodyPr wrap="none" rtlCol="0">
            <a:spAutoFit/>
          </a:bodyPr>
          <a:lstStyle/>
          <a:p>
            <a:r>
              <a:rPr lang="fr-CA" dirty="0"/>
              <a:t>Autres Bourses : </a:t>
            </a:r>
          </a:p>
        </p:txBody>
      </p:sp>
    </p:spTree>
    <p:extLst>
      <p:ext uri="{BB962C8B-B14F-4D97-AF65-F5344CB8AC3E}">
        <p14:creationId xmlns:p14="http://schemas.microsoft.com/office/powerpoint/2010/main" val="289308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5B090C-91A7-4F2F-A675-13B279138552}"/>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23022AE8-FA4F-4547-85A1-2F366E453636}"/>
              </a:ext>
            </a:extLst>
          </p:cNvPr>
          <p:cNvSpPr>
            <a:spLocks noGrp="1"/>
          </p:cNvSpPr>
          <p:nvPr>
            <p:ph idx="1"/>
          </p:nvPr>
        </p:nvSpPr>
        <p:spPr>
          <a:xfrm>
            <a:off x="442911" y="5004752"/>
            <a:ext cx="8321065" cy="1400530"/>
          </a:xfrm>
        </p:spPr>
        <p:txBody>
          <a:bodyPr/>
          <a:lstStyle/>
          <a:p>
            <a:pPr marL="0" indent="0">
              <a:buNone/>
            </a:pPr>
            <a:endParaRPr lang="fr-FR" altLang="fr-FR" u="sng" dirty="0">
              <a:solidFill>
                <a:srgbClr val="7834BC"/>
              </a:solidFill>
              <a:latin typeface="Noto Sans"/>
              <a:hlinkClick r:id="rId2"/>
            </a:endParaRPr>
          </a:p>
          <a:p>
            <a:endParaRPr lang="fr-FR" altLang="fr-FR" u="sng" dirty="0">
              <a:solidFill>
                <a:srgbClr val="7834BC"/>
              </a:solidFill>
              <a:latin typeface="Noto Sans"/>
              <a:hlinkClick r:id="rId2"/>
            </a:endParaRPr>
          </a:p>
          <a:p>
            <a:pPr marL="0" indent="0">
              <a:buNone/>
            </a:pPr>
            <a:r>
              <a:rPr lang="fr-FR" altLang="fr-FR" u="sng" dirty="0">
                <a:solidFill>
                  <a:srgbClr val="7834BC"/>
                </a:solidFill>
                <a:latin typeface="Noto Sans"/>
                <a:hlinkClick r:id="rId2"/>
              </a:rPr>
              <a:t>http://www.nbapc.org/categories/Education-Assistance-Program/Awards/</a:t>
            </a:r>
            <a:endParaRPr lang="fr-FR" altLang="fr-FR" dirty="0">
              <a:solidFill>
                <a:srgbClr val="333333"/>
              </a:solidFill>
              <a:latin typeface="Noto Sans"/>
            </a:endParaRPr>
          </a:p>
          <a:p>
            <a:endParaRPr lang="fr-CA" dirty="0"/>
          </a:p>
        </p:txBody>
      </p:sp>
      <p:pic>
        <p:nvPicPr>
          <p:cNvPr id="5" name="Image 4" descr="Une image contenant capture d’écran&#10;&#10;Description générée automatiquement">
            <a:extLst>
              <a:ext uri="{FF2B5EF4-FFF2-40B4-BE49-F238E27FC236}">
                <a16:creationId xmlns:a16="http://schemas.microsoft.com/office/drawing/2014/main" id="{56AD1559-9E21-4714-B1B2-D4BE3D78D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69"/>
            <a:ext cx="9829800" cy="4382489"/>
          </a:xfrm>
          <a:prstGeom prst="rect">
            <a:avLst/>
          </a:prstGeom>
        </p:spPr>
      </p:pic>
      <p:sp>
        <p:nvSpPr>
          <p:cNvPr id="6" name="ZoneTexte 5">
            <a:extLst>
              <a:ext uri="{FF2B5EF4-FFF2-40B4-BE49-F238E27FC236}">
                <a16:creationId xmlns:a16="http://schemas.microsoft.com/office/drawing/2014/main" id="{90071826-D6F4-47E5-A3D3-42DD70901D6C}"/>
              </a:ext>
            </a:extLst>
          </p:cNvPr>
          <p:cNvSpPr txBox="1"/>
          <p:nvPr/>
        </p:nvSpPr>
        <p:spPr>
          <a:xfrm>
            <a:off x="442911" y="5150965"/>
            <a:ext cx="8321065" cy="369332"/>
          </a:xfrm>
          <a:prstGeom prst="rect">
            <a:avLst/>
          </a:prstGeom>
          <a:noFill/>
        </p:spPr>
        <p:txBody>
          <a:bodyPr wrap="square" rtlCol="0">
            <a:spAutoFit/>
          </a:bodyPr>
          <a:lstStyle/>
          <a:p>
            <a:r>
              <a:rPr lang="en-US" dirty="0">
                <a:latin typeface="Roboto Condensed"/>
              </a:rPr>
              <a:t>NBAPC : </a:t>
            </a:r>
            <a:r>
              <a:rPr lang="en-US" dirty="0" err="1">
                <a:latin typeface="Roboto Condensed"/>
              </a:rPr>
              <a:t>Financement</a:t>
            </a:r>
            <a:r>
              <a:rPr lang="en-US" dirty="0">
                <a:latin typeface="Roboto Condensed"/>
              </a:rPr>
              <a:t> des frais de </a:t>
            </a:r>
            <a:r>
              <a:rPr lang="en-US" dirty="0" err="1">
                <a:latin typeface="Roboto Condensed"/>
              </a:rPr>
              <a:t>scolarité</a:t>
            </a:r>
            <a:r>
              <a:rPr lang="en-US" dirty="0">
                <a:latin typeface="Roboto Condensed"/>
              </a:rPr>
              <a:t>, bourses et distinctions</a:t>
            </a:r>
            <a:endParaRPr lang="fr-CA" dirty="0"/>
          </a:p>
        </p:txBody>
      </p:sp>
      <p:pic>
        <p:nvPicPr>
          <p:cNvPr id="7" name="Image 6">
            <a:extLst>
              <a:ext uri="{FF2B5EF4-FFF2-40B4-BE49-F238E27FC236}">
                <a16:creationId xmlns:a16="http://schemas.microsoft.com/office/drawing/2014/main" id="{163B8114-A31A-49BA-AA07-E6D17F93CFF7}"/>
              </a:ext>
            </a:extLst>
          </p:cNvPr>
          <p:cNvPicPr>
            <a:picLocks noChangeAspect="1"/>
          </p:cNvPicPr>
          <p:nvPr/>
        </p:nvPicPr>
        <p:blipFill>
          <a:blip r:embed="rId4"/>
          <a:stretch>
            <a:fillRect/>
          </a:stretch>
        </p:blipFill>
        <p:spPr>
          <a:xfrm>
            <a:off x="9808257" y="6138610"/>
            <a:ext cx="2383743" cy="719390"/>
          </a:xfrm>
          <a:prstGeom prst="rect">
            <a:avLst/>
          </a:prstGeom>
        </p:spPr>
      </p:pic>
    </p:spTree>
    <p:extLst>
      <p:ext uri="{BB962C8B-B14F-4D97-AF65-F5344CB8AC3E}">
        <p14:creationId xmlns:p14="http://schemas.microsoft.com/office/powerpoint/2010/main" val="338201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D7F7CD-A7C7-4767-9520-63EDE99800D7}"/>
              </a:ext>
            </a:extLst>
          </p:cNvPr>
          <p:cNvSpPr>
            <a:spLocks noGrp="1"/>
          </p:cNvSpPr>
          <p:nvPr>
            <p:ph type="title"/>
          </p:nvPr>
        </p:nvSpPr>
        <p:spPr/>
        <p:txBody>
          <a:bodyPr/>
          <a:lstStyle/>
          <a:p>
            <a:r>
              <a:rPr lang="fr-CA" dirty="0"/>
              <a:t>Autres bourses… </a:t>
            </a:r>
          </a:p>
        </p:txBody>
      </p:sp>
      <p:sp>
        <p:nvSpPr>
          <p:cNvPr id="5" name="Espace réservé du contenu 4">
            <a:extLst>
              <a:ext uri="{FF2B5EF4-FFF2-40B4-BE49-F238E27FC236}">
                <a16:creationId xmlns:a16="http://schemas.microsoft.com/office/drawing/2014/main" id="{FA0150DF-F9B1-473F-862D-9786A7317AEA}"/>
              </a:ext>
            </a:extLst>
          </p:cNvPr>
          <p:cNvSpPr>
            <a:spLocks noGrp="1"/>
          </p:cNvSpPr>
          <p:nvPr>
            <p:ph idx="1"/>
          </p:nvPr>
        </p:nvSpPr>
        <p:spPr>
          <a:xfrm>
            <a:off x="646111" y="1738593"/>
            <a:ext cx="8946541" cy="4195481"/>
          </a:xfrm>
        </p:spPr>
        <p:txBody>
          <a:bodyPr/>
          <a:lstStyle/>
          <a:p>
            <a:r>
              <a:rPr lang="fr-CA" dirty="0"/>
              <a:t>D’autres bourses sont aussi disponibles;</a:t>
            </a:r>
          </a:p>
          <a:p>
            <a:r>
              <a:rPr lang="fr-CA" dirty="0">
                <a:hlinkClick r:id="rId2" action="ppaction://hlinksldjump"/>
              </a:rPr>
              <a:t>Celles-ci sont envoyées ponctuellement par la responsable du dossier Éducation, Louise Ouellette</a:t>
            </a:r>
            <a:r>
              <a:rPr lang="fr-CA" dirty="0"/>
              <a:t>;</a:t>
            </a:r>
          </a:p>
          <a:p>
            <a:r>
              <a:rPr lang="fr-CA" dirty="0"/>
              <a:t>Sont aussi envoyées par courriel aux étudiants inscrits;</a:t>
            </a:r>
          </a:p>
          <a:p>
            <a:r>
              <a:rPr lang="fr-CA" dirty="0"/>
              <a:t>Sont affichées au Centre autochtone.</a:t>
            </a:r>
          </a:p>
        </p:txBody>
      </p:sp>
      <p:pic>
        <p:nvPicPr>
          <p:cNvPr id="4" name="Image 3">
            <a:extLst>
              <a:ext uri="{FF2B5EF4-FFF2-40B4-BE49-F238E27FC236}">
                <a16:creationId xmlns:a16="http://schemas.microsoft.com/office/drawing/2014/main" id="{54D076FE-1308-43FA-9A01-67150DF662C2}"/>
              </a:ext>
            </a:extLst>
          </p:cNvPr>
          <p:cNvPicPr>
            <a:picLocks noChangeAspect="1"/>
          </p:cNvPicPr>
          <p:nvPr/>
        </p:nvPicPr>
        <p:blipFill>
          <a:blip r:embed="rId3"/>
          <a:stretch>
            <a:fillRect/>
          </a:stretch>
        </p:blipFill>
        <p:spPr>
          <a:xfrm>
            <a:off x="9808257" y="6138610"/>
            <a:ext cx="2383743" cy="719390"/>
          </a:xfrm>
          <a:prstGeom prst="rect">
            <a:avLst/>
          </a:prstGeom>
        </p:spPr>
      </p:pic>
    </p:spTree>
    <p:extLst>
      <p:ext uri="{BB962C8B-B14F-4D97-AF65-F5344CB8AC3E}">
        <p14:creationId xmlns:p14="http://schemas.microsoft.com/office/powerpoint/2010/main" val="3223076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2E3E337-5862-4DDA-B1D2-1D20517E8395}"/>
              </a:ext>
            </a:extLst>
          </p:cNvPr>
          <p:cNvSpPr>
            <a:spLocks noGrp="1"/>
          </p:cNvSpPr>
          <p:nvPr>
            <p:ph idx="1"/>
          </p:nvPr>
        </p:nvSpPr>
        <p:spPr>
          <a:xfrm>
            <a:off x="77812" y="4599874"/>
            <a:ext cx="4152798" cy="737775"/>
          </a:xfrm>
        </p:spPr>
        <p:txBody>
          <a:bodyPr/>
          <a:lstStyle/>
          <a:p>
            <a:pPr marL="0" indent="0">
              <a:buNone/>
            </a:pPr>
            <a:r>
              <a:rPr lang="fr-CA" dirty="0">
                <a:hlinkClick r:id="rId2">
                  <a:extLst>
                    <a:ext uri="{A12FA001-AC4F-418D-AE19-62706E023703}">
                      <ahyp:hlinkClr xmlns:ahyp="http://schemas.microsoft.com/office/drawing/2018/hyperlinkcolor" val="tx"/>
                    </a:ext>
                  </a:extLst>
                </a:hlinkClick>
              </a:rPr>
              <a:t>https://www.nibtrust.ca/</a:t>
            </a:r>
            <a:endParaRPr lang="fr-CA" dirty="0"/>
          </a:p>
        </p:txBody>
      </p:sp>
      <p:pic>
        <p:nvPicPr>
          <p:cNvPr id="5" name="Image 4" descr="Une image contenant capture d’écran&#10;&#10;Description générée automatiquement">
            <a:extLst>
              <a:ext uri="{FF2B5EF4-FFF2-40B4-BE49-F238E27FC236}">
                <a16:creationId xmlns:a16="http://schemas.microsoft.com/office/drawing/2014/main" id="{2252FE8A-81AF-46D7-99E6-C9C3FE3D1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6" y="83831"/>
            <a:ext cx="5696669" cy="3778269"/>
          </a:xfrm>
          <a:prstGeom prst="rect">
            <a:avLst/>
          </a:prstGeom>
        </p:spPr>
      </p:pic>
      <p:sp>
        <p:nvSpPr>
          <p:cNvPr id="6" name="ZoneTexte 5">
            <a:extLst>
              <a:ext uri="{FF2B5EF4-FFF2-40B4-BE49-F238E27FC236}">
                <a16:creationId xmlns:a16="http://schemas.microsoft.com/office/drawing/2014/main" id="{4A9AFE32-6324-4961-9A83-8A511DA7D60E}"/>
              </a:ext>
            </a:extLst>
          </p:cNvPr>
          <p:cNvSpPr txBox="1"/>
          <p:nvPr/>
        </p:nvSpPr>
        <p:spPr>
          <a:xfrm>
            <a:off x="103186" y="4046321"/>
            <a:ext cx="2432076" cy="369332"/>
          </a:xfrm>
          <a:prstGeom prst="rect">
            <a:avLst/>
          </a:prstGeom>
          <a:noFill/>
        </p:spPr>
        <p:txBody>
          <a:bodyPr wrap="none" rtlCol="0">
            <a:spAutoFit/>
          </a:bodyPr>
          <a:lstStyle/>
          <a:p>
            <a:r>
              <a:rPr lang="fr-CA" dirty="0"/>
              <a:t>Formulaire en ligne :</a:t>
            </a:r>
          </a:p>
        </p:txBody>
      </p:sp>
      <p:sp>
        <p:nvSpPr>
          <p:cNvPr id="10" name="ZoneTexte 9">
            <a:extLst>
              <a:ext uri="{FF2B5EF4-FFF2-40B4-BE49-F238E27FC236}">
                <a16:creationId xmlns:a16="http://schemas.microsoft.com/office/drawing/2014/main" id="{43A9B32C-E952-411E-AC46-70412AA98FB2}"/>
              </a:ext>
            </a:extLst>
          </p:cNvPr>
          <p:cNvSpPr txBox="1"/>
          <p:nvPr/>
        </p:nvSpPr>
        <p:spPr>
          <a:xfrm>
            <a:off x="5863514" y="5326482"/>
            <a:ext cx="5453737" cy="369332"/>
          </a:xfrm>
          <a:prstGeom prst="rect">
            <a:avLst/>
          </a:prstGeom>
          <a:noFill/>
        </p:spPr>
        <p:txBody>
          <a:bodyPr wrap="none" rtlCol="0">
            <a:spAutoFit/>
          </a:bodyPr>
          <a:lstStyle/>
          <a:p>
            <a:r>
              <a:rPr lang="fr-CA" dirty="0"/>
              <a:t>Formulaire disponible via le Centre autochtone</a:t>
            </a:r>
          </a:p>
        </p:txBody>
      </p:sp>
      <p:pic>
        <p:nvPicPr>
          <p:cNvPr id="11" name="Image 10">
            <a:extLst>
              <a:ext uri="{FF2B5EF4-FFF2-40B4-BE49-F238E27FC236}">
                <a16:creationId xmlns:a16="http://schemas.microsoft.com/office/drawing/2014/main" id="{0C4727C5-6A55-4769-B2EB-669949B1A475}"/>
              </a:ext>
            </a:extLst>
          </p:cNvPr>
          <p:cNvPicPr>
            <a:picLocks noChangeAspect="1"/>
          </p:cNvPicPr>
          <p:nvPr/>
        </p:nvPicPr>
        <p:blipFill>
          <a:blip r:embed="rId4"/>
          <a:stretch>
            <a:fillRect/>
          </a:stretch>
        </p:blipFill>
        <p:spPr>
          <a:xfrm>
            <a:off x="5863514" y="1346852"/>
            <a:ext cx="6096000" cy="3859913"/>
          </a:xfrm>
          <a:prstGeom prst="rect">
            <a:avLst/>
          </a:prstGeom>
        </p:spPr>
      </p:pic>
      <p:pic>
        <p:nvPicPr>
          <p:cNvPr id="8" name="Image 7">
            <a:extLst>
              <a:ext uri="{FF2B5EF4-FFF2-40B4-BE49-F238E27FC236}">
                <a16:creationId xmlns:a16="http://schemas.microsoft.com/office/drawing/2014/main" id="{D3CF547E-B0BF-4F96-BD5A-23F34BB376B3}"/>
              </a:ext>
            </a:extLst>
          </p:cNvPr>
          <p:cNvPicPr>
            <a:picLocks noChangeAspect="1"/>
          </p:cNvPicPr>
          <p:nvPr/>
        </p:nvPicPr>
        <p:blipFill>
          <a:blip r:embed="rId5"/>
          <a:stretch>
            <a:fillRect/>
          </a:stretch>
        </p:blipFill>
        <p:spPr>
          <a:xfrm>
            <a:off x="9808257" y="6138610"/>
            <a:ext cx="2383743" cy="719390"/>
          </a:xfrm>
          <a:prstGeom prst="rect">
            <a:avLst/>
          </a:prstGeom>
        </p:spPr>
      </p:pic>
    </p:spTree>
    <p:extLst>
      <p:ext uri="{BB962C8B-B14F-4D97-AF65-F5344CB8AC3E}">
        <p14:creationId xmlns:p14="http://schemas.microsoft.com/office/powerpoint/2010/main" val="204947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descr="Une image contenant capture d’écran&#10;&#10;Description générée automatiquement">
            <a:extLst>
              <a:ext uri="{FF2B5EF4-FFF2-40B4-BE49-F238E27FC236}">
                <a16:creationId xmlns:a16="http://schemas.microsoft.com/office/drawing/2014/main" id="{95B902E6-A3AF-4B14-B5C3-C7CC82A87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8400" y="642694"/>
            <a:ext cx="3698272" cy="5096626"/>
          </a:xfrm>
        </p:spPr>
      </p:pic>
      <p:sp>
        <p:nvSpPr>
          <p:cNvPr id="10" name="Rectangle 9">
            <a:extLst>
              <a:ext uri="{FF2B5EF4-FFF2-40B4-BE49-F238E27FC236}">
                <a16:creationId xmlns:a16="http://schemas.microsoft.com/office/drawing/2014/main" id="{36499780-581C-4456-9359-29848701383C}"/>
              </a:ext>
            </a:extLst>
          </p:cNvPr>
          <p:cNvSpPr/>
          <p:nvPr/>
        </p:nvSpPr>
        <p:spPr>
          <a:xfrm>
            <a:off x="81211" y="6035950"/>
            <a:ext cx="5915402" cy="369332"/>
          </a:xfrm>
          <a:prstGeom prst="rect">
            <a:avLst/>
          </a:prstGeom>
        </p:spPr>
        <p:txBody>
          <a:bodyPr wrap="none">
            <a:spAutoFit/>
          </a:bodyPr>
          <a:lstStyle/>
          <a:p>
            <a:r>
              <a:rPr lang="fr-CA" dirty="0">
                <a:hlinkClick r:id="rId3"/>
              </a:rPr>
              <a:t>http://internationaloceaninstitute.dal.ca/index.htm</a:t>
            </a:r>
            <a:endParaRPr lang="fr-CA" dirty="0"/>
          </a:p>
        </p:txBody>
      </p:sp>
      <p:pic>
        <p:nvPicPr>
          <p:cNvPr id="12" name="Image 11" descr="Une image contenant capture d’écran, journal, gens, homme&#10;&#10;Description générée automatiquement">
            <a:extLst>
              <a:ext uri="{FF2B5EF4-FFF2-40B4-BE49-F238E27FC236}">
                <a16:creationId xmlns:a16="http://schemas.microsoft.com/office/drawing/2014/main" id="{62DCE667-39E3-43CA-A7EB-472C98139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97909"/>
            <a:ext cx="7518399" cy="3441411"/>
          </a:xfrm>
          <a:prstGeom prst="rect">
            <a:avLst/>
          </a:prstGeom>
        </p:spPr>
      </p:pic>
      <p:pic>
        <p:nvPicPr>
          <p:cNvPr id="6" name="Image 5">
            <a:extLst>
              <a:ext uri="{FF2B5EF4-FFF2-40B4-BE49-F238E27FC236}">
                <a16:creationId xmlns:a16="http://schemas.microsoft.com/office/drawing/2014/main" id="{74447230-8CC8-4E5B-93EE-4EC60CEC508C}"/>
              </a:ext>
            </a:extLst>
          </p:cNvPr>
          <p:cNvPicPr>
            <a:picLocks noChangeAspect="1"/>
          </p:cNvPicPr>
          <p:nvPr/>
        </p:nvPicPr>
        <p:blipFill>
          <a:blip r:embed="rId5"/>
          <a:stretch>
            <a:fillRect/>
          </a:stretch>
        </p:blipFill>
        <p:spPr>
          <a:xfrm>
            <a:off x="9808257" y="6138610"/>
            <a:ext cx="2383743" cy="719390"/>
          </a:xfrm>
          <a:prstGeom prst="rect">
            <a:avLst/>
          </a:prstGeom>
        </p:spPr>
      </p:pic>
    </p:spTree>
    <p:extLst>
      <p:ext uri="{BB962C8B-B14F-4D97-AF65-F5344CB8AC3E}">
        <p14:creationId xmlns:p14="http://schemas.microsoft.com/office/powerpoint/2010/main" val="2999074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7BF995-38AF-41A0-B6BF-057B4A831B83}"/>
              </a:ext>
            </a:extLst>
          </p:cNvPr>
          <p:cNvSpPr>
            <a:spLocks noGrp="1"/>
          </p:cNvSpPr>
          <p:nvPr>
            <p:ph type="title"/>
          </p:nvPr>
        </p:nvSpPr>
        <p:spPr>
          <a:xfrm>
            <a:off x="252919" y="452717"/>
            <a:ext cx="9797915" cy="3399435"/>
          </a:xfrm>
        </p:spPr>
        <p:txBody>
          <a:bodyPr/>
          <a:lstStyle/>
          <a:p>
            <a:r>
              <a:rPr lang="fr-CA" sz="2800" dirty="0"/>
              <a:t>Prêt étudiant</a:t>
            </a:r>
            <a:br>
              <a:rPr lang="fr-CA" dirty="0"/>
            </a:br>
            <a:br>
              <a:rPr lang="fr-CA" dirty="0"/>
            </a:br>
            <a:endParaRPr lang="fr-CA" dirty="0"/>
          </a:p>
        </p:txBody>
      </p:sp>
      <p:pic>
        <p:nvPicPr>
          <p:cNvPr id="5" name="Image 4" descr="Une image contenant capture d’écran&#10;&#10;Description générée automatiquement">
            <a:extLst>
              <a:ext uri="{FF2B5EF4-FFF2-40B4-BE49-F238E27FC236}">
                <a16:creationId xmlns:a16="http://schemas.microsoft.com/office/drawing/2014/main" id="{0E1DEC34-0E3C-4717-8FED-39E3472B0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379" y="1629126"/>
            <a:ext cx="4509993" cy="3163987"/>
          </a:xfrm>
          <a:prstGeom prst="rect">
            <a:avLst/>
          </a:prstGeom>
        </p:spPr>
      </p:pic>
      <p:sp>
        <p:nvSpPr>
          <p:cNvPr id="6" name="ZoneTexte 5">
            <a:extLst>
              <a:ext uri="{FF2B5EF4-FFF2-40B4-BE49-F238E27FC236}">
                <a16:creationId xmlns:a16="http://schemas.microsoft.com/office/drawing/2014/main" id="{DF608393-2856-4030-855B-65494DF895BB}"/>
              </a:ext>
            </a:extLst>
          </p:cNvPr>
          <p:cNvSpPr txBox="1"/>
          <p:nvPr/>
        </p:nvSpPr>
        <p:spPr>
          <a:xfrm>
            <a:off x="252918" y="1206231"/>
            <a:ext cx="7393021" cy="7017306"/>
          </a:xfrm>
          <a:prstGeom prst="rect">
            <a:avLst/>
          </a:prstGeom>
          <a:noFill/>
        </p:spPr>
        <p:txBody>
          <a:bodyPr wrap="square" rtlCol="0">
            <a:spAutoFit/>
          </a:bodyPr>
          <a:lstStyle/>
          <a:p>
            <a:r>
              <a:rPr lang="fr-CA" sz="2400" dirty="0"/>
              <a:t>Programme provincial de prêt aux étudiants</a:t>
            </a:r>
          </a:p>
          <a:p>
            <a:endParaRPr lang="fr-CA" dirty="0"/>
          </a:p>
          <a:p>
            <a:endParaRPr lang="fr-CA" dirty="0"/>
          </a:p>
          <a:p>
            <a:endParaRPr lang="fr-CA" dirty="0"/>
          </a:p>
          <a:p>
            <a:endParaRPr lang="fr-CA" dirty="0"/>
          </a:p>
          <a:p>
            <a:endParaRPr lang="fr-CA" dirty="0"/>
          </a:p>
          <a:p>
            <a:r>
              <a:rPr lang="fr-CA" sz="2400" dirty="0"/>
              <a:t>Personne responsable au campus :</a:t>
            </a:r>
          </a:p>
          <a:p>
            <a:r>
              <a:rPr lang="fr-CA" sz="2400" dirty="0"/>
              <a:t>Francine </a:t>
            </a:r>
            <a:r>
              <a:rPr lang="fr-CA" sz="2400" dirty="0" err="1"/>
              <a:t>LeBel</a:t>
            </a:r>
            <a:endParaRPr lang="fr-CA" sz="2400" dirty="0"/>
          </a:p>
          <a:p>
            <a:endParaRPr lang="fr-CA" dirty="0"/>
          </a:p>
          <a:p>
            <a:endParaRPr lang="fr-CA" dirty="0"/>
          </a:p>
          <a:p>
            <a:endParaRPr lang="fr-CA" dirty="0"/>
          </a:p>
          <a:p>
            <a:endParaRPr lang="fr-CA" dirty="0"/>
          </a:p>
          <a:p>
            <a:endParaRPr lang="fr-CA" dirty="0"/>
          </a:p>
          <a:p>
            <a:endParaRPr lang="fr-CA" dirty="0"/>
          </a:p>
          <a:p>
            <a:r>
              <a:rPr lang="fr-CA" sz="2400" dirty="0"/>
              <a:t>Remplir en ligne:</a:t>
            </a:r>
          </a:p>
          <a:p>
            <a:endParaRPr lang="fr-CA" dirty="0"/>
          </a:p>
          <a:p>
            <a:r>
              <a:rPr lang="fr-CA" dirty="0">
                <a:hlinkClick r:id="rId3"/>
              </a:rPr>
              <a:t>https://www.aideauxetudiants.gnb.ca/Francais/Default.asp?app=loans</a:t>
            </a:r>
            <a:endParaRPr lang="fr-CA" dirty="0"/>
          </a:p>
          <a:p>
            <a:endParaRPr lang="fr-CA" dirty="0"/>
          </a:p>
          <a:p>
            <a:endParaRPr lang="fr-CA" sz="2400" dirty="0"/>
          </a:p>
          <a:p>
            <a:endParaRPr lang="fr-CA" sz="2400" dirty="0"/>
          </a:p>
          <a:p>
            <a:r>
              <a:rPr lang="fr-CA" dirty="0"/>
              <a:t> </a:t>
            </a:r>
          </a:p>
          <a:p>
            <a:endParaRPr lang="fr-CA" dirty="0"/>
          </a:p>
        </p:txBody>
      </p:sp>
      <p:sp>
        <p:nvSpPr>
          <p:cNvPr id="7" name="ZoneTexte 6">
            <a:extLst>
              <a:ext uri="{FF2B5EF4-FFF2-40B4-BE49-F238E27FC236}">
                <a16:creationId xmlns:a16="http://schemas.microsoft.com/office/drawing/2014/main" id="{C9B78B49-FAA8-46E3-933C-4CC1DDEAEDBD}"/>
              </a:ext>
            </a:extLst>
          </p:cNvPr>
          <p:cNvSpPr txBox="1"/>
          <p:nvPr/>
        </p:nvSpPr>
        <p:spPr>
          <a:xfrm>
            <a:off x="8218207" y="5383378"/>
            <a:ext cx="4063933" cy="369332"/>
          </a:xfrm>
          <a:prstGeom prst="rect">
            <a:avLst/>
          </a:prstGeom>
          <a:noFill/>
        </p:spPr>
        <p:txBody>
          <a:bodyPr wrap="none" rtlCol="0">
            <a:spAutoFit/>
          </a:bodyPr>
          <a:lstStyle/>
          <a:p>
            <a:r>
              <a:rPr lang="fr-CA" dirty="0">
                <a:highlight>
                  <a:srgbClr val="800000"/>
                </a:highlight>
              </a:rPr>
              <a:t>Retour </a:t>
            </a:r>
            <a:r>
              <a:rPr lang="fr-CA" dirty="0">
                <a:highlight>
                  <a:srgbClr val="800000"/>
                </a:highlight>
                <a:hlinkClick r:id="rId4" action="ppaction://hlinksldjump"/>
              </a:rPr>
              <a:t>Aide financière aux études</a:t>
            </a:r>
            <a:endParaRPr lang="fr-CA" dirty="0">
              <a:highlight>
                <a:srgbClr val="800000"/>
              </a:highlight>
            </a:endParaRPr>
          </a:p>
        </p:txBody>
      </p:sp>
      <p:pic>
        <p:nvPicPr>
          <p:cNvPr id="8" name="Image 7">
            <a:extLst>
              <a:ext uri="{FF2B5EF4-FFF2-40B4-BE49-F238E27FC236}">
                <a16:creationId xmlns:a16="http://schemas.microsoft.com/office/drawing/2014/main" id="{6F149FAE-7269-4CC1-83A1-B3038776AD53}"/>
              </a:ext>
            </a:extLst>
          </p:cNvPr>
          <p:cNvPicPr>
            <a:picLocks noChangeAspect="1"/>
          </p:cNvPicPr>
          <p:nvPr/>
        </p:nvPicPr>
        <p:blipFill>
          <a:blip r:embed="rId5"/>
          <a:stretch>
            <a:fillRect/>
          </a:stretch>
        </p:blipFill>
        <p:spPr>
          <a:xfrm>
            <a:off x="9808257" y="6138610"/>
            <a:ext cx="2383743" cy="719390"/>
          </a:xfrm>
          <a:prstGeom prst="rect">
            <a:avLst/>
          </a:prstGeom>
        </p:spPr>
      </p:pic>
    </p:spTree>
    <p:extLst>
      <p:ext uri="{BB962C8B-B14F-4D97-AF65-F5344CB8AC3E}">
        <p14:creationId xmlns:p14="http://schemas.microsoft.com/office/powerpoint/2010/main" val="1081050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1A0C42-0B9F-4CBC-9523-B9ED432F3F48}"/>
              </a:ext>
            </a:extLst>
          </p:cNvPr>
          <p:cNvSpPr>
            <a:spLocks noGrp="1"/>
          </p:cNvSpPr>
          <p:nvPr>
            <p:ph type="title"/>
          </p:nvPr>
        </p:nvSpPr>
        <p:spPr>
          <a:xfrm>
            <a:off x="653143" y="1645920"/>
            <a:ext cx="3522879" cy="4470821"/>
          </a:xfrm>
        </p:spPr>
        <p:txBody>
          <a:bodyPr>
            <a:normAutofit/>
          </a:bodyPr>
          <a:lstStyle/>
          <a:p>
            <a:pPr algn="r"/>
            <a:r>
              <a:rPr lang="fr-CA" dirty="0">
                <a:solidFill>
                  <a:schemeClr val="tx1"/>
                </a:solidFill>
              </a:rPr>
              <a:t>Aide financière aux études</a:t>
            </a:r>
          </a:p>
        </p:txBody>
      </p:sp>
      <p:sp>
        <p:nvSpPr>
          <p:cNvPr id="3" name="Espace réservé du contenu 2">
            <a:extLst>
              <a:ext uri="{FF2B5EF4-FFF2-40B4-BE49-F238E27FC236}">
                <a16:creationId xmlns:a16="http://schemas.microsoft.com/office/drawing/2014/main" id="{4E810310-ED54-4DB0-B071-E75C468BF247}"/>
              </a:ext>
            </a:extLst>
          </p:cNvPr>
          <p:cNvSpPr>
            <a:spLocks noGrp="1"/>
          </p:cNvSpPr>
          <p:nvPr>
            <p:ph idx="1"/>
          </p:nvPr>
        </p:nvSpPr>
        <p:spPr>
          <a:xfrm>
            <a:off x="4829164" y="1645920"/>
            <a:ext cx="6294448" cy="4470821"/>
          </a:xfrm>
        </p:spPr>
        <p:txBody>
          <a:bodyPr>
            <a:normAutofit lnSpcReduction="10000"/>
          </a:bodyPr>
          <a:lstStyle/>
          <a:p>
            <a:pPr marL="0" indent="0">
              <a:buNone/>
            </a:pPr>
            <a:r>
              <a:rPr lang="fr-CA" dirty="0">
                <a:latin typeface="Noto Sans"/>
                <a:hlinkClick r:id="rId3" action="ppaction://hlinksldjump"/>
              </a:rPr>
              <a:t>Subventions et contributions pour appuyer la Stratégie               d’éducation postsecondaire des Premières Nations </a:t>
            </a:r>
            <a:endParaRPr lang="fr-CA" dirty="0">
              <a:latin typeface="Noto Sans"/>
            </a:endParaRPr>
          </a:p>
          <a:p>
            <a:pPr marL="0" indent="0">
              <a:buNone/>
            </a:pPr>
            <a:r>
              <a:rPr lang="fr-CA" dirty="0">
                <a:latin typeface="Noto Sans"/>
                <a:hlinkClick r:id="rId4" action="ppaction://hlinksldjump"/>
              </a:rPr>
              <a:t>Programme provincial de prêt aux étudiants</a:t>
            </a:r>
            <a:endParaRPr lang="fr-CA" dirty="0">
              <a:latin typeface="Noto Sans"/>
            </a:endParaRPr>
          </a:p>
          <a:p>
            <a:pPr marL="0" indent="0">
              <a:buNone/>
            </a:pPr>
            <a:endParaRPr lang="fr-CA" dirty="0">
              <a:latin typeface="Noto Sans"/>
            </a:endParaRPr>
          </a:p>
          <a:p>
            <a:pPr marL="0" indent="0">
              <a:buNone/>
            </a:pPr>
            <a:r>
              <a:rPr lang="fr-CA" sz="2400" dirty="0">
                <a:latin typeface="Noto Sans"/>
              </a:rPr>
              <a:t>Bourses offertes aux étudiants autochtones</a:t>
            </a:r>
          </a:p>
          <a:p>
            <a:pPr marL="0" indent="0">
              <a:buNone/>
            </a:pPr>
            <a:r>
              <a:rPr lang="fr-CA" dirty="0">
                <a:latin typeface="Noto Sans"/>
                <a:hlinkClick r:id="rId5" action="ppaction://hlinksldjump"/>
              </a:rPr>
              <a:t>Répertoire</a:t>
            </a:r>
            <a:r>
              <a:rPr lang="fr-CA" dirty="0">
                <a:latin typeface="Noto Sans"/>
              </a:rPr>
              <a:t> </a:t>
            </a:r>
          </a:p>
          <a:p>
            <a:pPr marL="0" indent="0">
              <a:buNone/>
            </a:pPr>
            <a:r>
              <a:rPr lang="fr-CA" dirty="0">
                <a:latin typeface="Noto Sans"/>
              </a:rPr>
              <a:t>	</a:t>
            </a:r>
          </a:p>
          <a:p>
            <a:pPr marL="0" indent="0">
              <a:buNone/>
            </a:pPr>
            <a:r>
              <a:rPr lang="fr-CA" sz="2400" dirty="0">
                <a:latin typeface="Noto Sans"/>
              </a:rPr>
              <a:t>Solutions de financement offertes par les institutions financières :</a:t>
            </a:r>
          </a:p>
          <a:p>
            <a:pPr marL="0" indent="0">
              <a:buNone/>
            </a:pPr>
            <a:r>
              <a:rPr lang="fr-CA" dirty="0">
                <a:latin typeface="Noto Sans"/>
              </a:rPr>
              <a:t>	- Marge de crédit pour étudiants</a:t>
            </a:r>
          </a:p>
          <a:p>
            <a:pPr marL="0" indent="0">
              <a:buNone/>
            </a:pPr>
            <a:r>
              <a:rPr lang="fr-CA" dirty="0">
                <a:latin typeface="Noto Sans"/>
              </a:rPr>
              <a:t>	- Prêt personnel</a:t>
            </a:r>
          </a:p>
          <a:p>
            <a:pPr marL="0" indent="0">
              <a:buNone/>
            </a:pPr>
            <a:endParaRPr lang="fr-CA" dirty="0"/>
          </a:p>
        </p:txBody>
      </p:sp>
      <p:sp>
        <p:nvSpPr>
          <p:cNvPr id="4" name="Rectangle 3">
            <a:extLst>
              <a:ext uri="{FF2B5EF4-FFF2-40B4-BE49-F238E27FC236}">
                <a16:creationId xmlns:a16="http://schemas.microsoft.com/office/drawing/2014/main" id="{322E87F3-BC9A-44AB-9115-10D4FD25D2E3}"/>
              </a:ext>
            </a:extLst>
          </p:cNvPr>
          <p:cNvSpPr/>
          <p:nvPr/>
        </p:nvSpPr>
        <p:spPr>
          <a:xfrm>
            <a:off x="4672188" y="1160228"/>
            <a:ext cx="6233630" cy="461665"/>
          </a:xfrm>
          <a:prstGeom prst="rect">
            <a:avLst/>
          </a:prstGeom>
        </p:spPr>
        <p:txBody>
          <a:bodyPr wrap="none">
            <a:spAutoFit/>
          </a:bodyPr>
          <a:lstStyle/>
          <a:p>
            <a:r>
              <a:rPr lang="fr-CA" sz="2400" dirty="0">
                <a:latin typeface="Noto Sans"/>
              </a:rPr>
              <a:t>L’aide financière gouvernementale aux étudiants</a:t>
            </a:r>
          </a:p>
        </p:txBody>
      </p:sp>
      <p:sp>
        <p:nvSpPr>
          <p:cNvPr id="5" name="Ellipse 4">
            <a:extLst>
              <a:ext uri="{FF2B5EF4-FFF2-40B4-BE49-F238E27FC236}">
                <a16:creationId xmlns:a16="http://schemas.microsoft.com/office/drawing/2014/main" id="{32C793D6-FADE-4A8E-8906-49454EA08846}"/>
              </a:ext>
            </a:extLst>
          </p:cNvPr>
          <p:cNvSpPr/>
          <p:nvPr/>
        </p:nvSpPr>
        <p:spPr>
          <a:xfrm>
            <a:off x="4343400" y="1343025"/>
            <a:ext cx="328788" cy="14287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48D5DB7C-F37C-4C4B-A1C8-CDF58F39EEFC}"/>
              </a:ext>
            </a:extLst>
          </p:cNvPr>
          <p:cNvPicPr>
            <a:picLocks noChangeAspect="1"/>
          </p:cNvPicPr>
          <p:nvPr/>
        </p:nvPicPr>
        <p:blipFill>
          <a:blip r:embed="rId6"/>
          <a:stretch>
            <a:fillRect/>
          </a:stretch>
        </p:blipFill>
        <p:spPr>
          <a:xfrm>
            <a:off x="4440133" y="3264394"/>
            <a:ext cx="341406" cy="164606"/>
          </a:xfrm>
          <a:prstGeom prst="rect">
            <a:avLst/>
          </a:prstGeom>
        </p:spPr>
      </p:pic>
      <p:pic>
        <p:nvPicPr>
          <p:cNvPr id="7" name="Image 6">
            <a:extLst>
              <a:ext uri="{FF2B5EF4-FFF2-40B4-BE49-F238E27FC236}">
                <a16:creationId xmlns:a16="http://schemas.microsoft.com/office/drawing/2014/main" id="{6E41E82F-7F99-46FB-A6BC-ECCE6387B77D}"/>
              </a:ext>
            </a:extLst>
          </p:cNvPr>
          <p:cNvPicPr>
            <a:picLocks noChangeAspect="1"/>
          </p:cNvPicPr>
          <p:nvPr/>
        </p:nvPicPr>
        <p:blipFill>
          <a:blip r:embed="rId6"/>
          <a:stretch>
            <a:fillRect/>
          </a:stretch>
        </p:blipFill>
        <p:spPr>
          <a:xfrm>
            <a:off x="4440133" y="4461122"/>
            <a:ext cx="341406" cy="164606"/>
          </a:xfrm>
          <a:prstGeom prst="rect">
            <a:avLst/>
          </a:prstGeom>
        </p:spPr>
      </p:pic>
      <p:cxnSp>
        <p:nvCxnSpPr>
          <p:cNvPr id="11" name="Connecteur droit 10">
            <a:extLst>
              <a:ext uri="{FF2B5EF4-FFF2-40B4-BE49-F238E27FC236}">
                <a16:creationId xmlns:a16="http://schemas.microsoft.com/office/drawing/2014/main" id="{B5064498-D752-42E2-B7AE-39FBE8B8B315}"/>
              </a:ext>
            </a:extLst>
          </p:cNvPr>
          <p:cNvCxnSpPr/>
          <p:nvPr/>
        </p:nvCxnSpPr>
        <p:spPr>
          <a:xfrm>
            <a:off x="4176022" y="900113"/>
            <a:ext cx="0" cy="507206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74C80035-A1EA-41C1-ADA6-5E69D12DCED8}"/>
              </a:ext>
            </a:extLst>
          </p:cNvPr>
          <p:cNvPicPr>
            <a:picLocks noChangeAspect="1"/>
          </p:cNvPicPr>
          <p:nvPr/>
        </p:nvPicPr>
        <p:blipFill>
          <a:blip r:embed="rId7"/>
          <a:stretch>
            <a:fillRect/>
          </a:stretch>
        </p:blipFill>
        <p:spPr>
          <a:xfrm>
            <a:off x="9805481" y="6140875"/>
            <a:ext cx="2386519" cy="717125"/>
          </a:xfrm>
          <a:prstGeom prst="rect">
            <a:avLst/>
          </a:prstGeom>
        </p:spPr>
      </p:pic>
    </p:spTree>
    <p:extLst>
      <p:ext uri="{BB962C8B-B14F-4D97-AF65-F5344CB8AC3E}">
        <p14:creationId xmlns:p14="http://schemas.microsoft.com/office/powerpoint/2010/main" val="428976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9EA68-01F8-41A0-AC66-E8932E4AB2FD}"/>
              </a:ext>
            </a:extLst>
          </p:cNvPr>
          <p:cNvSpPr>
            <a:spLocks noGrp="1"/>
          </p:cNvSpPr>
          <p:nvPr>
            <p:ph type="title"/>
          </p:nvPr>
        </p:nvSpPr>
        <p:spPr>
          <a:xfrm>
            <a:off x="806195" y="804672"/>
            <a:ext cx="3521359" cy="5248656"/>
          </a:xfrm>
        </p:spPr>
        <p:txBody>
          <a:bodyPr anchor="ctr">
            <a:normAutofit/>
          </a:bodyPr>
          <a:lstStyle/>
          <a:p>
            <a:pPr algn="ctr"/>
            <a:r>
              <a:rPr lang="fr-CA" sz="3900" dirty="0"/>
              <a:t>Financement – Membre Premières Nations inscrit</a:t>
            </a:r>
          </a:p>
        </p:txBody>
      </p:sp>
      <p:sp>
        <p:nvSpPr>
          <p:cNvPr id="23" name="Espace réservé du contenu 2">
            <a:extLst>
              <a:ext uri="{FF2B5EF4-FFF2-40B4-BE49-F238E27FC236}">
                <a16:creationId xmlns:a16="http://schemas.microsoft.com/office/drawing/2014/main" id="{5161CAAE-53C1-4ED1-8DD5-2E1532715BE5}"/>
              </a:ext>
            </a:extLst>
          </p:cNvPr>
          <p:cNvSpPr>
            <a:spLocks noGrp="1"/>
          </p:cNvSpPr>
          <p:nvPr>
            <p:ph idx="1"/>
          </p:nvPr>
        </p:nvSpPr>
        <p:spPr>
          <a:xfrm>
            <a:off x="5058288" y="1227880"/>
            <a:ext cx="6399930" cy="5248657"/>
          </a:xfrm>
        </p:spPr>
        <p:txBody>
          <a:bodyPr anchor="ctr">
            <a:normAutofit/>
          </a:bodyPr>
          <a:lstStyle/>
          <a:p>
            <a:pPr marL="0" indent="0">
              <a:buNone/>
            </a:pPr>
            <a:r>
              <a:rPr lang="fr-CA" sz="2400" b="1" dirty="0"/>
              <a:t>Subventions et contributions pour appuyer la Stratégie d’éducation postsecondaire des Premières Nations :</a:t>
            </a:r>
          </a:p>
          <a:p>
            <a:pPr marL="0" indent="0">
              <a:buNone/>
            </a:pPr>
            <a:endParaRPr lang="fr-CA" sz="2400" b="1" dirty="0"/>
          </a:p>
          <a:p>
            <a:pPr marL="0" indent="0">
              <a:buNone/>
            </a:pPr>
            <a:r>
              <a:rPr lang="fr-CA" sz="2400" b="1" dirty="0"/>
              <a:t>Programme d'aide aux étudiants de niveau postsecondaire (PAENP)</a:t>
            </a:r>
          </a:p>
          <a:p>
            <a:pPr marL="0" indent="0">
              <a:buNone/>
            </a:pPr>
            <a:r>
              <a:rPr lang="fr-CA" sz="2400" b="1" dirty="0"/>
              <a:t>	</a:t>
            </a:r>
          </a:p>
          <a:p>
            <a:pPr marL="0" indent="0">
              <a:buNone/>
            </a:pPr>
            <a:r>
              <a:rPr lang="fr-CA" sz="2400" b="1" dirty="0"/>
              <a:t>Programme préparatoire à l'entrée au collège et à l'université (PPECU)</a:t>
            </a:r>
          </a:p>
          <a:p>
            <a:pPr marL="0" indent="0">
              <a:buNone/>
            </a:pPr>
            <a:endParaRPr lang="fr-CA" b="1" dirty="0"/>
          </a:p>
          <a:p>
            <a:pPr marL="0" indent="0">
              <a:buNone/>
            </a:pPr>
            <a:r>
              <a:rPr lang="fr-CA" sz="1100" dirty="0">
                <a:hlinkClick r:id="rId3"/>
              </a:rPr>
              <a:t>https://www.aadnc-aandc.gc.ca/fra/1386268704500/1386269142450</a:t>
            </a:r>
            <a:endParaRPr lang="fr-CA" sz="1100" dirty="0"/>
          </a:p>
        </p:txBody>
      </p:sp>
      <p:sp>
        <p:nvSpPr>
          <p:cNvPr id="15" name="Flèche : chevron 14">
            <a:extLst>
              <a:ext uri="{FF2B5EF4-FFF2-40B4-BE49-F238E27FC236}">
                <a16:creationId xmlns:a16="http://schemas.microsoft.com/office/drawing/2014/main" id="{6E7C49DC-0F8A-4A43-88C6-CCB866B4FF1C}"/>
              </a:ext>
            </a:extLst>
          </p:cNvPr>
          <p:cNvSpPr/>
          <p:nvPr/>
        </p:nvSpPr>
        <p:spPr>
          <a:xfrm>
            <a:off x="4824093" y="3282457"/>
            <a:ext cx="215075" cy="406643"/>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7" name="Flèche : chevron 16">
            <a:extLst>
              <a:ext uri="{FF2B5EF4-FFF2-40B4-BE49-F238E27FC236}">
                <a16:creationId xmlns:a16="http://schemas.microsoft.com/office/drawing/2014/main" id="{E113D7E9-D389-4A3B-B215-753D1B9E596F}"/>
              </a:ext>
            </a:extLst>
          </p:cNvPr>
          <p:cNvSpPr/>
          <p:nvPr/>
        </p:nvSpPr>
        <p:spPr>
          <a:xfrm>
            <a:off x="4804587" y="4622557"/>
            <a:ext cx="215075" cy="406643"/>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4" name="Rectangle 3">
            <a:extLst>
              <a:ext uri="{FF2B5EF4-FFF2-40B4-BE49-F238E27FC236}">
                <a16:creationId xmlns:a16="http://schemas.microsoft.com/office/drawing/2014/main" id="{DB554CD4-3B8B-4D4C-8EE1-C56A4ECCEEB5}"/>
              </a:ext>
            </a:extLst>
          </p:cNvPr>
          <p:cNvSpPr/>
          <p:nvPr/>
        </p:nvSpPr>
        <p:spPr>
          <a:xfrm>
            <a:off x="446671" y="1423992"/>
            <a:ext cx="7548535" cy="261610"/>
          </a:xfrm>
          <a:prstGeom prst="rect">
            <a:avLst/>
          </a:prstGeom>
        </p:spPr>
        <p:txBody>
          <a:bodyPr wrap="square">
            <a:spAutoFit/>
          </a:bodyPr>
          <a:lstStyle/>
          <a:p>
            <a:r>
              <a:rPr lang="fr-CA" sz="1100" dirty="0"/>
              <a:t>https://www.aadnc-aandc.gc.ca/fra/1100100010002/1100100010021</a:t>
            </a:r>
          </a:p>
        </p:txBody>
      </p:sp>
      <p:pic>
        <p:nvPicPr>
          <p:cNvPr id="7" name="Image 6" descr="Une image contenant joueur&#10;&#10;Description générée automatiquement">
            <a:extLst>
              <a:ext uri="{FF2B5EF4-FFF2-40B4-BE49-F238E27FC236}">
                <a16:creationId xmlns:a16="http://schemas.microsoft.com/office/drawing/2014/main" id="{A6BB2BF8-A565-41B4-B06D-85706B1724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69" y="447635"/>
            <a:ext cx="6744641" cy="981212"/>
          </a:xfrm>
          <a:prstGeom prst="rect">
            <a:avLst/>
          </a:prstGeom>
        </p:spPr>
      </p:pic>
      <p:cxnSp>
        <p:nvCxnSpPr>
          <p:cNvPr id="13" name="Connecteur droit 12">
            <a:extLst>
              <a:ext uri="{FF2B5EF4-FFF2-40B4-BE49-F238E27FC236}">
                <a16:creationId xmlns:a16="http://schemas.microsoft.com/office/drawing/2014/main" id="{3A4D78B3-1F51-48EE-86BE-7B8B5F9C00A2}"/>
              </a:ext>
            </a:extLst>
          </p:cNvPr>
          <p:cNvCxnSpPr/>
          <p:nvPr/>
        </p:nvCxnSpPr>
        <p:spPr>
          <a:xfrm>
            <a:off x="4590360" y="1685602"/>
            <a:ext cx="0" cy="507206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5589287E-9E19-4668-826A-0D3FE5745A3B}"/>
              </a:ext>
            </a:extLst>
          </p:cNvPr>
          <p:cNvPicPr>
            <a:picLocks noChangeAspect="1"/>
          </p:cNvPicPr>
          <p:nvPr/>
        </p:nvPicPr>
        <p:blipFill>
          <a:blip r:embed="rId5"/>
          <a:stretch>
            <a:fillRect/>
          </a:stretch>
        </p:blipFill>
        <p:spPr>
          <a:xfrm>
            <a:off x="9808257" y="6138610"/>
            <a:ext cx="2383743" cy="719390"/>
          </a:xfrm>
          <a:prstGeom prst="rect">
            <a:avLst/>
          </a:prstGeom>
        </p:spPr>
      </p:pic>
    </p:spTree>
    <p:extLst>
      <p:ext uri="{BB962C8B-B14F-4D97-AF65-F5344CB8AC3E}">
        <p14:creationId xmlns:p14="http://schemas.microsoft.com/office/powerpoint/2010/main" val="52106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re 1">
            <a:extLst>
              <a:ext uri="{FF2B5EF4-FFF2-40B4-BE49-F238E27FC236}">
                <a16:creationId xmlns:a16="http://schemas.microsoft.com/office/drawing/2014/main" id="{1D57FBEF-27F9-4657-BDA4-FD6F33426045}"/>
              </a:ext>
            </a:extLst>
          </p:cNvPr>
          <p:cNvSpPr>
            <a:spLocks noGrp="1"/>
          </p:cNvSpPr>
          <p:nvPr>
            <p:ph type="title"/>
          </p:nvPr>
        </p:nvSpPr>
        <p:spPr>
          <a:xfrm>
            <a:off x="648930" y="629267"/>
            <a:ext cx="9252154" cy="1016654"/>
          </a:xfrm>
        </p:spPr>
        <p:txBody>
          <a:bodyPr>
            <a:noAutofit/>
          </a:bodyPr>
          <a:lstStyle/>
          <a:p>
            <a:pPr>
              <a:lnSpc>
                <a:spcPct val="90000"/>
              </a:lnSpc>
            </a:pPr>
            <a:r>
              <a:rPr lang="fr-CA" sz="2400" b="1" dirty="0">
                <a:solidFill>
                  <a:srgbClr val="EBEBEB"/>
                </a:solidFill>
              </a:rPr>
              <a:t>Programme d'aide aux étudiants de niveau postsecondaire (PAENP)</a:t>
            </a:r>
            <a:br>
              <a:rPr lang="fr-CA" sz="2400" b="1" dirty="0">
                <a:solidFill>
                  <a:srgbClr val="EBEBEB"/>
                </a:solidFill>
              </a:rPr>
            </a:br>
            <a:endParaRPr lang="fr-CA" sz="2400" dirty="0">
              <a:solidFill>
                <a:srgbClr val="EBEBEB"/>
              </a:solidFill>
            </a:endParaRPr>
          </a:p>
        </p:txBody>
      </p:sp>
      <p:sp useBgFill="1">
        <p:nvSpPr>
          <p:cNvPr id="26" name="Freeform: Shape 2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Espace réservé du contenu 2">
            <a:extLst>
              <a:ext uri="{FF2B5EF4-FFF2-40B4-BE49-F238E27FC236}">
                <a16:creationId xmlns:a16="http://schemas.microsoft.com/office/drawing/2014/main" id="{5DF8B255-1C5A-4D58-AA6C-8743587D602C}"/>
              </a:ext>
            </a:extLst>
          </p:cNvPr>
          <p:cNvSpPr>
            <a:spLocks noGrp="1"/>
          </p:cNvSpPr>
          <p:nvPr>
            <p:ph idx="1"/>
          </p:nvPr>
        </p:nvSpPr>
        <p:spPr>
          <a:xfrm>
            <a:off x="656768" y="2548281"/>
            <a:ext cx="5897362" cy="4309719"/>
          </a:xfrm>
        </p:spPr>
        <p:txBody>
          <a:bodyPr>
            <a:normAutofit/>
          </a:bodyPr>
          <a:lstStyle/>
          <a:p>
            <a:pPr marL="0" indent="0">
              <a:lnSpc>
                <a:spcPct val="90000"/>
              </a:lnSpc>
              <a:buNone/>
            </a:pPr>
            <a:r>
              <a:rPr lang="fr-CA" sz="1900" dirty="0"/>
              <a:t> Être membre inscrit des Premières Nations      (Indien inscrit).</a:t>
            </a:r>
          </a:p>
          <a:p>
            <a:pPr marL="0" indent="0">
              <a:lnSpc>
                <a:spcPct val="90000"/>
              </a:lnSpc>
              <a:buNone/>
            </a:pPr>
            <a:r>
              <a:rPr lang="fr-CA" sz="1900" dirty="0"/>
              <a:t>Faire partie d’une communauté des Premières Nations.</a:t>
            </a:r>
          </a:p>
          <a:p>
            <a:pPr marL="0" indent="0">
              <a:lnSpc>
                <a:spcPct val="90000"/>
              </a:lnSpc>
              <a:buNone/>
            </a:pPr>
            <a:r>
              <a:rPr lang="fr-CA" sz="1900" dirty="0"/>
              <a:t>Faire une demande à la personne responsable de l’éducation au conseil de bande.</a:t>
            </a:r>
          </a:p>
          <a:p>
            <a:pPr marL="0" indent="0">
              <a:lnSpc>
                <a:spcPct val="90000"/>
              </a:lnSpc>
              <a:buNone/>
            </a:pPr>
            <a:r>
              <a:rPr lang="fr-CA" sz="1900" dirty="0"/>
              <a:t>La décision sera prise en fonction :</a:t>
            </a:r>
          </a:p>
          <a:p>
            <a:pPr marL="0" indent="0">
              <a:lnSpc>
                <a:spcPct val="90000"/>
              </a:lnSpc>
              <a:buNone/>
              <a:tabLst>
                <a:tab pos="444500" algn="l"/>
                <a:tab pos="622300" algn="l"/>
              </a:tabLst>
            </a:pPr>
            <a:r>
              <a:rPr lang="fr-CA" sz="1900" dirty="0"/>
              <a:t>	-	de l’état financier de la communauté;</a:t>
            </a:r>
          </a:p>
          <a:p>
            <a:pPr marL="0" indent="0">
              <a:spcBef>
                <a:spcPts val="0"/>
              </a:spcBef>
              <a:buNone/>
              <a:tabLst>
                <a:tab pos="444500" algn="l"/>
                <a:tab pos="622300" algn="l"/>
              </a:tabLst>
            </a:pPr>
            <a:r>
              <a:rPr lang="fr-CA" sz="1900" dirty="0"/>
              <a:t>	-	du type de formation et de l’établissement  </a:t>
            </a:r>
          </a:p>
          <a:p>
            <a:pPr marL="0" indent="0">
              <a:spcBef>
                <a:spcPts val="0"/>
              </a:spcBef>
              <a:buNone/>
              <a:tabLst>
                <a:tab pos="444500" algn="l"/>
                <a:tab pos="622300" algn="l"/>
              </a:tabLst>
            </a:pPr>
            <a:r>
              <a:rPr lang="fr-CA" sz="1900" dirty="0"/>
              <a:t>         d’enseignement;</a:t>
            </a:r>
          </a:p>
          <a:p>
            <a:pPr marL="0" indent="0">
              <a:spcBef>
                <a:spcPts val="0"/>
              </a:spcBef>
              <a:buNone/>
              <a:tabLst>
                <a:tab pos="444500" algn="l"/>
                <a:tab pos="622300" algn="l"/>
              </a:tabLst>
            </a:pPr>
            <a:r>
              <a:rPr lang="fr-CA" sz="1900" dirty="0"/>
              <a:t>	-	du parcours scolaire de l’étudiant 				demandeur.</a:t>
            </a:r>
          </a:p>
        </p:txBody>
      </p:sp>
      <p:pic>
        <p:nvPicPr>
          <p:cNvPr id="6" name="Image 5">
            <a:extLst>
              <a:ext uri="{FF2B5EF4-FFF2-40B4-BE49-F238E27FC236}">
                <a16:creationId xmlns:a16="http://schemas.microsoft.com/office/drawing/2014/main" id="{5F16E35A-8525-494B-B1EC-A22AFBB6A44D}"/>
              </a:ext>
            </a:extLst>
          </p:cNvPr>
          <p:cNvPicPr>
            <a:picLocks noChangeAspect="1"/>
          </p:cNvPicPr>
          <p:nvPr/>
        </p:nvPicPr>
        <p:blipFill>
          <a:blip r:embed="rId2"/>
          <a:stretch>
            <a:fillRect/>
          </a:stretch>
        </p:blipFill>
        <p:spPr>
          <a:xfrm>
            <a:off x="8816589" y="2543914"/>
            <a:ext cx="2921507" cy="1636044"/>
          </a:xfrm>
          <a:prstGeom prst="rect">
            <a:avLst/>
          </a:prstGeom>
          <a:effectLst/>
        </p:spPr>
      </p:pic>
      <p:sp>
        <p:nvSpPr>
          <p:cNvPr id="7" name="Légende : flèche courbée 6">
            <a:extLst>
              <a:ext uri="{FF2B5EF4-FFF2-40B4-BE49-F238E27FC236}">
                <a16:creationId xmlns:a16="http://schemas.microsoft.com/office/drawing/2014/main" id="{67010304-1E21-4073-82EA-B8EC576A3270}"/>
              </a:ext>
            </a:extLst>
          </p:cNvPr>
          <p:cNvSpPr/>
          <p:nvPr/>
        </p:nvSpPr>
        <p:spPr>
          <a:xfrm>
            <a:off x="8622454" y="2451940"/>
            <a:ext cx="3472060" cy="1762067"/>
          </a:xfrm>
          <a:prstGeom prst="borderCallout2">
            <a:avLst>
              <a:gd name="adj1" fmla="val 18750"/>
              <a:gd name="adj2" fmla="val -8333"/>
              <a:gd name="adj3" fmla="val 18750"/>
              <a:gd name="adj4" fmla="val -16667"/>
              <a:gd name="adj5" fmla="val 35953"/>
              <a:gd name="adj6" fmla="val -769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Ellipse 8">
            <a:extLst>
              <a:ext uri="{FF2B5EF4-FFF2-40B4-BE49-F238E27FC236}">
                <a16:creationId xmlns:a16="http://schemas.microsoft.com/office/drawing/2014/main" id="{849A0239-3A30-496C-832E-31D362C8BD26}"/>
              </a:ext>
            </a:extLst>
          </p:cNvPr>
          <p:cNvSpPr/>
          <p:nvPr/>
        </p:nvSpPr>
        <p:spPr>
          <a:xfrm>
            <a:off x="364729" y="2658214"/>
            <a:ext cx="194972" cy="115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Ellipse 12">
            <a:extLst>
              <a:ext uri="{FF2B5EF4-FFF2-40B4-BE49-F238E27FC236}">
                <a16:creationId xmlns:a16="http://schemas.microsoft.com/office/drawing/2014/main" id="{812CACA0-3269-481F-9A7A-D3B00AFDD2B0}"/>
              </a:ext>
            </a:extLst>
          </p:cNvPr>
          <p:cNvSpPr/>
          <p:nvPr/>
        </p:nvSpPr>
        <p:spPr>
          <a:xfrm>
            <a:off x="375301" y="3276808"/>
            <a:ext cx="194972" cy="115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Ellipse 14">
            <a:extLst>
              <a:ext uri="{FF2B5EF4-FFF2-40B4-BE49-F238E27FC236}">
                <a16:creationId xmlns:a16="http://schemas.microsoft.com/office/drawing/2014/main" id="{871CEAA0-6342-4D70-A5AF-861577C39EE4}"/>
              </a:ext>
            </a:extLst>
          </p:cNvPr>
          <p:cNvSpPr/>
          <p:nvPr/>
        </p:nvSpPr>
        <p:spPr>
          <a:xfrm>
            <a:off x="364310" y="3957342"/>
            <a:ext cx="194972" cy="115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ZoneTexte 10">
            <a:extLst>
              <a:ext uri="{FF2B5EF4-FFF2-40B4-BE49-F238E27FC236}">
                <a16:creationId xmlns:a16="http://schemas.microsoft.com/office/drawing/2014/main" id="{4D0F2F60-E83D-49E8-BCC6-8B67785FECF2}"/>
              </a:ext>
            </a:extLst>
          </p:cNvPr>
          <p:cNvSpPr txBox="1"/>
          <p:nvPr/>
        </p:nvSpPr>
        <p:spPr>
          <a:xfrm>
            <a:off x="8192187" y="5711205"/>
            <a:ext cx="3999813" cy="369332"/>
          </a:xfrm>
          <a:prstGeom prst="rect">
            <a:avLst/>
          </a:prstGeom>
          <a:solidFill>
            <a:schemeClr val="accent1"/>
          </a:solidFill>
        </p:spPr>
        <p:txBody>
          <a:bodyPr wrap="none" rtlCol="0">
            <a:spAutoFit/>
          </a:bodyPr>
          <a:lstStyle/>
          <a:p>
            <a:pPr>
              <a:spcAft>
                <a:spcPts val="600"/>
              </a:spcAft>
            </a:pPr>
            <a:r>
              <a:rPr lang="fr-CA" dirty="0"/>
              <a:t>Retour </a:t>
            </a:r>
            <a:r>
              <a:rPr lang="fr-CA" dirty="0">
                <a:hlinkClick r:id="" action="ppaction://noaction"/>
              </a:rPr>
              <a:t>Aide financière aux études</a:t>
            </a:r>
            <a:endParaRPr lang="fr-CA" dirty="0"/>
          </a:p>
        </p:txBody>
      </p:sp>
      <p:pic>
        <p:nvPicPr>
          <p:cNvPr id="4" name="Image 3">
            <a:extLst>
              <a:ext uri="{FF2B5EF4-FFF2-40B4-BE49-F238E27FC236}">
                <a16:creationId xmlns:a16="http://schemas.microsoft.com/office/drawing/2014/main" id="{364D5220-9F81-4145-AEF8-569F8428C948}"/>
              </a:ext>
            </a:extLst>
          </p:cNvPr>
          <p:cNvPicPr>
            <a:picLocks noChangeAspect="1"/>
          </p:cNvPicPr>
          <p:nvPr/>
        </p:nvPicPr>
        <p:blipFill>
          <a:blip r:embed="rId3"/>
          <a:stretch>
            <a:fillRect/>
          </a:stretch>
        </p:blipFill>
        <p:spPr>
          <a:xfrm>
            <a:off x="9808257" y="6138610"/>
            <a:ext cx="2383743" cy="719390"/>
          </a:xfrm>
          <a:prstGeom prst="rect">
            <a:avLst/>
          </a:prstGeom>
        </p:spPr>
      </p:pic>
    </p:spTree>
    <p:extLst>
      <p:ext uri="{BB962C8B-B14F-4D97-AF65-F5344CB8AC3E}">
        <p14:creationId xmlns:p14="http://schemas.microsoft.com/office/powerpoint/2010/main" val="416469679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èche : chevron 5">
            <a:extLst>
              <a:ext uri="{FF2B5EF4-FFF2-40B4-BE49-F238E27FC236}">
                <a16:creationId xmlns:a16="http://schemas.microsoft.com/office/drawing/2014/main" id="{20A652FA-DF84-4C95-B3A5-2CBB29925F85}"/>
              </a:ext>
            </a:extLst>
          </p:cNvPr>
          <p:cNvSpPr/>
          <p:nvPr/>
        </p:nvSpPr>
        <p:spPr>
          <a:xfrm>
            <a:off x="682209" y="2094019"/>
            <a:ext cx="379828" cy="422031"/>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7" name="ZoneTexte 6">
            <a:extLst>
              <a:ext uri="{FF2B5EF4-FFF2-40B4-BE49-F238E27FC236}">
                <a16:creationId xmlns:a16="http://schemas.microsoft.com/office/drawing/2014/main" id="{DB1B04AD-4549-4A48-91B4-B7403BB1ACC5}"/>
              </a:ext>
            </a:extLst>
          </p:cNvPr>
          <p:cNvSpPr txBox="1"/>
          <p:nvPr/>
        </p:nvSpPr>
        <p:spPr>
          <a:xfrm>
            <a:off x="1062037" y="2094019"/>
            <a:ext cx="9872663" cy="4154984"/>
          </a:xfrm>
          <a:prstGeom prst="rect">
            <a:avLst/>
          </a:prstGeom>
          <a:noFill/>
        </p:spPr>
        <p:txBody>
          <a:bodyPr wrap="square" rtlCol="0">
            <a:spAutoFit/>
          </a:bodyPr>
          <a:lstStyle/>
          <a:p>
            <a:r>
              <a:rPr lang="en-US" sz="2400" b="1" dirty="0">
                <a:latin typeface="Lato"/>
              </a:rPr>
              <a:t>Scholarships – Education Assistance Program of the New Brunswick Aboriginal People's Council</a:t>
            </a:r>
          </a:p>
          <a:p>
            <a:pPr lvl="0" eaLnBrk="0" fontAlgn="base" hangingPunct="0">
              <a:spcBef>
                <a:spcPct val="0"/>
              </a:spcBef>
              <a:spcAft>
                <a:spcPct val="0"/>
              </a:spcAft>
            </a:pPr>
            <a:endParaRPr lang="fr-FR" altLang="fr-FR" sz="2400" dirty="0">
              <a:latin typeface="Noto Sans"/>
            </a:endParaRPr>
          </a:p>
          <a:p>
            <a:pPr lvl="0" eaLnBrk="0" fontAlgn="base" hangingPunct="0">
              <a:spcBef>
                <a:spcPct val="0"/>
              </a:spcBef>
              <a:spcAft>
                <a:spcPct val="0"/>
              </a:spcAft>
            </a:pPr>
            <a:endParaRPr lang="fr-FR" altLang="fr-FR" sz="2400" dirty="0">
              <a:latin typeface="Noto Sans"/>
            </a:endParaRPr>
          </a:p>
          <a:p>
            <a:pPr lvl="0" eaLnBrk="0" fontAlgn="base" hangingPunct="0">
              <a:spcBef>
                <a:spcPct val="0"/>
              </a:spcBef>
              <a:spcAft>
                <a:spcPct val="0"/>
              </a:spcAft>
            </a:pPr>
            <a:r>
              <a:rPr lang="fr-FR" altLang="fr-FR" sz="2400" dirty="0">
                <a:latin typeface="Noto Sans"/>
              </a:rPr>
              <a:t>Ce programme vise les membres du Conseil des peuples autochtones du Nouveau-Brunswick et est fondé sur le mérite pour les diplômés du secondaire et les étudiants poursuivant des études postsecondaires à plein temps.</a:t>
            </a:r>
          </a:p>
          <a:p>
            <a:pPr lvl="0" eaLnBrk="0" fontAlgn="base" hangingPunct="0">
              <a:spcBef>
                <a:spcPct val="0"/>
              </a:spcBef>
              <a:spcAft>
                <a:spcPct val="0"/>
              </a:spcAft>
            </a:pPr>
            <a:endParaRPr lang="fr-FR" altLang="fr-FR" sz="2400" b="1" dirty="0">
              <a:solidFill>
                <a:srgbClr val="333333"/>
              </a:solidFill>
              <a:latin typeface="Noto Sans"/>
            </a:endParaRPr>
          </a:p>
          <a:p>
            <a:pPr lvl="0" eaLnBrk="0" fontAlgn="base" hangingPunct="0">
              <a:spcBef>
                <a:spcPct val="0"/>
              </a:spcBef>
              <a:spcAft>
                <a:spcPct val="0"/>
              </a:spcAft>
            </a:pPr>
            <a:r>
              <a:rPr lang="fr-FR" altLang="fr-FR" sz="2400" b="1" dirty="0">
                <a:solidFill>
                  <a:srgbClr val="333333"/>
                </a:solidFill>
                <a:latin typeface="Noto Sans"/>
              </a:rPr>
              <a:t>Lien Web :</a:t>
            </a:r>
          </a:p>
          <a:p>
            <a:pPr lvl="0" eaLnBrk="0" fontAlgn="base" hangingPunct="0">
              <a:spcBef>
                <a:spcPct val="0"/>
              </a:spcBef>
              <a:spcAft>
                <a:spcPct val="0"/>
              </a:spcAft>
            </a:pPr>
            <a:r>
              <a:rPr lang="fr-CA" sz="2400" dirty="0">
                <a:hlinkClick r:id="rId2"/>
              </a:rPr>
              <a:t>https://www.sac-isc.gc.ca/fra/1351185180120/1351685455328</a:t>
            </a:r>
            <a:endParaRPr lang="fr-FR" altLang="fr-FR" sz="2400" b="1" dirty="0">
              <a:solidFill>
                <a:srgbClr val="333333"/>
              </a:solidFill>
              <a:latin typeface="Noto Sans"/>
            </a:endParaRPr>
          </a:p>
        </p:txBody>
      </p:sp>
      <p:pic>
        <p:nvPicPr>
          <p:cNvPr id="11" name="Image 10" descr="Une image contenant intérieur, personne, tenant, moniteur&#10;&#10;Description générée automatiquement">
            <a:extLst>
              <a:ext uri="{FF2B5EF4-FFF2-40B4-BE49-F238E27FC236}">
                <a16:creationId xmlns:a16="http://schemas.microsoft.com/office/drawing/2014/main" id="{2502FE52-06EF-4F6A-A8DC-5291337AB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590"/>
            <a:ext cx="8729663" cy="2267005"/>
          </a:xfrm>
          <a:prstGeom prst="rect">
            <a:avLst/>
          </a:prstGeom>
        </p:spPr>
      </p:pic>
      <p:pic>
        <p:nvPicPr>
          <p:cNvPr id="2" name="Image 1">
            <a:extLst>
              <a:ext uri="{FF2B5EF4-FFF2-40B4-BE49-F238E27FC236}">
                <a16:creationId xmlns:a16="http://schemas.microsoft.com/office/drawing/2014/main" id="{66FFD48B-5D57-42C9-9B8B-D9CA9F62FA2E}"/>
              </a:ext>
            </a:extLst>
          </p:cNvPr>
          <p:cNvPicPr>
            <a:picLocks noChangeAspect="1"/>
          </p:cNvPicPr>
          <p:nvPr/>
        </p:nvPicPr>
        <p:blipFill>
          <a:blip r:embed="rId4"/>
          <a:stretch>
            <a:fillRect/>
          </a:stretch>
        </p:blipFill>
        <p:spPr>
          <a:xfrm>
            <a:off x="9808257" y="6138610"/>
            <a:ext cx="2383743" cy="719390"/>
          </a:xfrm>
          <a:prstGeom prst="rect">
            <a:avLst/>
          </a:prstGeom>
        </p:spPr>
      </p:pic>
    </p:spTree>
    <p:extLst>
      <p:ext uri="{BB962C8B-B14F-4D97-AF65-F5344CB8AC3E}">
        <p14:creationId xmlns:p14="http://schemas.microsoft.com/office/powerpoint/2010/main" val="294450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47173-F175-4D4A-99D1-F7026D842063}"/>
              </a:ext>
            </a:extLst>
          </p:cNvPr>
          <p:cNvSpPr>
            <a:spLocks noGrp="1"/>
          </p:cNvSpPr>
          <p:nvPr>
            <p:ph type="title"/>
          </p:nvPr>
        </p:nvSpPr>
        <p:spPr>
          <a:xfrm>
            <a:off x="703261" y="1221590"/>
            <a:ext cx="9404723" cy="1400530"/>
          </a:xfrm>
        </p:spPr>
        <p:txBody>
          <a:bodyPr/>
          <a:lstStyle/>
          <a:p>
            <a:r>
              <a:rPr lang="en-US" sz="2400" b="1" dirty="0">
                <a:solidFill>
                  <a:schemeClr val="tx1"/>
                </a:solidFill>
                <a:latin typeface="Lato"/>
              </a:rPr>
              <a:t>Bursaries - Education Assistance Program of the New Brunswick Aboriginal People's Council</a:t>
            </a:r>
            <a:br>
              <a:rPr lang="en-US" b="1" dirty="0">
                <a:solidFill>
                  <a:srgbClr val="333333"/>
                </a:solidFill>
                <a:latin typeface="Lato"/>
              </a:rPr>
            </a:br>
            <a:endParaRPr lang="fr-CA" dirty="0"/>
          </a:p>
        </p:txBody>
      </p:sp>
      <p:sp>
        <p:nvSpPr>
          <p:cNvPr id="5" name="Flèche : chevron 4">
            <a:extLst>
              <a:ext uri="{FF2B5EF4-FFF2-40B4-BE49-F238E27FC236}">
                <a16:creationId xmlns:a16="http://schemas.microsoft.com/office/drawing/2014/main" id="{C60DEB4C-FD97-4AFD-ACE5-E2A3230D8527}"/>
              </a:ext>
            </a:extLst>
          </p:cNvPr>
          <p:cNvSpPr/>
          <p:nvPr/>
        </p:nvSpPr>
        <p:spPr>
          <a:xfrm>
            <a:off x="323433" y="1293306"/>
            <a:ext cx="379828" cy="422031"/>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7" name="ZoneTexte 6">
            <a:extLst>
              <a:ext uri="{FF2B5EF4-FFF2-40B4-BE49-F238E27FC236}">
                <a16:creationId xmlns:a16="http://schemas.microsoft.com/office/drawing/2014/main" id="{385319C4-A12B-4192-90BB-85EF2F45CA40}"/>
              </a:ext>
            </a:extLst>
          </p:cNvPr>
          <p:cNvSpPr txBox="1"/>
          <p:nvPr/>
        </p:nvSpPr>
        <p:spPr>
          <a:xfrm>
            <a:off x="703261" y="2610039"/>
            <a:ext cx="10442577" cy="2954655"/>
          </a:xfrm>
          <a:prstGeom prst="rect">
            <a:avLst/>
          </a:prstGeom>
          <a:noFill/>
        </p:spPr>
        <p:txBody>
          <a:bodyPr wrap="square" rtlCol="0">
            <a:spAutoFit/>
          </a:bodyPr>
          <a:lstStyle/>
          <a:p>
            <a:pPr lvl="0" defTabSz="914400" eaLnBrk="0" fontAlgn="base" hangingPunct="0">
              <a:spcBef>
                <a:spcPct val="0"/>
              </a:spcBef>
              <a:spcAft>
                <a:spcPct val="0"/>
              </a:spcAft>
            </a:pPr>
            <a:r>
              <a:rPr lang="fr-FR" altLang="fr-FR" sz="2400" dirty="0">
                <a:latin typeface="Noto Sans"/>
                <a:ea typeface="+mj-ea"/>
                <a:cs typeface="+mj-cs"/>
              </a:rPr>
              <a:t>Le programme est offert aux Autochtones qui sont membres du Conseil des peuples autochtones du Nouveau-Brunswick et qui fréquentent un établissement postsecondaire à plein temps. Cette bourse est offerte aux étudiants autochtones hors réserve qui ne reçoivent PAS de soutien financier de la part du ministère</a:t>
            </a:r>
          </a:p>
          <a:p>
            <a:pPr lvl="0" defTabSz="914400" eaLnBrk="0" fontAlgn="base" hangingPunct="0">
              <a:spcBef>
                <a:spcPct val="0"/>
              </a:spcBef>
              <a:spcAft>
                <a:spcPct val="0"/>
              </a:spcAft>
            </a:pPr>
            <a:r>
              <a:rPr lang="fr-FR" altLang="fr-FR" sz="2400" dirty="0">
                <a:latin typeface="Noto Sans"/>
                <a:ea typeface="+mj-ea"/>
                <a:cs typeface="+mj-cs"/>
              </a:rPr>
              <a:t>des Affaires indiennes et du Nord canadien ou d'un autre organisme.</a:t>
            </a:r>
          </a:p>
          <a:p>
            <a:pPr lvl="0" defTabSz="914400" eaLnBrk="0" fontAlgn="base" hangingPunct="0">
              <a:spcBef>
                <a:spcPct val="0"/>
              </a:spcBef>
              <a:spcAft>
                <a:spcPct val="0"/>
              </a:spcAft>
            </a:pPr>
            <a:endParaRPr lang="fr-FR" altLang="fr-FR" sz="2400" b="1" dirty="0">
              <a:latin typeface="Noto Sans"/>
              <a:ea typeface="+mj-ea"/>
              <a:cs typeface="+mj-cs"/>
            </a:endParaRPr>
          </a:p>
          <a:p>
            <a:pPr lvl="0" defTabSz="914400" eaLnBrk="0" fontAlgn="base" hangingPunct="0">
              <a:spcBef>
                <a:spcPct val="0"/>
              </a:spcBef>
              <a:spcAft>
                <a:spcPct val="0"/>
              </a:spcAft>
            </a:pPr>
            <a:r>
              <a:rPr lang="fr-FR" altLang="fr-FR" sz="2400" b="1" dirty="0">
                <a:latin typeface="Noto Sans"/>
                <a:ea typeface="+mj-ea"/>
                <a:cs typeface="+mj-cs"/>
              </a:rPr>
              <a:t>Lien Web :</a:t>
            </a:r>
          </a:p>
          <a:p>
            <a:pPr lvl="1" indent="-457200" defTabSz="914400" eaLnBrk="0" fontAlgn="base" hangingPunct="0">
              <a:spcBef>
                <a:spcPct val="0"/>
              </a:spcBef>
              <a:spcAft>
                <a:spcPct val="0"/>
              </a:spcAft>
            </a:pPr>
            <a:r>
              <a:rPr lang="fr-FR" altLang="fr-FR" u="sng" dirty="0">
                <a:solidFill>
                  <a:srgbClr val="7834BC"/>
                </a:solidFill>
                <a:latin typeface="Noto Sans"/>
                <a:ea typeface="+mj-ea"/>
                <a:cs typeface="+mj-cs"/>
                <a:hlinkClick r:id="rId2">
                  <a:extLst>
                    <a:ext uri="{A12FA001-AC4F-418D-AE19-62706E023703}">
                      <ahyp:hlinkClr xmlns:ahyp="http://schemas.microsoft.com/office/drawing/2018/hyperlinkcolor" val="tx"/>
                    </a:ext>
                  </a:extLst>
                </a:hlinkClick>
              </a:rPr>
              <a:t>http://www.nbapc.org/categories/Education-Assistance-Program/Awards/</a:t>
            </a:r>
            <a:endParaRPr lang="fr-FR" altLang="fr-FR" dirty="0">
              <a:solidFill>
                <a:srgbClr val="333333"/>
              </a:solidFill>
              <a:latin typeface="Noto Sans"/>
              <a:ea typeface="+mj-ea"/>
              <a:cs typeface="+mj-cs"/>
            </a:endParaRPr>
          </a:p>
        </p:txBody>
      </p:sp>
      <p:pic>
        <p:nvPicPr>
          <p:cNvPr id="6" name="Image 5">
            <a:extLst>
              <a:ext uri="{FF2B5EF4-FFF2-40B4-BE49-F238E27FC236}">
                <a16:creationId xmlns:a16="http://schemas.microsoft.com/office/drawing/2014/main" id="{6F6E5118-84EC-406A-9232-EEFEA210687C}"/>
              </a:ext>
            </a:extLst>
          </p:cNvPr>
          <p:cNvPicPr>
            <a:picLocks noChangeAspect="1"/>
          </p:cNvPicPr>
          <p:nvPr/>
        </p:nvPicPr>
        <p:blipFill>
          <a:blip r:embed="rId3"/>
          <a:stretch>
            <a:fillRect/>
          </a:stretch>
        </p:blipFill>
        <p:spPr>
          <a:xfrm>
            <a:off x="9808257" y="6138610"/>
            <a:ext cx="2383743" cy="719390"/>
          </a:xfrm>
          <a:prstGeom prst="rect">
            <a:avLst/>
          </a:prstGeom>
        </p:spPr>
      </p:pic>
    </p:spTree>
    <p:extLst>
      <p:ext uri="{BB962C8B-B14F-4D97-AF65-F5344CB8AC3E}">
        <p14:creationId xmlns:p14="http://schemas.microsoft.com/office/powerpoint/2010/main" val="383377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07E82D-9451-43C2-9713-079247003E2F}"/>
              </a:ext>
            </a:extLst>
          </p:cNvPr>
          <p:cNvSpPr>
            <a:spLocks noGrp="1"/>
          </p:cNvSpPr>
          <p:nvPr>
            <p:ph idx="1"/>
          </p:nvPr>
        </p:nvSpPr>
        <p:spPr>
          <a:xfrm>
            <a:off x="881930" y="1320101"/>
            <a:ext cx="10751403" cy="5526741"/>
          </a:xfrm>
        </p:spPr>
        <p:txBody>
          <a:bodyPr>
            <a:normAutofit/>
          </a:bodyPr>
          <a:lstStyle/>
          <a:p>
            <a:pPr marL="0" indent="0">
              <a:buNone/>
            </a:pPr>
            <a:r>
              <a:rPr lang="en-US" sz="2600" b="1" dirty="0"/>
              <a:t>Adult Education Assistance Program of the New Brunswick Aboriginal People's Council</a:t>
            </a:r>
          </a:p>
          <a:p>
            <a:endParaRPr lang="en-US" b="1" dirty="0"/>
          </a:p>
          <a:p>
            <a:pPr marL="0" lvl="0" indent="0" defTabSz="914400" eaLnBrk="0" fontAlgn="base" hangingPunct="0">
              <a:spcBef>
                <a:spcPct val="0"/>
              </a:spcBef>
              <a:spcAft>
                <a:spcPct val="0"/>
              </a:spcAft>
              <a:buClrTx/>
              <a:buSzTx/>
              <a:buNone/>
            </a:pPr>
            <a:r>
              <a:rPr lang="fr-FR" altLang="fr-FR" sz="2400" dirty="0">
                <a:latin typeface="Noto Sans"/>
                <a:ea typeface="+mn-ea"/>
                <a:cs typeface="+mn-cs"/>
              </a:rPr>
              <a:t>Ce programme s'adresse aux membres du Conseil des peuples autochtones du Nouveau-Brunswick qui ne suivent pas des études à plein temps dans un établissement postsecondaire ou une école publique, mais qui sont inscrits à des cours aux adultes. La priorité sera accordée aux cours qui améliorent l'employabilité de l'étudiant. Les personnes qui demandent cette aide financière n'y sont pas admissibles si leur revenu familial est supérieur au salaire maximal permis. Date limite : 30 avril et 30 septembre de chaque année.</a:t>
            </a:r>
          </a:p>
          <a:p>
            <a:pPr marL="0" lvl="0" indent="0" defTabSz="914400" eaLnBrk="0" fontAlgn="base" hangingPunct="0">
              <a:spcBef>
                <a:spcPct val="0"/>
              </a:spcBef>
              <a:spcAft>
                <a:spcPct val="0"/>
              </a:spcAft>
              <a:buClrTx/>
              <a:buSzTx/>
              <a:buNone/>
            </a:pPr>
            <a:endParaRPr lang="fr-FR" altLang="fr-FR" sz="2400" dirty="0">
              <a:latin typeface="Noto Sans"/>
              <a:ea typeface="+mn-ea"/>
              <a:cs typeface="+mn-cs"/>
            </a:endParaRPr>
          </a:p>
          <a:p>
            <a:pPr marL="0" lvl="0" indent="0" defTabSz="914400" eaLnBrk="0" fontAlgn="base" hangingPunct="0">
              <a:spcBef>
                <a:spcPct val="0"/>
              </a:spcBef>
              <a:spcAft>
                <a:spcPct val="0"/>
              </a:spcAft>
              <a:buClrTx/>
              <a:buSzTx/>
              <a:buNone/>
            </a:pPr>
            <a:endParaRPr lang="fr-FR" altLang="fr-FR" sz="2400" b="1" dirty="0">
              <a:latin typeface="Noto Sans"/>
              <a:ea typeface="+mn-ea"/>
              <a:cs typeface="+mn-cs"/>
            </a:endParaRPr>
          </a:p>
          <a:p>
            <a:pPr marL="0" lvl="0" indent="0" defTabSz="914400" eaLnBrk="0" fontAlgn="base" hangingPunct="0">
              <a:spcBef>
                <a:spcPct val="0"/>
              </a:spcBef>
              <a:spcAft>
                <a:spcPct val="0"/>
              </a:spcAft>
              <a:buClrTx/>
              <a:buSzTx/>
              <a:buNone/>
            </a:pPr>
            <a:r>
              <a:rPr lang="fr-FR" altLang="fr-FR" sz="2400" b="1" dirty="0">
                <a:latin typeface="Noto Sans"/>
                <a:ea typeface="+mn-ea"/>
                <a:cs typeface="+mn-cs"/>
              </a:rPr>
              <a:t>Lien Web :</a:t>
            </a:r>
          </a:p>
          <a:p>
            <a:pPr marL="457200" lvl="1" indent="-457200" defTabSz="914400" eaLnBrk="0" fontAlgn="base" hangingPunct="0">
              <a:spcBef>
                <a:spcPct val="0"/>
              </a:spcBef>
              <a:spcAft>
                <a:spcPct val="0"/>
              </a:spcAft>
              <a:buClrTx/>
              <a:buSzTx/>
              <a:buNone/>
            </a:pPr>
            <a:r>
              <a:rPr lang="fr-FR" altLang="fr-FR" sz="1500" u="sng" dirty="0">
                <a:solidFill>
                  <a:schemeClr val="accent4"/>
                </a:solidFill>
                <a:latin typeface="Noto Sans"/>
                <a:ea typeface="+mn-ea"/>
                <a:cs typeface="+mn-cs"/>
                <a:hlinkClick r:id="rId2">
                  <a:extLst>
                    <a:ext uri="{A12FA001-AC4F-418D-AE19-62706E023703}">
                      <ahyp:hlinkClr xmlns:ahyp="http://schemas.microsoft.com/office/drawing/2018/hyperlinkcolor" val="tx"/>
                    </a:ext>
                  </a:extLst>
                </a:hlinkClick>
              </a:rPr>
              <a:t>http://www.nbapc.org/categories/Education-Assistance-Program/Awards/</a:t>
            </a:r>
            <a:endParaRPr lang="fr-FR" altLang="fr-FR" sz="1500" dirty="0">
              <a:solidFill>
                <a:schemeClr val="accent4"/>
              </a:solidFill>
              <a:latin typeface="Noto Sans"/>
              <a:ea typeface="+mn-ea"/>
              <a:cs typeface="+mn-cs"/>
            </a:endParaRPr>
          </a:p>
          <a:p>
            <a:endParaRPr lang="en-US" b="1" dirty="0"/>
          </a:p>
          <a:p>
            <a:endParaRPr lang="fr-CA" dirty="0"/>
          </a:p>
        </p:txBody>
      </p:sp>
      <p:sp>
        <p:nvSpPr>
          <p:cNvPr id="4" name="Rectangle 1">
            <a:extLst>
              <a:ext uri="{FF2B5EF4-FFF2-40B4-BE49-F238E27FC236}">
                <a16:creationId xmlns:a16="http://schemas.microsoft.com/office/drawing/2014/main" id="{BF477945-45FB-4F6C-945C-56B3B2BBB53D}"/>
              </a:ext>
            </a:extLst>
          </p:cNvPr>
          <p:cNvSpPr>
            <a:spLocks noChangeArrowheads="1"/>
          </p:cNvSpPr>
          <p:nvPr/>
        </p:nvSpPr>
        <p:spPr bwMode="auto">
          <a:xfrm>
            <a:off x="0" y="-175204"/>
            <a:ext cx="1534646" cy="3504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300" tIns="45720" rIns="91440" bIns="2697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5" name="Image 4">
            <a:extLst>
              <a:ext uri="{FF2B5EF4-FFF2-40B4-BE49-F238E27FC236}">
                <a16:creationId xmlns:a16="http://schemas.microsoft.com/office/drawing/2014/main" id="{0B611018-C959-4206-81BD-DDE4ECB781E7}"/>
              </a:ext>
            </a:extLst>
          </p:cNvPr>
          <p:cNvPicPr>
            <a:picLocks noChangeAspect="1"/>
          </p:cNvPicPr>
          <p:nvPr/>
        </p:nvPicPr>
        <p:blipFill>
          <a:blip r:embed="rId3"/>
          <a:stretch>
            <a:fillRect/>
          </a:stretch>
        </p:blipFill>
        <p:spPr>
          <a:xfrm>
            <a:off x="467366" y="1331259"/>
            <a:ext cx="414564" cy="438950"/>
          </a:xfrm>
          <a:prstGeom prst="rect">
            <a:avLst/>
          </a:prstGeom>
        </p:spPr>
      </p:pic>
      <p:pic>
        <p:nvPicPr>
          <p:cNvPr id="6" name="Image 5">
            <a:extLst>
              <a:ext uri="{FF2B5EF4-FFF2-40B4-BE49-F238E27FC236}">
                <a16:creationId xmlns:a16="http://schemas.microsoft.com/office/drawing/2014/main" id="{A5443624-0862-4177-8D72-D05FDAEAC345}"/>
              </a:ext>
            </a:extLst>
          </p:cNvPr>
          <p:cNvPicPr>
            <a:picLocks noChangeAspect="1"/>
          </p:cNvPicPr>
          <p:nvPr/>
        </p:nvPicPr>
        <p:blipFill>
          <a:blip r:embed="rId4"/>
          <a:stretch>
            <a:fillRect/>
          </a:stretch>
        </p:blipFill>
        <p:spPr>
          <a:xfrm>
            <a:off x="9808257" y="6138610"/>
            <a:ext cx="2383743" cy="719390"/>
          </a:xfrm>
          <a:prstGeom prst="rect">
            <a:avLst/>
          </a:prstGeom>
        </p:spPr>
      </p:pic>
    </p:spTree>
    <p:extLst>
      <p:ext uri="{BB962C8B-B14F-4D97-AF65-F5344CB8AC3E}">
        <p14:creationId xmlns:p14="http://schemas.microsoft.com/office/powerpoint/2010/main" val="406465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BFDA0C-7185-49BC-9C85-6452E114722B}"/>
              </a:ext>
            </a:extLst>
          </p:cNvPr>
          <p:cNvSpPr>
            <a:spLocks noGrp="1"/>
          </p:cNvSpPr>
          <p:nvPr>
            <p:ph idx="1"/>
          </p:nvPr>
        </p:nvSpPr>
        <p:spPr>
          <a:xfrm>
            <a:off x="1189306" y="1211262"/>
            <a:ext cx="8946541" cy="4195481"/>
          </a:xfrm>
        </p:spPr>
        <p:txBody>
          <a:bodyPr/>
          <a:lstStyle/>
          <a:p>
            <a:pPr marL="0" indent="0">
              <a:buNone/>
            </a:pPr>
            <a:r>
              <a:rPr lang="en-US" sz="2400" b="1" dirty="0"/>
              <a:t>Post Secondary Intercession / Summer School Assistance: Education Assistance Program of the New Brunswick Aboriginal People's Council</a:t>
            </a:r>
          </a:p>
          <a:p>
            <a:pPr marL="0" indent="0">
              <a:buNone/>
            </a:pPr>
            <a:endParaRPr lang="fr-CA" sz="2400" dirty="0">
              <a:hlinkClick r:id="rId2"/>
            </a:endParaRPr>
          </a:p>
          <a:p>
            <a:pPr marL="0" lvl="0" indent="0" eaLnBrk="0" fontAlgn="base" hangingPunct="0">
              <a:lnSpc>
                <a:spcPct val="100000"/>
              </a:lnSpc>
              <a:spcBef>
                <a:spcPct val="0"/>
              </a:spcBef>
              <a:spcAft>
                <a:spcPct val="0"/>
              </a:spcAft>
              <a:buNone/>
            </a:pPr>
            <a:r>
              <a:rPr kumimoji="0" lang="fr-FR" altLang="fr-FR" sz="2400" b="0" i="0" u="none" strike="noStrike" cap="none" normalizeH="0" baseline="0" dirty="0">
                <a:ln>
                  <a:noFill/>
                </a:ln>
                <a:effectLst/>
                <a:latin typeface="Noto Sans"/>
              </a:rPr>
              <a:t>Ce programme est offert aux étudiants autochtones du secondaire qui sont membres du Conseil des peuples autochtones du Nouveau-Brunswick.</a:t>
            </a:r>
          </a:p>
          <a:p>
            <a:pPr marL="0" lvl="0" indent="0" eaLnBrk="0" fontAlgn="base" hangingPunct="0">
              <a:lnSpc>
                <a:spcPct val="100000"/>
              </a:lnSpc>
              <a:spcBef>
                <a:spcPct val="0"/>
              </a:spcBef>
              <a:spcAft>
                <a:spcPct val="0"/>
              </a:spcAft>
              <a:buNone/>
            </a:pPr>
            <a:endParaRPr kumimoji="0" lang="fr-FR" altLang="fr-FR" sz="2400" b="1" i="0" u="none" strike="noStrike" cap="none" normalizeH="0" baseline="0" dirty="0">
              <a:ln>
                <a:noFill/>
              </a:ln>
              <a:effectLst/>
              <a:latin typeface="Noto Sans"/>
            </a:endParaRPr>
          </a:p>
          <a:p>
            <a:pPr marL="0" lvl="0" indent="0" eaLnBrk="0" fontAlgn="base" hangingPunct="0">
              <a:lnSpc>
                <a:spcPct val="100000"/>
              </a:lnSpc>
              <a:spcBef>
                <a:spcPct val="0"/>
              </a:spcBef>
              <a:spcAft>
                <a:spcPct val="0"/>
              </a:spcAft>
              <a:buNone/>
            </a:pPr>
            <a:r>
              <a:rPr kumimoji="0" lang="fr-FR" altLang="fr-FR" sz="2400" b="1" i="0" u="none" strike="noStrike" cap="none" normalizeH="0" baseline="0" dirty="0">
                <a:ln>
                  <a:noFill/>
                </a:ln>
                <a:effectLst/>
                <a:latin typeface="Noto Sans"/>
              </a:rPr>
              <a:t>Lien Web :</a:t>
            </a:r>
          </a:p>
          <a:p>
            <a:pPr marL="457200" lvl="1" indent="-457200" eaLnBrk="0" fontAlgn="base" hangingPunct="0">
              <a:lnSpc>
                <a:spcPct val="100000"/>
              </a:lnSpc>
              <a:spcBef>
                <a:spcPct val="0"/>
              </a:spcBef>
              <a:spcAft>
                <a:spcPct val="0"/>
              </a:spcAft>
              <a:buNone/>
            </a:pPr>
            <a:r>
              <a:rPr kumimoji="0" lang="fr-FR" altLang="fr-FR" b="0" i="0" u="sng" strike="noStrike" cap="none" normalizeH="0" baseline="0" dirty="0">
                <a:ln>
                  <a:noFill/>
                </a:ln>
                <a:solidFill>
                  <a:srgbClr val="7834BC"/>
                </a:solidFill>
                <a:effectLst/>
                <a:latin typeface="Noto Sans"/>
                <a:hlinkClick r:id="rId3"/>
              </a:rPr>
              <a:t>http://www.nbapc.org/categories/Education-Assistance-Program/Awards/</a:t>
            </a:r>
            <a:endParaRPr kumimoji="0" lang="fr-FR" altLang="fr-FR" b="0" i="0" u="none" strike="noStrike" cap="none" normalizeH="0" baseline="0" dirty="0">
              <a:ln>
                <a:noFill/>
              </a:ln>
              <a:solidFill>
                <a:srgbClr val="333333"/>
              </a:solidFill>
              <a:effectLst/>
              <a:latin typeface="Noto Sans"/>
            </a:endParaRPr>
          </a:p>
          <a:p>
            <a:pPr marL="0" indent="0">
              <a:buNone/>
            </a:pPr>
            <a:endParaRPr lang="fr-CA" dirty="0"/>
          </a:p>
          <a:p>
            <a:pPr marL="0" indent="0">
              <a:buNone/>
            </a:pPr>
            <a:endParaRPr lang="fr-CA" dirty="0"/>
          </a:p>
        </p:txBody>
      </p:sp>
      <p:sp>
        <p:nvSpPr>
          <p:cNvPr id="6" name="Flèche : chevron 5">
            <a:extLst>
              <a:ext uri="{FF2B5EF4-FFF2-40B4-BE49-F238E27FC236}">
                <a16:creationId xmlns:a16="http://schemas.microsoft.com/office/drawing/2014/main" id="{8AB718CF-589F-4251-84DC-800EF0F30AB2}"/>
              </a:ext>
            </a:extLst>
          </p:cNvPr>
          <p:cNvSpPr/>
          <p:nvPr/>
        </p:nvSpPr>
        <p:spPr>
          <a:xfrm>
            <a:off x="780170" y="1211262"/>
            <a:ext cx="379828" cy="422031"/>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pic>
        <p:nvPicPr>
          <p:cNvPr id="4" name="Image 3">
            <a:extLst>
              <a:ext uri="{FF2B5EF4-FFF2-40B4-BE49-F238E27FC236}">
                <a16:creationId xmlns:a16="http://schemas.microsoft.com/office/drawing/2014/main" id="{15C8AE78-A2D2-4A8A-916B-A7EBBB2AB5B4}"/>
              </a:ext>
            </a:extLst>
          </p:cNvPr>
          <p:cNvPicPr>
            <a:picLocks noChangeAspect="1"/>
          </p:cNvPicPr>
          <p:nvPr/>
        </p:nvPicPr>
        <p:blipFill>
          <a:blip r:embed="rId4"/>
          <a:stretch>
            <a:fillRect/>
          </a:stretch>
        </p:blipFill>
        <p:spPr>
          <a:xfrm>
            <a:off x="9808257" y="6138610"/>
            <a:ext cx="2383743" cy="719390"/>
          </a:xfrm>
          <a:prstGeom prst="rect">
            <a:avLst/>
          </a:prstGeom>
        </p:spPr>
      </p:pic>
    </p:spTree>
    <p:extLst>
      <p:ext uri="{BB962C8B-B14F-4D97-AF65-F5344CB8AC3E}">
        <p14:creationId xmlns:p14="http://schemas.microsoft.com/office/powerpoint/2010/main" val="164135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B215205-649E-4C26-9289-50D571AE565A}"/>
              </a:ext>
            </a:extLst>
          </p:cNvPr>
          <p:cNvSpPr>
            <a:spLocks noGrp="1" noChangeArrowheads="1"/>
          </p:cNvSpPr>
          <p:nvPr>
            <p:ph idx="1"/>
          </p:nvPr>
        </p:nvSpPr>
        <p:spPr bwMode="auto">
          <a:xfrm>
            <a:off x="8883" y="1014557"/>
            <a:ext cx="12014504" cy="554188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428300" tIns="45720" rIns="91440" bIns="26979" numCol="1" anchorCtr="0" compatLnSpc="1">
            <a:prstTxWarp prst="textNoShape">
              <a:avLst/>
            </a:prstTxWarp>
            <a:normAutofit fontScale="92500"/>
          </a:bodyPr>
          <a:lstStyle/>
          <a:p>
            <a:pPr marL="0" marR="0" lvl="0" indent="0" defTabSz="914400" rtl="0" eaLnBrk="0" fontAlgn="base" latinLnBrk="0" hangingPunct="0">
              <a:spcBef>
                <a:spcPct val="0"/>
              </a:spcBef>
              <a:spcAft>
                <a:spcPts val="600"/>
              </a:spcAft>
              <a:buClrTx/>
              <a:buSzTx/>
              <a:buFontTx/>
              <a:buNone/>
              <a:tabLst/>
            </a:pPr>
            <a:endParaRPr kumimoji="0" lang="fr-FR" altLang="fr-FR" sz="1700" b="0" i="0" u="none" strike="noStrike" cap="none" normalizeH="0" baseline="0" dirty="0">
              <a:ln>
                <a:noFill/>
              </a:ln>
              <a:effectLst/>
              <a:latin typeface="Noto Sans"/>
            </a:endParaRPr>
          </a:p>
          <a:p>
            <a:pPr marL="0" marR="0" lvl="0" indent="0" defTabSz="914400" rtl="0" eaLnBrk="0" fontAlgn="base" latinLnBrk="0" hangingPunct="0">
              <a:spcBef>
                <a:spcPct val="0"/>
              </a:spcBef>
              <a:spcAft>
                <a:spcPts val="600"/>
              </a:spcAft>
              <a:buClrTx/>
              <a:buSzTx/>
              <a:buFontTx/>
              <a:buNone/>
              <a:tabLst/>
            </a:pPr>
            <a:endParaRPr lang="fr-FR" altLang="fr-FR" sz="1700" dirty="0">
              <a:latin typeface="Noto Sans"/>
            </a:endParaRPr>
          </a:p>
          <a:p>
            <a:pPr marL="0" indent="0" eaLnBrk="0" fontAlgn="base" hangingPunct="0">
              <a:spcBef>
                <a:spcPct val="0"/>
              </a:spcBef>
              <a:spcAft>
                <a:spcPts val="600"/>
              </a:spcAft>
              <a:buNone/>
            </a:pPr>
            <a:r>
              <a:rPr lang="en-US" sz="2400" b="1" dirty="0"/>
              <a:t>Union of New Brunswick Indians Scholarship Program</a:t>
            </a:r>
          </a:p>
          <a:p>
            <a:pPr marL="0" marR="0" lvl="0" indent="0" defTabSz="914400" rtl="0" eaLnBrk="0" fontAlgn="base" latinLnBrk="0" hangingPunct="0">
              <a:spcBef>
                <a:spcPct val="0"/>
              </a:spcBef>
              <a:spcAft>
                <a:spcPts val="600"/>
              </a:spcAft>
              <a:buClrTx/>
              <a:buSzTx/>
              <a:buFontTx/>
              <a:buNone/>
              <a:tabLst/>
            </a:pPr>
            <a:endParaRPr kumimoji="0" lang="fr-FR" altLang="fr-FR" sz="1700" b="0" i="0" u="none" strike="noStrike" cap="none" normalizeH="0" baseline="0" dirty="0">
              <a:ln>
                <a:noFill/>
              </a:ln>
              <a:effectLst/>
              <a:latin typeface="Noto Sans"/>
            </a:endParaRPr>
          </a:p>
          <a:p>
            <a:pPr marL="0" marR="0" lvl="0" indent="0" defTabSz="914400" rtl="0" eaLnBrk="0" fontAlgn="base" latinLnBrk="0" hangingPunct="0">
              <a:spcBef>
                <a:spcPct val="0"/>
              </a:spcBef>
              <a:spcAft>
                <a:spcPts val="600"/>
              </a:spcAft>
              <a:buClrTx/>
              <a:buSzTx/>
              <a:buFontTx/>
              <a:buNone/>
              <a:tabLst/>
            </a:pPr>
            <a:r>
              <a:rPr kumimoji="0" lang="fr-FR" altLang="fr-FR" sz="2600" b="0" i="0" u="none" strike="noStrike" cap="none" normalizeH="0" baseline="0" dirty="0">
                <a:ln>
                  <a:noFill/>
                </a:ln>
                <a:effectLst/>
                <a:latin typeface="Noto Sans"/>
              </a:rPr>
              <a:t>Cette bourse d'études est offerte aux membres des nations de l'Union des Indiens du</a:t>
            </a:r>
          </a:p>
          <a:p>
            <a:pPr marL="0" marR="0" lvl="0" indent="0" defTabSz="914400" rtl="0" eaLnBrk="0" fontAlgn="base" latinLnBrk="0" hangingPunct="0">
              <a:spcBef>
                <a:spcPct val="0"/>
              </a:spcBef>
              <a:spcAft>
                <a:spcPts val="600"/>
              </a:spcAft>
              <a:buClrTx/>
              <a:buSzTx/>
              <a:buFontTx/>
              <a:buNone/>
              <a:tabLst/>
            </a:pPr>
            <a:r>
              <a:rPr kumimoji="0" lang="fr-FR" altLang="fr-FR" sz="2600" b="0" i="0" u="none" strike="noStrike" cap="none" normalizeH="0" baseline="0" dirty="0">
                <a:ln>
                  <a:noFill/>
                </a:ln>
                <a:effectLst/>
                <a:latin typeface="Noto Sans"/>
              </a:rPr>
              <a:t>Nouveau-Brunswick (Bouctouche, </a:t>
            </a:r>
            <a:r>
              <a:rPr kumimoji="0" lang="fr-FR" altLang="fr-FR" sz="2600" b="0" i="0" u="none" strike="noStrike" cap="none" normalizeH="0" baseline="0" dirty="0" err="1">
                <a:ln>
                  <a:noFill/>
                </a:ln>
                <a:effectLst/>
                <a:latin typeface="Noto Sans"/>
              </a:rPr>
              <a:t>Eel</a:t>
            </a:r>
            <a:r>
              <a:rPr kumimoji="0" lang="fr-FR" altLang="fr-FR" sz="2600" b="0" i="0" u="none" strike="noStrike" cap="none" normalizeH="0" baseline="0" dirty="0">
                <a:ln>
                  <a:noFill/>
                </a:ln>
                <a:effectLst/>
                <a:latin typeface="Noto Sans"/>
              </a:rPr>
              <a:t> Ground, </a:t>
            </a:r>
            <a:r>
              <a:rPr kumimoji="0" lang="fr-FR" altLang="fr-FR" sz="2600" b="0" i="0" u="none" strike="noStrike" cap="none" normalizeH="0" baseline="0" dirty="0" err="1">
                <a:ln>
                  <a:noFill/>
                </a:ln>
                <a:effectLst/>
                <a:latin typeface="Noto Sans"/>
              </a:rPr>
              <a:t>Eel</a:t>
            </a:r>
            <a:r>
              <a:rPr kumimoji="0" lang="fr-FR" altLang="fr-FR" sz="2600" b="0" i="0" u="none" strike="noStrike" cap="none" normalizeH="0" baseline="0" dirty="0">
                <a:ln>
                  <a:noFill/>
                </a:ln>
                <a:effectLst/>
                <a:latin typeface="Noto Sans"/>
              </a:rPr>
              <a:t> River Bar, Fort </a:t>
            </a:r>
            <a:r>
              <a:rPr kumimoji="0" lang="fr-FR" altLang="fr-FR" sz="2600" b="0" i="0" u="none" strike="noStrike" cap="none" normalizeH="0" baseline="0" dirty="0" err="1">
                <a:ln>
                  <a:noFill/>
                </a:ln>
                <a:effectLst/>
                <a:latin typeface="Noto Sans"/>
              </a:rPr>
              <a:t>Folly</a:t>
            </a:r>
            <a:r>
              <a:rPr kumimoji="0" lang="fr-FR" altLang="fr-FR" sz="2600" b="0" i="0" u="none" strike="noStrike" cap="none" normalizeH="0" baseline="0" dirty="0">
                <a:ln>
                  <a:noFill/>
                </a:ln>
                <a:effectLst/>
                <a:latin typeface="Noto Sans"/>
              </a:rPr>
              <a:t>, </a:t>
            </a:r>
            <a:r>
              <a:rPr kumimoji="0" lang="fr-FR" altLang="fr-FR" sz="2600" b="0" i="0" u="none" strike="noStrike" cap="none" normalizeH="0" baseline="0" dirty="0" err="1">
                <a:ln>
                  <a:noFill/>
                </a:ln>
                <a:effectLst/>
                <a:latin typeface="Noto Sans"/>
              </a:rPr>
              <a:t>Indian</a:t>
            </a:r>
            <a:r>
              <a:rPr kumimoji="0" lang="fr-FR" altLang="fr-FR" sz="2600" b="0" i="0" u="none" strike="noStrike" cap="none" normalizeH="0" baseline="0" dirty="0">
                <a:ln>
                  <a:noFill/>
                </a:ln>
                <a:effectLst/>
                <a:latin typeface="Noto Sans"/>
              </a:rPr>
              <a:t> Island, </a:t>
            </a:r>
          </a:p>
          <a:p>
            <a:pPr marL="0" marR="0" lvl="0" indent="0" defTabSz="914400" rtl="0" eaLnBrk="0" fontAlgn="base" latinLnBrk="0" hangingPunct="0">
              <a:spcBef>
                <a:spcPct val="0"/>
              </a:spcBef>
              <a:spcAft>
                <a:spcPts val="600"/>
              </a:spcAft>
              <a:buClrTx/>
              <a:buSzTx/>
              <a:buFontTx/>
              <a:buNone/>
              <a:tabLst/>
            </a:pPr>
            <a:r>
              <a:rPr kumimoji="0" lang="fr-FR" altLang="fr-FR" sz="2600" b="0" i="0" u="none" strike="noStrike" cap="none" normalizeH="0" baseline="0" dirty="0" err="1">
                <a:ln>
                  <a:noFill/>
                </a:ln>
                <a:effectLst/>
                <a:latin typeface="Noto Sans"/>
              </a:rPr>
              <a:t>Kingsclear</a:t>
            </a:r>
            <a:r>
              <a:rPr kumimoji="0" lang="fr-FR" altLang="fr-FR" sz="2600" b="0" i="0" u="none" strike="noStrike" cap="none" normalizeH="0" baseline="0" dirty="0">
                <a:ln>
                  <a:noFill/>
                </a:ln>
                <a:effectLst/>
                <a:latin typeface="Noto Sans"/>
              </a:rPr>
              <a:t>, </a:t>
            </a:r>
            <a:r>
              <a:rPr kumimoji="0" lang="fr-FR" altLang="fr-FR" sz="2600" b="0" i="0" u="none" strike="noStrike" cap="none" normalizeH="0" baseline="0" dirty="0" err="1">
                <a:ln>
                  <a:noFill/>
                </a:ln>
                <a:effectLst/>
                <a:latin typeface="Noto Sans"/>
              </a:rPr>
              <a:t>Madawaska-Maliseet</a:t>
            </a:r>
            <a:r>
              <a:rPr kumimoji="0" lang="fr-FR" altLang="fr-FR" sz="2600" b="0" i="0" u="none" strike="noStrike" cap="none" normalizeH="0" baseline="0" dirty="0">
                <a:ln>
                  <a:noFill/>
                </a:ln>
                <a:effectLst/>
                <a:latin typeface="Noto Sans"/>
              </a:rPr>
              <a:t>, </a:t>
            </a:r>
            <a:r>
              <a:rPr kumimoji="0" lang="fr-FR" altLang="fr-FR" sz="2600" b="0" i="0" u="none" strike="noStrike" cap="none" normalizeH="0" baseline="0" dirty="0" err="1">
                <a:ln>
                  <a:noFill/>
                </a:ln>
                <a:effectLst/>
                <a:latin typeface="Noto Sans"/>
              </a:rPr>
              <a:t>Oromocto,Pabineau</a:t>
            </a:r>
            <a:r>
              <a:rPr kumimoji="0" lang="fr-FR" altLang="fr-FR" sz="2600" b="0" i="0" u="none" strike="noStrike" cap="none" normalizeH="0" baseline="0" dirty="0">
                <a:ln>
                  <a:noFill/>
                </a:ln>
                <a:effectLst/>
                <a:latin typeface="Noto Sans"/>
              </a:rPr>
              <a:t>, Red Bank, St. </a:t>
            </a:r>
            <a:r>
              <a:rPr kumimoji="0" lang="fr-FR" altLang="fr-FR" sz="2600" b="0" i="0" u="none" strike="noStrike" cap="none" normalizeH="0" baseline="0" dirty="0" err="1">
                <a:ln>
                  <a:noFill/>
                </a:ln>
                <a:effectLst/>
                <a:latin typeface="Noto Sans"/>
              </a:rPr>
              <a:t>Mary’s</a:t>
            </a:r>
            <a:r>
              <a:rPr kumimoji="0" lang="fr-FR" altLang="fr-FR" sz="2600" b="0" i="0" u="none" strike="noStrike" cap="none" normalizeH="0" baseline="0" dirty="0">
                <a:ln>
                  <a:noFill/>
                </a:ln>
                <a:effectLst/>
                <a:latin typeface="Noto Sans"/>
              </a:rPr>
              <a:t> </a:t>
            </a:r>
          </a:p>
          <a:p>
            <a:pPr marL="0" marR="0" lvl="0" indent="0" defTabSz="914400" rtl="0" eaLnBrk="0" fontAlgn="base" latinLnBrk="0" hangingPunct="0">
              <a:spcBef>
                <a:spcPct val="0"/>
              </a:spcBef>
              <a:spcAft>
                <a:spcPts val="600"/>
              </a:spcAft>
              <a:buClrTx/>
              <a:buSzTx/>
              <a:buFontTx/>
              <a:buNone/>
              <a:tabLst/>
            </a:pPr>
            <a:r>
              <a:rPr kumimoji="0" lang="fr-FR" altLang="fr-FR" sz="2600" b="0" i="0" u="none" strike="noStrike" cap="none" normalizeH="0" baseline="0" dirty="0">
                <a:ln>
                  <a:noFill/>
                </a:ln>
                <a:effectLst/>
                <a:latin typeface="Noto Sans"/>
              </a:rPr>
              <a:t>et Woodstock) ainsi qu'aux étudiants de premier et de deuxième cycles;</a:t>
            </a:r>
          </a:p>
          <a:p>
            <a:pPr marL="0" marR="0" lvl="0" indent="0" defTabSz="914400" rtl="0" eaLnBrk="0" fontAlgn="base" latinLnBrk="0" hangingPunct="0">
              <a:spcBef>
                <a:spcPct val="0"/>
              </a:spcBef>
              <a:spcAft>
                <a:spcPts val="600"/>
              </a:spcAft>
              <a:buClrTx/>
              <a:buSzTx/>
              <a:buFontTx/>
              <a:buNone/>
              <a:tabLst/>
            </a:pPr>
            <a:r>
              <a:rPr kumimoji="0" lang="fr-FR" altLang="fr-FR" sz="2600" b="0" i="0" u="none" strike="noStrike" cap="none" normalizeH="0" baseline="0" dirty="0">
                <a:ln>
                  <a:noFill/>
                </a:ln>
                <a:effectLst/>
                <a:latin typeface="Noto Sans"/>
              </a:rPr>
              <a:t>elle est attribuée en fonction du leadership, des résultats scolaires et des </a:t>
            </a:r>
          </a:p>
          <a:p>
            <a:pPr marL="0" marR="0" lvl="0" indent="0" defTabSz="914400" rtl="0" eaLnBrk="0" fontAlgn="base" latinLnBrk="0" hangingPunct="0">
              <a:spcBef>
                <a:spcPct val="0"/>
              </a:spcBef>
              <a:spcAft>
                <a:spcPts val="600"/>
              </a:spcAft>
              <a:buClrTx/>
              <a:buSzTx/>
              <a:buFontTx/>
              <a:buNone/>
              <a:tabLst/>
            </a:pPr>
            <a:r>
              <a:rPr kumimoji="0" lang="fr-FR" altLang="fr-FR" sz="2600" b="0" i="0" u="none" strike="noStrike" cap="none" normalizeH="0" baseline="0" dirty="0">
                <a:ln>
                  <a:noFill/>
                </a:ln>
                <a:effectLst/>
                <a:latin typeface="Noto Sans"/>
              </a:rPr>
              <a:t>besoins financiers.</a:t>
            </a:r>
          </a:p>
          <a:p>
            <a:pPr marL="0" marR="0" lvl="0" indent="0" defTabSz="914400" rtl="0" eaLnBrk="0" fontAlgn="base" latinLnBrk="0" hangingPunct="0">
              <a:spcBef>
                <a:spcPct val="0"/>
              </a:spcBef>
              <a:spcAft>
                <a:spcPts val="600"/>
              </a:spcAft>
              <a:buClrTx/>
              <a:buSzTx/>
              <a:buFontTx/>
              <a:buNone/>
              <a:tabLst/>
            </a:pPr>
            <a:endParaRPr kumimoji="0" lang="fr-FR" altLang="fr-FR" sz="2600" b="1" i="0" u="none" strike="noStrike" cap="none" normalizeH="0" baseline="0" dirty="0">
              <a:ln>
                <a:noFill/>
              </a:ln>
              <a:effectLst/>
              <a:latin typeface="Noto Sans"/>
            </a:endParaRPr>
          </a:p>
          <a:p>
            <a:pPr marL="0" marR="0" lvl="0" indent="0" defTabSz="914400" rtl="0" eaLnBrk="0" fontAlgn="base" latinLnBrk="0" hangingPunct="0">
              <a:spcBef>
                <a:spcPct val="0"/>
              </a:spcBef>
              <a:spcAft>
                <a:spcPts val="600"/>
              </a:spcAft>
              <a:buClrTx/>
              <a:buSzTx/>
              <a:buFontTx/>
              <a:buNone/>
              <a:tabLst/>
            </a:pPr>
            <a:r>
              <a:rPr kumimoji="0" lang="fr-FR" altLang="fr-FR" sz="2600" b="1" i="0" u="none" strike="noStrike" cap="none" normalizeH="0" baseline="0" dirty="0">
                <a:ln>
                  <a:noFill/>
                </a:ln>
                <a:effectLst/>
                <a:latin typeface="Noto Sans"/>
              </a:rPr>
              <a:t>Lien Web :</a:t>
            </a:r>
          </a:p>
          <a:p>
            <a:pPr marL="457200" marR="0" lvl="1" indent="-457200" defTabSz="914400" rtl="0" eaLnBrk="0" fontAlgn="base" latinLnBrk="0" hangingPunct="0">
              <a:spcBef>
                <a:spcPct val="0"/>
              </a:spcBef>
              <a:spcAft>
                <a:spcPts val="600"/>
              </a:spcAft>
              <a:buClrTx/>
              <a:buSzTx/>
              <a:buFontTx/>
              <a:buNone/>
              <a:tabLst/>
            </a:pPr>
            <a:r>
              <a:rPr kumimoji="0" lang="fr-FR" altLang="fr-FR" sz="1700" b="0" i="0" u="sng" strike="noStrike" cap="none" normalizeH="0" baseline="0" dirty="0">
                <a:ln>
                  <a:noFill/>
                </a:ln>
                <a:effectLst/>
                <a:latin typeface="Noto Sans"/>
                <a:hlinkClick r:id="rId2"/>
              </a:rPr>
              <a:t>http://www.unbi.org/Scholarship.html</a:t>
            </a:r>
            <a:endParaRPr kumimoji="0" lang="fr-FR" altLang="fr-FR" sz="1700" b="0" i="0" u="none" strike="noStrike" cap="none" normalizeH="0" baseline="0" dirty="0">
              <a:ln>
                <a:noFill/>
              </a:ln>
              <a:effectLst/>
              <a:latin typeface="Noto Sans"/>
            </a:endParaRPr>
          </a:p>
          <a:p>
            <a:pPr marL="0" marR="0" lvl="0" indent="0" defTabSz="914400" rtl="0" eaLnBrk="0" fontAlgn="base" latinLnBrk="0" hangingPunct="0">
              <a:spcBef>
                <a:spcPct val="0"/>
              </a:spcBef>
              <a:spcAft>
                <a:spcPts val="600"/>
              </a:spcAft>
              <a:buClrTx/>
              <a:buSzTx/>
              <a:buFontTx/>
              <a:buNone/>
              <a:tabLst/>
            </a:pPr>
            <a:endParaRPr kumimoji="0" lang="fr-FR" altLang="fr-FR" sz="1700" b="0" i="0" u="none" strike="noStrike" cap="none" normalizeH="0" baseline="0" dirty="0">
              <a:ln>
                <a:noFill/>
              </a:ln>
              <a:effectLst/>
              <a:latin typeface="Arial" panose="020B0604020202020204" pitchFamily="34" charset="0"/>
            </a:endParaRPr>
          </a:p>
        </p:txBody>
      </p:sp>
      <p:sp>
        <p:nvSpPr>
          <p:cNvPr id="5" name="Flèche : chevron 4">
            <a:extLst>
              <a:ext uri="{FF2B5EF4-FFF2-40B4-BE49-F238E27FC236}">
                <a16:creationId xmlns:a16="http://schemas.microsoft.com/office/drawing/2014/main" id="{26C031DA-EE83-4C12-8ED4-7248EE546642}"/>
              </a:ext>
            </a:extLst>
          </p:cNvPr>
          <p:cNvSpPr/>
          <p:nvPr/>
        </p:nvSpPr>
        <p:spPr>
          <a:xfrm>
            <a:off x="898223" y="1664424"/>
            <a:ext cx="379828" cy="422031"/>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pic>
        <p:nvPicPr>
          <p:cNvPr id="6" name="Image 5">
            <a:extLst>
              <a:ext uri="{FF2B5EF4-FFF2-40B4-BE49-F238E27FC236}">
                <a16:creationId xmlns:a16="http://schemas.microsoft.com/office/drawing/2014/main" id="{3B496F8B-D827-4D86-9EE3-74C6E6B95F5F}"/>
              </a:ext>
            </a:extLst>
          </p:cNvPr>
          <p:cNvPicPr>
            <a:picLocks noChangeAspect="1"/>
          </p:cNvPicPr>
          <p:nvPr/>
        </p:nvPicPr>
        <p:blipFill>
          <a:blip r:embed="rId3"/>
          <a:stretch>
            <a:fillRect/>
          </a:stretch>
        </p:blipFill>
        <p:spPr>
          <a:xfrm>
            <a:off x="9808257" y="6138610"/>
            <a:ext cx="2383743" cy="719390"/>
          </a:xfrm>
          <a:prstGeom prst="rect">
            <a:avLst/>
          </a:prstGeom>
        </p:spPr>
      </p:pic>
    </p:spTree>
    <p:extLst>
      <p:ext uri="{BB962C8B-B14F-4D97-AF65-F5344CB8AC3E}">
        <p14:creationId xmlns:p14="http://schemas.microsoft.com/office/powerpoint/2010/main" val="3336757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ersonnalisé 2">
      <a:dk1>
        <a:sysClr val="windowText" lastClr="000000"/>
      </a:dk1>
      <a:lt1>
        <a:sysClr val="window" lastClr="FFFFFF"/>
      </a:lt1>
      <a:dk2>
        <a:srgbClr val="02488C"/>
      </a:dk2>
      <a:lt2>
        <a:srgbClr val="EBEBEB"/>
      </a:lt2>
      <a:accent1>
        <a:srgbClr val="E0A725"/>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45</TotalTime>
  <Words>673</Words>
  <Application>Microsoft Office PowerPoint</Application>
  <PresentationFormat>Grand écran</PresentationFormat>
  <Paragraphs>115</Paragraphs>
  <Slides>16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Century Gothic</vt:lpstr>
      <vt:lpstr>Lato</vt:lpstr>
      <vt:lpstr>Noto Sans</vt:lpstr>
      <vt:lpstr>Roboto Condensed</vt:lpstr>
      <vt:lpstr>Wingdings 3</vt:lpstr>
      <vt:lpstr>Ion</vt:lpstr>
      <vt:lpstr>Ressources et aide financière</vt:lpstr>
      <vt:lpstr>Aide financière aux études</vt:lpstr>
      <vt:lpstr>Financement – Membre Premières Nations inscrit</vt:lpstr>
      <vt:lpstr>Programme d'aide aux étudiants de niveau postsecondaire (PAENP) </vt:lpstr>
      <vt:lpstr>Présentation PowerPoint</vt:lpstr>
      <vt:lpstr>Bursaries - Education Assistance Program of the New Brunswick Aboriginal People's Council </vt:lpstr>
      <vt:lpstr>Présentation PowerPoint</vt:lpstr>
      <vt:lpstr>Présentation PowerPoint</vt:lpstr>
      <vt:lpstr>Présentation PowerPoint</vt:lpstr>
      <vt:lpstr>Indspire  (anciennement la Fondation nationale des réalisations autochtones)  </vt:lpstr>
      <vt:lpstr>Présentation PowerPoint</vt:lpstr>
      <vt:lpstr>Présentation PowerPoint</vt:lpstr>
      <vt:lpstr>Autres bourses… </vt:lpstr>
      <vt:lpstr>Présentation PowerPoint</vt:lpstr>
      <vt:lpstr>Présentation PowerPoint</vt:lpstr>
      <vt:lpstr>Prêt étudiant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Ressources &amp; Aide financière</dc:title>
  <dc:creator>Natacha Sirois</dc:creator>
  <cp:lastModifiedBy>Natacha Sirois</cp:lastModifiedBy>
  <cp:revision>7</cp:revision>
  <dcterms:created xsi:type="dcterms:W3CDTF">2020-04-24T17:52:34Z</dcterms:created>
  <dcterms:modified xsi:type="dcterms:W3CDTF">2020-05-05T20:16:50Z</dcterms:modified>
</cp:coreProperties>
</file>