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6"/>
  </p:notesMasterIdLst>
  <p:sldIdLst>
    <p:sldId id="256" r:id="rId2"/>
    <p:sldId id="269" r:id="rId3"/>
    <p:sldId id="270" r:id="rId4"/>
    <p:sldId id="272" r:id="rId5"/>
    <p:sldId id="273" r:id="rId6"/>
    <p:sldId id="274" r:id="rId7"/>
    <p:sldId id="277" r:id="rId8"/>
    <p:sldId id="275" r:id="rId9"/>
    <p:sldId id="276" r:id="rId10"/>
    <p:sldId id="281" r:id="rId11"/>
    <p:sldId id="282" r:id="rId12"/>
    <p:sldId id="278" r:id="rId13"/>
    <p:sldId id="279" r:id="rId14"/>
    <p:sldId id="280" r:id="rId15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711"/>
    <a:srgbClr val="6F8DA8"/>
    <a:srgbClr val="A4A8AC"/>
    <a:srgbClr val="C0842B"/>
    <a:srgbClr val="2F3D4F"/>
    <a:srgbClr val="B2CAF0"/>
    <a:srgbClr val="ABC0E4"/>
    <a:srgbClr val="445A74"/>
    <a:srgbClr val="F3D388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4" autoAdjust="0"/>
    <p:restoredTop sz="92364" autoAdjust="0"/>
  </p:normalViewPr>
  <p:slideViewPr>
    <p:cSldViewPr>
      <p:cViewPr varScale="1">
        <p:scale>
          <a:sx n="118" d="100"/>
          <a:sy n="118" d="100"/>
        </p:scale>
        <p:origin x="126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461A-0DFE-401D-8D6E-9923F0F12EAB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6A63-5793-469A-9568-762FAD569E2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004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71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0568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14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515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503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7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467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254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497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020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711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354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6A63-5793-469A-9568-762FAD569E20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725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C03E2-E05C-C14D-BE3D-138D02968C47}"/>
              </a:ext>
            </a:extLst>
          </p:cNvPr>
          <p:cNvSpPr/>
          <p:nvPr userDrawn="1"/>
        </p:nvSpPr>
        <p:spPr>
          <a:xfrm>
            <a:off x="-28871" y="-243408"/>
            <a:ext cx="12207552" cy="7101408"/>
          </a:xfrm>
          <a:prstGeom prst="rect">
            <a:avLst/>
          </a:prstGeom>
          <a:gradFill>
            <a:gsLst>
              <a:gs pos="0">
                <a:srgbClr val="ABC0E4"/>
              </a:gs>
              <a:gs pos="0">
                <a:schemeClr val="tx2">
                  <a:lumMod val="50000"/>
                </a:schemeClr>
              </a:gs>
              <a:gs pos="83000">
                <a:srgbClr val="2F3D4F"/>
              </a:gs>
              <a:gs pos="100000">
                <a:srgbClr val="2F3D4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777853-033A-E04F-8DBF-FB3F2F4C2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792" y="-243408"/>
            <a:ext cx="12850638" cy="9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58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073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6AD63-E462-2C41-A6C3-402424DC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4DA71-CF12-0344-8F6A-865F5D2A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49805510-BC5E-914E-B827-AE65076F9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7961" y="5085184"/>
            <a:ext cx="1589658" cy="12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8" y="365125"/>
            <a:ext cx="698599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8" y="1825625"/>
            <a:ext cx="6985992" cy="4351338"/>
          </a:xfrm>
        </p:spPr>
        <p:txBody>
          <a:bodyPr/>
          <a:lstStyle>
            <a:lvl1pPr>
              <a:buClr>
                <a:srgbClr val="E8A711"/>
              </a:buClr>
              <a:defRPr/>
            </a:lvl1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075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40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78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818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42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33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B8A4318-BC8E-7C45-9624-2599D7D89AE1}"/>
              </a:ext>
            </a:extLst>
          </p:cNvPr>
          <p:cNvSpPr/>
          <p:nvPr userDrawn="1"/>
        </p:nvSpPr>
        <p:spPr>
          <a:xfrm>
            <a:off x="0" y="-243408"/>
            <a:ext cx="12207552" cy="6408541"/>
          </a:xfrm>
          <a:prstGeom prst="rect">
            <a:avLst/>
          </a:prstGeom>
          <a:gradFill>
            <a:gsLst>
              <a:gs pos="0">
                <a:srgbClr val="ABC0E4"/>
              </a:gs>
              <a:gs pos="0">
                <a:schemeClr val="tx2">
                  <a:lumMod val="50000"/>
                </a:schemeClr>
              </a:gs>
              <a:gs pos="83000">
                <a:srgbClr val="2F3D4F"/>
              </a:gs>
              <a:gs pos="100000">
                <a:srgbClr val="2F3D4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86ABD15-8F4B-2843-BF16-99EF19FBD58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792" y="-243408"/>
            <a:ext cx="12850638" cy="90710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0474-591C-4ACD-B45F-5ACCF2499BB4}" type="datetimeFigureOut">
              <a:rPr lang="fr-FR" smtClean="0"/>
              <a:pPr/>
              <a:t>20/07/2018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4A8D8-D48A-4C2E-914A-01EC58C17CB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8" descr="Tree Canada Logo (bilingual) - no background.gif">
            <a:extLst>
              <a:ext uri="{FF2B5EF4-FFF2-40B4-BE49-F238E27FC236}">
                <a16:creationId xmlns:a16="http://schemas.microsoft.com/office/drawing/2014/main" id="{4B35D52A-DFFE-E345-8B6F-8DFA04ACE735}"/>
              </a:ext>
            </a:extLst>
          </p:cNvPr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4117929" y="6356354"/>
            <a:ext cx="2134648" cy="3515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EB0B109-8073-474C-934B-C40D518B78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1" y="6261881"/>
            <a:ext cx="1819869" cy="4126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76A774-90EF-3947-B0E4-324571B8BDF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52" y="6302858"/>
            <a:ext cx="1619781" cy="548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21C532-D43E-5F4D-B774-7793E47047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941"/>
            <a:ext cx="12207552" cy="6928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AC9AEC4-BF90-D645-A540-686E1777E19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08" y="6179007"/>
            <a:ext cx="1408229" cy="63633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05D9745-B2D5-3C46-A226-80E4DD9A0A1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2" y="6160102"/>
            <a:ext cx="1393907" cy="4214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DC247E2-ECAD-6D45-A2BF-B0DACAFD30A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31" y="6223261"/>
            <a:ext cx="2090880" cy="539582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E894CC85-00D1-1640-9750-21108603BDCF}"/>
              </a:ext>
            </a:extLst>
          </p:cNvPr>
          <p:cNvSpPr txBox="1"/>
          <p:nvPr userDrawn="1"/>
        </p:nvSpPr>
        <p:spPr>
          <a:xfrm>
            <a:off x="5656635" y="6362122"/>
            <a:ext cx="380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4B8D"/>
                </a:solidFill>
              </a:rPr>
              <a:t>www6.umoncton.ca/saloncarriere</a:t>
            </a:r>
            <a:endParaRPr lang="en-US" sz="1800" b="0" dirty="0">
              <a:solidFill>
                <a:srgbClr val="004B8D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8A711"/>
        </a:buClr>
        <a:buFont typeface="Arial" panose="020B0604020202020204" pitchFamily="34" charset="0"/>
        <a:buChar char="•"/>
        <a:defRPr sz="2800" kern="1200">
          <a:solidFill>
            <a:srgbClr val="A4A8A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B64F23-C1B8-0C4C-81A9-F9BA250B38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3" b="20775"/>
          <a:stretch/>
        </p:blipFill>
        <p:spPr>
          <a:xfrm>
            <a:off x="1760118" y="-747464"/>
            <a:ext cx="8042254" cy="5184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C14B8F-34F8-AE41-8B03-64BDDECD750A}"/>
              </a:ext>
            </a:extLst>
          </p:cNvPr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F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BE8A9-4B04-1E42-8FFA-5D8B36B6A0DC}"/>
              </a:ext>
            </a:extLst>
          </p:cNvPr>
          <p:cNvSpPr txBox="1"/>
          <p:nvPr/>
        </p:nvSpPr>
        <p:spPr>
          <a:xfrm>
            <a:off x="1218018" y="5949280"/>
            <a:ext cx="91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www6.umoncton.ca/saloncarriere</a:t>
            </a:r>
            <a:endParaRPr lang="fr-CA" sz="32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4876-A957-CC48-9A13-B669603D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12" y="3035574"/>
            <a:ext cx="7105738" cy="2561856"/>
          </a:xfrm>
        </p:spPr>
        <p:txBody>
          <a:bodyPr>
            <a:normAutofit/>
          </a:bodyPr>
          <a:lstStyle/>
          <a:p>
            <a:r>
              <a:rPr lang="en-US" sz="1800" dirty="0" err="1"/>
              <a:t>Habillement</a:t>
            </a:r>
            <a:r>
              <a:rPr lang="en-US" sz="1800" dirty="0"/>
              <a:t> et tenue soignée;</a:t>
            </a:r>
          </a:p>
          <a:p>
            <a:r>
              <a:rPr lang="en-US" sz="1800" dirty="0"/>
              <a:t>Tenez </a:t>
            </a:r>
            <a:r>
              <a:rPr lang="en-US" sz="1800" dirty="0" err="1"/>
              <a:t>votre</a:t>
            </a:r>
            <a:r>
              <a:rPr lang="en-US" sz="1800" dirty="0"/>
              <a:t> main </a:t>
            </a:r>
            <a:r>
              <a:rPr lang="en-US" sz="1800" dirty="0" err="1"/>
              <a:t>droite</a:t>
            </a:r>
            <a:r>
              <a:rPr lang="en-US" sz="1800" dirty="0"/>
              <a:t> </a:t>
            </a:r>
            <a:r>
              <a:rPr lang="en-US" sz="1800" dirty="0" err="1"/>
              <a:t>dégagée</a:t>
            </a:r>
            <a:r>
              <a:rPr lang="en-US" sz="1800" dirty="0"/>
              <a:t> pour les salutations;</a:t>
            </a:r>
          </a:p>
          <a:p>
            <a:r>
              <a:rPr lang="en-US" sz="1800" dirty="0" err="1"/>
              <a:t>Sachez</a:t>
            </a:r>
            <a:r>
              <a:rPr lang="en-US" sz="1800" dirty="0"/>
              <a:t> </a:t>
            </a:r>
            <a:r>
              <a:rPr lang="en-US" sz="1800" dirty="0" err="1"/>
              <a:t>vous</a:t>
            </a:r>
            <a:r>
              <a:rPr lang="en-US" sz="1800" dirty="0"/>
              <a:t> </a:t>
            </a:r>
            <a:r>
              <a:rPr lang="en-US" sz="1800" dirty="0" err="1"/>
              <a:t>présenter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30 </a:t>
            </a:r>
            <a:r>
              <a:rPr lang="en-US" sz="1800" dirty="0" err="1"/>
              <a:t>secondes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Ayez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main des CV </a:t>
            </a:r>
            <a:r>
              <a:rPr lang="en-US" sz="1800" dirty="0" err="1"/>
              <a:t>ciblés</a:t>
            </a:r>
            <a:r>
              <a:rPr lang="en-US" sz="1800" dirty="0"/>
              <a:t> au poste </a:t>
            </a:r>
            <a:r>
              <a:rPr lang="en-US" sz="1800" dirty="0" err="1"/>
              <a:t>affiché</a:t>
            </a:r>
            <a:r>
              <a:rPr lang="en-US" sz="1800" dirty="0"/>
              <a:t>, </a:t>
            </a:r>
            <a:r>
              <a:rPr lang="en-US" sz="1800" dirty="0" err="1"/>
              <a:t>s’il</a:t>
            </a:r>
            <a:r>
              <a:rPr lang="en-US" sz="1800" dirty="0"/>
              <a:t> y a;</a:t>
            </a:r>
          </a:p>
          <a:p>
            <a:r>
              <a:rPr lang="en-US" sz="1800" dirty="0" err="1"/>
              <a:t>Faites</a:t>
            </a:r>
            <a:r>
              <a:rPr lang="en-US" sz="1800" dirty="0"/>
              <a:t> un </a:t>
            </a:r>
            <a:r>
              <a:rPr lang="en-US" sz="1800" dirty="0" err="1"/>
              <a:t>suivi</a:t>
            </a:r>
            <a:r>
              <a:rPr lang="en-US" sz="1800" dirty="0"/>
              <a:t> avec les </a:t>
            </a:r>
            <a:r>
              <a:rPr lang="en-US" sz="1800" dirty="0" err="1"/>
              <a:t>employeurs</a:t>
            </a:r>
            <a:r>
              <a:rPr lang="en-US" sz="1800" dirty="0"/>
              <a:t> </a:t>
            </a:r>
            <a:r>
              <a:rPr lang="en-US" sz="1800" dirty="0" err="1"/>
              <a:t>d’intérêts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Devenez</a:t>
            </a:r>
            <a:r>
              <a:rPr lang="en-US" sz="1800" dirty="0"/>
              <a:t> </a:t>
            </a:r>
            <a:r>
              <a:rPr lang="en-US" sz="1800" dirty="0" err="1"/>
              <a:t>bénévole</a:t>
            </a:r>
            <a:r>
              <a:rPr lang="en-US" sz="1800" dirty="0"/>
              <a:t> pour la </a:t>
            </a:r>
            <a:r>
              <a:rPr lang="en-US" sz="1800" dirty="0" err="1"/>
              <a:t>journée</a:t>
            </a:r>
            <a:r>
              <a:rPr lang="en-US" sz="1800" dirty="0"/>
              <a:t> </a:t>
            </a:r>
            <a:r>
              <a:rPr lang="en-US" sz="1800" dirty="0" err="1"/>
              <a:t>carrière</a:t>
            </a:r>
            <a:r>
              <a:rPr lang="en-US" sz="1800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121045-F104-B347-B042-AB1D4ACB29AC}"/>
              </a:ext>
            </a:extLst>
          </p:cNvPr>
          <p:cNvSpPr txBox="1">
            <a:spLocks/>
          </p:cNvSpPr>
          <p:nvPr/>
        </p:nvSpPr>
        <p:spPr>
          <a:xfrm>
            <a:off x="6600057" y="116633"/>
            <a:ext cx="3840097" cy="2391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00C4A-4E95-D94B-98E2-71CA43393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" y="41052"/>
            <a:ext cx="2491138" cy="115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69679-0E48-434D-AFDA-CF49E79FC9AE}"/>
              </a:ext>
            </a:extLst>
          </p:cNvPr>
          <p:cNvSpPr txBox="1"/>
          <p:nvPr/>
        </p:nvSpPr>
        <p:spPr>
          <a:xfrm>
            <a:off x="335360" y="23512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SALON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6A9958-437A-6140-BE33-2B8BC7B9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484784"/>
            <a:ext cx="698599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Comment faire </a:t>
            </a:r>
            <a:r>
              <a:rPr lang="en-US" sz="4000" b="1" dirty="0">
                <a:solidFill>
                  <a:srgbClr val="E8A711"/>
                </a:solidFill>
              </a:rPr>
              <a:t>BONNE</a:t>
            </a:r>
            <a:r>
              <a:rPr lang="en-US" sz="4000" b="1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impression? (suite)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48A79580-ADAF-3B44-8BC5-44081D8BE3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1" t="425" r="3874" b="-425"/>
          <a:stretch/>
        </p:blipFill>
        <p:spPr>
          <a:xfrm>
            <a:off x="8220680" y="-288000"/>
            <a:ext cx="3996000" cy="64807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7AA6C-B2D2-C748-87DD-A85ACED2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980728"/>
            <a:ext cx="698599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Se </a:t>
            </a:r>
            <a:r>
              <a:rPr lang="en-US" sz="4000" dirty="0" err="1"/>
              <a:t>présenter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b="1" dirty="0">
                <a:solidFill>
                  <a:srgbClr val="E8A711"/>
                </a:solidFill>
              </a:rPr>
              <a:t>30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E8A711"/>
                </a:solidFill>
              </a:rPr>
              <a:t>SECONDES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614BB-5FCF-C64A-9DD2-551272591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2522315"/>
            <a:ext cx="5401816" cy="2534223"/>
          </a:xfrm>
        </p:spPr>
        <p:txBody>
          <a:bodyPr>
            <a:normAutofit/>
          </a:bodyPr>
          <a:lstStyle/>
          <a:p>
            <a:r>
              <a:rPr lang="en-US" sz="1800" dirty="0" err="1"/>
              <a:t>Prépare</a:t>
            </a:r>
            <a:r>
              <a:rPr lang="en-US" sz="1800" dirty="0"/>
              <a:t> un </a:t>
            </a:r>
            <a:r>
              <a:rPr lang="en-US" sz="1800" dirty="0" err="1"/>
              <a:t>sommaire</a:t>
            </a:r>
            <a:r>
              <a:rPr lang="en-US" sz="1800" dirty="0"/>
              <a:t> de cinq </a:t>
            </a:r>
            <a:r>
              <a:rPr lang="en-US" sz="1800" dirty="0" err="1"/>
              <a:t>caractéristiques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de </a:t>
            </a:r>
            <a:r>
              <a:rPr lang="en-US" sz="1800" dirty="0" err="1"/>
              <a:t>ce</a:t>
            </a:r>
            <a:r>
              <a:rPr lang="en-US" sz="1800" dirty="0"/>
              <a:t> que </a:t>
            </a:r>
            <a:r>
              <a:rPr lang="en-US" sz="1800" dirty="0" err="1"/>
              <a:t>tu</a:t>
            </a:r>
            <a:r>
              <a:rPr lang="en-US" sz="1800" dirty="0"/>
              <a:t> as à </a:t>
            </a:r>
            <a:r>
              <a:rPr lang="en-US" sz="1800" dirty="0" err="1" smtClean="0"/>
              <a:t>offrir</a:t>
            </a:r>
            <a:r>
              <a:rPr lang="en-US" sz="1800" dirty="0" smtClean="0"/>
              <a:t> :</a:t>
            </a:r>
            <a:endParaRPr lang="en-US" sz="1800" dirty="0"/>
          </a:p>
          <a:p>
            <a:r>
              <a:rPr lang="en-US" sz="1800" dirty="0"/>
              <a:t>Ton </a:t>
            </a:r>
            <a:r>
              <a:rPr lang="en-US" sz="1800" dirty="0" err="1"/>
              <a:t>statut</a:t>
            </a:r>
            <a:r>
              <a:rPr lang="en-US" sz="1800" dirty="0"/>
              <a:t>, par </a:t>
            </a:r>
            <a:r>
              <a:rPr lang="en-US" sz="1800" dirty="0" err="1"/>
              <a:t>exemple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2ième </a:t>
            </a:r>
            <a:r>
              <a:rPr lang="en-US" sz="1800" dirty="0" err="1"/>
              <a:t>année</a:t>
            </a:r>
            <a:r>
              <a:rPr lang="en-US" sz="1800" dirty="0"/>
              <a:t>, etc.;</a:t>
            </a:r>
          </a:p>
          <a:p>
            <a:r>
              <a:rPr lang="en-US" sz="1800" dirty="0"/>
              <a:t>Ta formation, ton </a:t>
            </a:r>
            <a:r>
              <a:rPr lang="en-US" sz="1800" dirty="0" err="1"/>
              <a:t>éducation</a:t>
            </a:r>
            <a:r>
              <a:rPr lang="en-US" sz="1800" dirty="0"/>
              <a:t> et </a:t>
            </a:r>
            <a:r>
              <a:rPr lang="en-US" sz="1800" dirty="0" err="1"/>
              <a:t>tes</a:t>
            </a:r>
            <a:r>
              <a:rPr lang="en-US" sz="1800" dirty="0"/>
              <a:t> </a:t>
            </a:r>
            <a:r>
              <a:rPr lang="en-US" sz="1800" dirty="0" err="1" smtClean="0"/>
              <a:t>intérêts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sz="1800" dirty="0"/>
              <a:t>Le travail recherché et le </a:t>
            </a:r>
            <a:r>
              <a:rPr lang="en-US" sz="1800" dirty="0" err="1"/>
              <a:t>contexte</a:t>
            </a:r>
            <a:r>
              <a:rPr lang="en-US" sz="1800" dirty="0"/>
              <a:t>, </a:t>
            </a:r>
            <a:r>
              <a:rPr lang="en-US" sz="1800" dirty="0" err="1"/>
              <a:t>soit</a:t>
            </a:r>
            <a:r>
              <a:rPr lang="en-US" sz="1800" dirty="0"/>
              <a:t> temps </a:t>
            </a:r>
            <a:r>
              <a:rPr lang="en-US" sz="1800" dirty="0" err="1"/>
              <a:t>plein</a:t>
            </a:r>
            <a:r>
              <a:rPr lang="en-US" sz="1800" dirty="0"/>
              <a:t>, temps </a:t>
            </a:r>
            <a:r>
              <a:rPr lang="en-US" sz="1800" dirty="0" err="1"/>
              <a:t>partiel</a:t>
            </a:r>
            <a:r>
              <a:rPr lang="en-US" sz="1800" dirty="0"/>
              <a:t>, stage, etc.;</a:t>
            </a:r>
          </a:p>
          <a:p>
            <a:r>
              <a:rPr lang="en-US" sz="1800" dirty="0"/>
              <a:t>Ton </a:t>
            </a:r>
            <a:r>
              <a:rPr lang="en-US" sz="1800" dirty="0" err="1"/>
              <a:t>expérience</a:t>
            </a:r>
            <a:r>
              <a:rPr lang="en-US" sz="1800" dirty="0"/>
              <a:t> et </a:t>
            </a:r>
            <a:r>
              <a:rPr lang="en-US" sz="1800" dirty="0" err="1"/>
              <a:t>tes</a:t>
            </a:r>
            <a:r>
              <a:rPr lang="en-US" sz="1800" dirty="0"/>
              <a:t> </a:t>
            </a:r>
            <a:r>
              <a:rPr lang="en-US" sz="1800" dirty="0" err="1"/>
              <a:t>compétences</a:t>
            </a:r>
            <a:r>
              <a:rPr lang="en-US" sz="1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75CF0-49A2-3B4B-B5A4-65A3D130D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24" y="1412776"/>
            <a:ext cx="3151909" cy="31519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8D56-31A0-324E-9437-E08073EA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052736"/>
            <a:ext cx="6985992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Diverses</a:t>
            </a:r>
            <a:r>
              <a:rPr lang="en-US" sz="4000" dirty="0"/>
              <a:t> </a:t>
            </a:r>
            <a:r>
              <a:rPr lang="en-US" sz="4000" dirty="0" err="1"/>
              <a:t>ressources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b="1" dirty="0">
                <a:solidFill>
                  <a:srgbClr val="E8A711"/>
                </a:solidFill>
              </a:rPr>
              <a:t>GRATUITES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D1969-668A-234D-BF64-3862D158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678062"/>
            <a:ext cx="5472608" cy="2767162"/>
          </a:xfrm>
        </p:spPr>
        <p:txBody>
          <a:bodyPr>
            <a:normAutofit/>
          </a:bodyPr>
          <a:lstStyle/>
          <a:p>
            <a:r>
              <a:rPr lang="en-US" sz="1800" dirty="0"/>
              <a:t>Rencontre avec un </a:t>
            </a:r>
            <a:r>
              <a:rPr lang="en-US" sz="1800" dirty="0" err="1"/>
              <a:t>conseiller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emploi</a:t>
            </a:r>
            <a:r>
              <a:rPr lang="en-US" sz="1800" dirty="0"/>
              <a:t>;</a:t>
            </a:r>
          </a:p>
          <a:p>
            <a:r>
              <a:rPr lang="en-US" sz="1800" dirty="0"/>
              <a:t>Rencontre avec un(e) </a:t>
            </a:r>
            <a:r>
              <a:rPr lang="en-US" sz="1800" dirty="0" err="1"/>
              <a:t>conseiller</a:t>
            </a:r>
            <a:r>
              <a:rPr lang="en-US" sz="1800" dirty="0"/>
              <a:t>(</a:t>
            </a:r>
            <a:r>
              <a:rPr lang="en-US" sz="1800" dirty="0" err="1"/>
              <a:t>ère</a:t>
            </a:r>
            <a:r>
              <a:rPr lang="en-US" sz="1800" dirty="0"/>
              <a:t>) </a:t>
            </a:r>
            <a:r>
              <a:rPr lang="en-US" sz="1800" dirty="0" err="1"/>
              <a:t>en</a:t>
            </a:r>
            <a:r>
              <a:rPr lang="en-US" sz="1800" dirty="0"/>
              <a:t> orientation;</a:t>
            </a:r>
          </a:p>
          <a:p>
            <a:r>
              <a:rPr lang="en-US" sz="1800" dirty="0"/>
              <a:t>Site Web du Service de recherche de travail; </a:t>
            </a:r>
            <a:r>
              <a:rPr lang="en-US" sz="1800" dirty="0" err="1"/>
              <a:t>www.umoncton.ca</a:t>
            </a:r>
            <a:r>
              <a:rPr lang="en-US" sz="1800" dirty="0"/>
              <a:t>/</a:t>
            </a:r>
            <a:r>
              <a:rPr lang="en-US" sz="1800" dirty="0" err="1"/>
              <a:t>umcm-saee</a:t>
            </a:r>
            <a:r>
              <a:rPr lang="en-US" sz="1800" dirty="0"/>
              <a:t>/</a:t>
            </a:r>
            <a:r>
              <a:rPr lang="en-US" sz="1800" dirty="0" err="1"/>
              <a:t>recherche_travail</a:t>
            </a:r>
            <a:endParaRPr lang="en-US" sz="1800" dirty="0"/>
          </a:p>
          <a:p>
            <a:r>
              <a:rPr lang="en-US" sz="1800" dirty="0"/>
              <a:t>Webinar sur le site web du Salon </a:t>
            </a:r>
            <a:r>
              <a:rPr lang="en-US" sz="1800" dirty="0" err="1"/>
              <a:t>carrière</a:t>
            </a:r>
            <a:r>
              <a:rPr lang="en-US" sz="1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2EADC-3322-D34C-A539-7A8178B1A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571" y="886074"/>
            <a:ext cx="3411157" cy="39464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086E26-CE4B-AF42-9120-B1B9F5363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97" r="35" b="10006"/>
          <a:stretch/>
        </p:blipFill>
        <p:spPr>
          <a:xfrm>
            <a:off x="2314" y="-243408"/>
            <a:ext cx="12070349" cy="64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5A9E1-1BDD-E545-9E45-1A919A50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060848"/>
            <a:ext cx="4608512" cy="1800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E8A711"/>
                </a:solidFill>
              </a:rPr>
              <a:t>POURSUIVRE</a:t>
            </a:r>
            <a:r>
              <a:rPr lang="en-US" sz="4000" dirty="0"/>
              <a:t> ma </a:t>
            </a:r>
            <a:r>
              <a:rPr lang="en-US" sz="4000" b="1" dirty="0"/>
              <a:t>PRÉPARATION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au Salon?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D596-1A2C-D341-ABC7-3FD013264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0" y="2165326"/>
            <a:ext cx="3672408" cy="16166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dirty="0" err="1">
                <a:solidFill>
                  <a:schemeClr val="bg1"/>
                </a:solidFill>
              </a:rPr>
              <a:t>Consulte</a:t>
            </a:r>
            <a:r>
              <a:rPr lang="en-US" sz="2500" dirty="0">
                <a:solidFill>
                  <a:schemeClr val="bg1"/>
                </a:solidFill>
              </a:rPr>
              <a:t> les </a:t>
            </a:r>
            <a:r>
              <a:rPr lang="en-US" sz="2500" dirty="0" err="1">
                <a:solidFill>
                  <a:schemeClr val="bg1"/>
                </a:solidFill>
              </a:rPr>
              <a:t>employeurs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err="1">
                <a:solidFill>
                  <a:schemeClr val="bg1"/>
                </a:solidFill>
              </a:rPr>
              <a:t>présents</a:t>
            </a:r>
            <a:r>
              <a:rPr lang="en-US" sz="2500" dirty="0">
                <a:solidFill>
                  <a:schemeClr val="bg1"/>
                </a:solidFill>
              </a:rPr>
              <a:t> et le webinar de </a:t>
            </a:r>
            <a:r>
              <a:rPr lang="en-US" sz="2500" dirty="0" err="1">
                <a:solidFill>
                  <a:schemeClr val="bg1"/>
                </a:solidFill>
              </a:rPr>
              <a:t>préparation</a:t>
            </a:r>
            <a:r>
              <a:rPr lang="en-US" sz="2500" dirty="0">
                <a:solidFill>
                  <a:schemeClr val="bg1"/>
                </a:solidFill>
              </a:rPr>
              <a:t> au Salon</a:t>
            </a:r>
            <a:r>
              <a:rPr lang="en-US" sz="2500" dirty="0" smtClean="0">
                <a:solidFill>
                  <a:schemeClr val="bg1"/>
                </a:solidFill>
              </a:rPr>
              <a:t>!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E748-22B8-C941-B5DA-DA1DE7D5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584" y="816276"/>
            <a:ext cx="6985992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Période</a:t>
            </a:r>
            <a:r>
              <a:rPr lang="en-US" sz="4000" dirty="0"/>
              <a:t> de </a:t>
            </a:r>
            <a:r>
              <a:rPr lang="en-US" sz="4000" b="1" dirty="0">
                <a:solidFill>
                  <a:srgbClr val="E8A71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558E-5815-0C46-BB5D-6F3391F3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584" y="2276776"/>
            <a:ext cx="6985992" cy="3024432"/>
          </a:xfrm>
        </p:spPr>
        <p:txBody>
          <a:bodyPr>
            <a:normAutofit/>
          </a:bodyPr>
          <a:lstStyle/>
          <a:p>
            <a:r>
              <a:rPr lang="en-US" dirty="0"/>
              <a:t>Vos </a:t>
            </a:r>
            <a:r>
              <a:rPr lang="en-US" dirty="0" err="1"/>
              <a:t>commentaires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bienvenus</a:t>
            </a:r>
            <a:endParaRPr lang="en-US" dirty="0"/>
          </a:p>
          <a:p>
            <a:r>
              <a:rPr lang="en-US" dirty="0" err="1"/>
              <a:t>Passez</a:t>
            </a:r>
            <a:r>
              <a:rPr lang="en-US" dirty="0"/>
              <a:t> le mot et </a:t>
            </a:r>
            <a:r>
              <a:rPr lang="en-US" dirty="0" err="1"/>
              <a:t>venez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grand </a:t>
            </a:r>
            <a:r>
              <a:rPr lang="en-US" dirty="0" err="1"/>
              <a:t>nombre</a:t>
            </a:r>
            <a:r>
              <a:rPr lang="en-US" dirty="0"/>
              <a:t> </a:t>
            </a:r>
          </a:p>
          <a:p>
            <a:r>
              <a:rPr lang="en-US" dirty="0"/>
              <a:t>au Salon </a:t>
            </a:r>
            <a:r>
              <a:rPr lang="en-US" dirty="0" err="1"/>
              <a:t>carrière</a:t>
            </a:r>
            <a:r>
              <a:rPr lang="en-US" dirty="0"/>
              <a:t> de </a:t>
            </a:r>
            <a:r>
              <a:rPr lang="en-US" dirty="0" err="1"/>
              <a:t>l’Université</a:t>
            </a:r>
            <a:r>
              <a:rPr lang="en-US" dirty="0"/>
              <a:t> de Moncton</a:t>
            </a:r>
          </a:p>
          <a:p>
            <a:r>
              <a:rPr lang="en-US" dirty="0"/>
              <a:t>Merci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 smtClean="0"/>
              <a:t>intérêt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52DD7-266A-EF4B-8164-7CB6C8702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853983"/>
            <a:ext cx="2464707" cy="38711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03912" y="588067"/>
            <a:ext cx="5976664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FR" sz="3600" dirty="0">
                <a:ln w="3175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 étudiante ou diplômée? A la recherche d’un travail, d’un stage, d’informations concernant un travail dans ton domaine </a:t>
            </a:r>
            <a:r>
              <a:rPr lang="fr-FR" sz="3600" dirty="0" smtClean="0">
                <a:ln w="3175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d’études?</a:t>
            </a:r>
            <a:endParaRPr lang="fr-FR" sz="3600" dirty="0">
              <a:ln w="3175" cmpd="sng">
                <a:noFill/>
                <a:prstDash val="solid"/>
                <a:miter lim="800000"/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1240" y="4437112"/>
            <a:ext cx="68407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3175" cmpd="sng">
                  <a:noFill/>
                  <a:prstDash val="solid"/>
                  <a:miter lim="800000"/>
                </a:ln>
                <a:solidFill>
                  <a:srgbClr val="E8A7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Salon carrière… c’est pour toi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A0511-6236-3E4E-B342-F452958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35659"/>
          <a:stretch/>
        </p:blipFill>
        <p:spPr>
          <a:xfrm>
            <a:off x="7573" y="-243408"/>
            <a:ext cx="4824536" cy="64087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A55356-3312-8E4D-9FFB-D906FA1A08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6562" r="39421" b="-11"/>
          <a:stretch/>
        </p:blipFill>
        <p:spPr>
          <a:xfrm>
            <a:off x="-64436" y="-243408"/>
            <a:ext cx="4896545" cy="64087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35960" y="3212976"/>
            <a:ext cx="56886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3175" cmpd="sng">
                  <a:noFill/>
                  <a:prstDash val="solid"/>
                  <a:miter lim="800000"/>
                </a:ln>
                <a:solidFill>
                  <a:srgbClr val="E8A7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fr-FR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E8A7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h </a:t>
            </a:r>
            <a:r>
              <a:rPr lang="fr-FR" sz="2800" b="1" dirty="0">
                <a:ln w="3175" cmpd="sng">
                  <a:noFill/>
                  <a:prstDash val="solid"/>
                  <a:miter lim="800000"/>
                </a:ln>
                <a:solidFill>
                  <a:srgbClr val="E8A7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</a:t>
            </a:r>
            <a:r>
              <a:rPr lang="fr-FR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E8A7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h</a:t>
            </a:r>
            <a:endParaRPr lang="fr-FR" sz="2800" b="1" dirty="0">
              <a:ln w="3175" cmpd="sng">
                <a:noFill/>
                <a:prstDash val="solid"/>
                <a:miter lim="800000"/>
              </a:ln>
              <a:solidFill>
                <a:srgbClr val="E8A7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249A58-1906-BC47-87CF-075A827E64E5}"/>
              </a:ext>
            </a:extLst>
          </p:cNvPr>
          <p:cNvSpPr/>
          <p:nvPr/>
        </p:nvSpPr>
        <p:spPr>
          <a:xfrm>
            <a:off x="5735960" y="1556792"/>
            <a:ext cx="61206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CEPS</a:t>
            </a:r>
            <a:r>
              <a:rPr lang="fr-FR" sz="44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44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 J.-ROBICHAUD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4EEA34-0AFE-5940-B4B1-053DE886C5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434"/>
          <a:stretch/>
        </p:blipFill>
        <p:spPr>
          <a:xfrm>
            <a:off x="-24680" y="-275661"/>
            <a:ext cx="4928797" cy="6440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CE62D-DAD1-E040-BE7E-2D969367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548681"/>
            <a:ext cx="5564370" cy="1831230"/>
          </a:xfrm>
        </p:spPr>
        <p:txBody>
          <a:bodyPr>
            <a:noAutofit/>
          </a:bodyPr>
          <a:lstStyle/>
          <a:p>
            <a:r>
              <a:rPr lang="en-US" sz="3600" dirty="0"/>
              <a:t>À la fin de </a:t>
            </a:r>
            <a:r>
              <a:rPr lang="en-US" sz="3600" dirty="0" err="1"/>
              <a:t>l’atelier</a:t>
            </a:r>
            <a:r>
              <a:rPr lang="en-US" sz="3600" dirty="0"/>
              <a:t> </a:t>
            </a:r>
            <a:r>
              <a:rPr lang="en-US" sz="3600" dirty="0" err="1"/>
              <a:t>vous</a:t>
            </a:r>
            <a:r>
              <a:rPr lang="en-US" sz="3600" dirty="0"/>
              <a:t> </a:t>
            </a:r>
            <a:r>
              <a:rPr lang="en-US" sz="3600" dirty="0" err="1"/>
              <a:t>serez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mesure</a:t>
            </a:r>
            <a:r>
              <a:rPr lang="en-US" sz="3600" dirty="0"/>
              <a:t> de </a:t>
            </a:r>
            <a:r>
              <a:rPr lang="en-US" sz="3600" dirty="0" err="1"/>
              <a:t>répondre</a:t>
            </a:r>
            <a:r>
              <a:rPr lang="en-US" sz="3600" dirty="0"/>
              <a:t> aux questions </a:t>
            </a:r>
            <a:r>
              <a:rPr lang="en-US" sz="3600" dirty="0" err="1" smtClean="0"/>
              <a:t>suivantes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D6C446-D086-CD48-85C8-82E444D1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522" y="2852936"/>
            <a:ext cx="5473824" cy="2767162"/>
          </a:xfrm>
        </p:spPr>
        <p:txBody>
          <a:bodyPr/>
          <a:lstStyle/>
          <a:p>
            <a:r>
              <a:rPr lang="en-US" sz="1800" dirty="0" err="1"/>
              <a:t>À</a:t>
            </a:r>
            <a:r>
              <a:rPr lang="en-US" sz="1800" dirty="0"/>
              <a:t> quoi </a:t>
            </a:r>
            <a:r>
              <a:rPr lang="en-US" sz="1800" dirty="0" err="1"/>
              <a:t>dois-je</a:t>
            </a:r>
            <a:r>
              <a:rPr lang="en-US" sz="1800" dirty="0"/>
              <a:t> </a:t>
            </a:r>
            <a:r>
              <a:rPr lang="en-US" sz="1800" dirty="0" err="1"/>
              <a:t>m’attendre</a:t>
            </a:r>
            <a:r>
              <a:rPr lang="en-US" sz="1800" dirty="0"/>
              <a:t>?</a:t>
            </a:r>
          </a:p>
          <a:p>
            <a:r>
              <a:rPr lang="en-US" sz="1800" dirty="0"/>
              <a:t>Qui </a:t>
            </a:r>
            <a:r>
              <a:rPr lang="en-US" sz="1800" dirty="0" err="1"/>
              <a:t>seront</a:t>
            </a:r>
            <a:r>
              <a:rPr lang="en-US" sz="1800" dirty="0"/>
              <a:t> les </a:t>
            </a:r>
            <a:r>
              <a:rPr lang="en-US" sz="1800" dirty="0" err="1"/>
              <a:t>employeurs</a:t>
            </a:r>
            <a:r>
              <a:rPr lang="en-US" sz="1800" dirty="0"/>
              <a:t> </a:t>
            </a:r>
            <a:r>
              <a:rPr lang="en-US" sz="1800" dirty="0" err="1"/>
              <a:t>présents</a:t>
            </a:r>
            <a:r>
              <a:rPr lang="en-US" sz="1800" dirty="0"/>
              <a:t> ?</a:t>
            </a:r>
          </a:p>
          <a:p>
            <a:r>
              <a:rPr lang="en-US" sz="1800" dirty="0" err="1"/>
              <a:t>Pourquoi</a:t>
            </a:r>
            <a:r>
              <a:rPr lang="en-US" sz="1800" dirty="0"/>
              <a:t> les </a:t>
            </a:r>
            <a:r>
              <a:rPr lang="en-US" sz="1800" dirty="0" err="1"/>
              <a:t>employeurs</a:t>
            </a:r>
            <a:r>
              <a:rPr lang="en-US" sz="1800" dirty="0"/>
              <a:t> se </a:t>
            </a:r>
            <a:r>
              <a:rPr lang="en-US" sz="1800" dirty="0" err="1"/>
              <a:t>déplacent-ils</a:t>
            </a:r>
            <a:r>
              <a:rPr lang="en-US" sz="1800" dirty="0"/>
              <a:t>?</a:t>
            </a:r>
          </a:p>
          <a:p>
            <a:r>
              <a:rPr lang="en-US" sz="1800" dirty="0"/>
              <a:t>Est-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qu’ils</a:t>
            </a:r>
            <a:r>
              <a:rPr lang="en-US" sz="1800" dirty="0"/>
              <a:t> </a:t>
            </a:r>
            <a:r>
              <a:rPr lang="en-US" sz="1800" dirty="0" err="1"/>
              <a:t>auront</a:t>
            </a:r>
            <a:r>
              <a:rPr lang="en-US" sz="1800" dirty="0"/>
              <a:t> des </a:t>
            </a:r>
            <a:r>
              <a:rPr lang="en-US" sz="1800" dirty="0" err="1"/>
              <a:t>postes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combler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Qu’est-ce</a:t>
            </a:r>
            <a:r>
              <a:rPr lang="en-US" sz="1800" dirty="0"/>
              <a:t> que le </a:t>
            </a:r>
            <a:r>
              <a:rPr lang="en-US" sz="1800" dirty="0" err="1"/>
              <a:t>réseautage</a:t>
            </a:r>
            <a:r>
              <a:rPr lang="en-US" sz="1800" dirty="0"/>
              <a:t>?</a:t>
            </a:r>
          </a:p>
          <a:p>
            <a:r>
              <a:rPr lang="en-US" sz="1800" dirty="0"/>
              <a:t>Comment faire </a:t>
            </a:r>
            <a:r>
              <a:rPr lang="en-US" sz="1800" dirty="0" err="1"/>
              <a:t>une</a:t>
            </a:r>
            <a:r>
              <a:rPr lang="en-US" sz="1800" dirty="0"/>
              <a:t> bonne impression?</a:t>
            </a:r>
          </a:p>
          <a:p>
            <a:r>
              <a:rPr lang="en-US" sz="1800" dirty="0"/>
              <a:t>Comment me </a:t>
            </a:r>
            <a:r>
              <a:rPr lang="en-US" sz="1800" dirty="0" err="1"/>
              <a:t>préparer</a:t>
            </a:r>
            <a:r>
              <a:rPr lang="en-US" sz="1800" dirty="0"/>
              <a:t> au Salon?</a:t>
            </a:r>
          </a:p>
          <a:p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12861-E7B2-8844-B391-D8CA5E059E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37777"/>
          <a:stretch/>
        </p:blipFill>
        <p:spPr>
          <a:xfrm>
            <a:off x="-24680" y="-315416"/>
            <a:ext cx="5184000" cy="6480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9ADEF2-84A0-C740-AE96-923C54CA8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7581"/>
            <a:ext cx="12214327" cy="8142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F9F4D3-543D-E246-B8BC-1A6E2070094A}"/>
              </a:ext>
            </a:extLst>
          </p:cNvPr>
          <p:cNvSpPr/>
          <p:nvPr/>
        </p:nvSpPr>
        <p:spPr>
          <a:xfrm>
            <a:off x="0" y="-332656"/>
            <a:ext cx="12214327" cy="6497960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1424" y="1556792"/>
            <a:ext cx="64807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C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Plus de </a:t>
            </a:r>
            <a:br>
              <a:rPr lang="fr-C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CA" sz="6600" b="1" dirty="0">
                <a:solidFill>
                  <a:srgbClr val="E8A711"/>
                </a:solidFill>
                <a:latin typeface="Arial" pitchFamily="34" charset="0"/>
                <a:cs typeface="Arial" pitchFamily="34" charset="0"/>
              </a:rPr>
              <a:t>50 KIOSQUES </a:t>
            </a:r>
            <a:r>
              <a:rPr lang="fr-C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C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C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d’exposants regroupés sous un même toit.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703512" y="591344"/>
            <a:ext cx="417646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fr-CA" sz="2600" b="1" dirty="0">
              <a:solidFill>
                <a:schemeClr val="bg1"/>
              </a:solidFill>
              <a:latin typeface="Helvetica" pitchFamily="2" charset="0"/>
              <a:ea typeface="+mj-ea"/>
              <a:cs typeface="Arial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811524" y="2492896"/>
            <a:ext cx="8568952" cy="2808312"/>
          </a:xfrm>
          <a:prstGeom prst="rect">
            <a:avLst/>
          </a:prstGeom>
        </p:spPr>
        <p:txBody>
          <a:bodyPr vert="horz" lIns="108000" tIns="72000" rIns="108000" bIns="72000" rtlCol="0">
            <a:noAutofit/>
          </a:bodyPr>
          <a:lstStyle/>
          <a:p>
            <a:pPr marL="457200" indent="-231775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CA" sz="23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2DA17-F59D-464D-8CD4-F785252F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857522"/>
            <a:ext cx="6985992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Pourquoi</a:t>
            </a:r>
            <a:r>
              <a:rPr lang="en-US" sz="3600" dirty="0"/>
              <a:t> les </a:t>
            </a:r>
            <a:r>
              <a:rPr lang="en-US" sz="3600" dirty="0" err="1"/>
              <a:t>employeurs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se </a:t>
            </a:r>
            <a:r>
              <a:rPr lang="en-US" sz="3600" dirty="0" err="1" smtClean="0"/>
              <a:t>déplacent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D8710-5655-E348-8D75-3A4E9693C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409304"/>
            <a:ext cx="6985992" cy="4260056"/>
          </a:xfrm>
        </p:spPr>
        <p:txBody>
          <a:bodyPr>
            <a:normAutofit/>
          </a:bodyPr>
          <a:lstStyle/>
          <a:p>
            <a:r>
              <a:rPr lang="en-US" sz="1800" dirty="0" err="1"/>
              <a:t>Cibler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institution </a:t>
            </a:r>
            <a:r>
              <a:rPr lang="en-US" sz="1800" dirty="0" err="1"/>
              <a:t>d’enseignement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Diminuer</a:t>
            </a:r>
            <a:r>
              <a:rPr lang="en-US" sz="1800" dirty="0"/>
              <a:t> les frais de </a:t>
            </a:r>
            <a:r>
              <a:rPr lang="en-US" sz="1800" dirty="0" err="1"/>
              <a:t>recrutement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Rencontrer</a:t>
            </a:r>
            <a:r>
              <a:rPr lang="en-US" sz="1800" dirty="0"/>
              <a:t> les </a:t>
            </a:r>
            <a:r>
              <a:rPr lang="en-US" sz="1800" dirty="0" err="1"/>
              <a:t>personnes</a:t>
            </a:r>
            <a:r>
              <a:rPr lang="en-US" sz="1800" dirty="0"/>
              <a:t> </a:t>
            </a:r>
            <a:r>
              <a:rPr lang="en-US" sz="1800" dirty="0" err="1"/>
              <a:t>étudiantes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milieu </a:t>
            </a:r>
            <a:r>
              <a:rPr lang="en-US" sz="1800" dirty="0" err="1"/>
              <a:t>moins</a:t>
            </a:r>
            <a:r>
              <a:rPr lang="en-US" sz="1800" dirty="0"/>
              <a:t> </a:t>
            </a:r>
            <a:r>
              <a:rPr lang="en-US" sz="1800" dirty="0" err="1"/>
              <a:t>formel</a:t>
            </a:r>
            <a:r>
              <a:rPr lang="en-US" sz="1800" dirty="0"/>
              <a:t>;</a:t>
            </a:r>
          </a:p>
          <a:p>
            <a:r>
              <a:rPr lang="en-US" sz="1800" dirty="0"/>
              <a:t>Se faire </a:t>
            </a:r>
            <a:r>
              <a:rPr lang="en-US" sz="1800" dirty="0" err="1"/>
              <a:t>connaître</a:t>
            </a:r>
            <a:r>
              <a:rPr lang="en-US" sz="1800" dirty="0"/>
              <a:t>, </a:t>
            </a:r>
            <a:r>
              <a:rPr lang="en-US" sz="1800" dirty="0" err="1"/>
              <a:t>présenter</a:t>
            </a:r>
            <a:r>
              <a:rPr lang="en-US" sz="1800" dirty="0"/>
              <a:t> les occasions de </a:t>
            </a:r>
            <a:r>
              <a:rPr lang="en-US" sz="1800" dirty="0" err="1"/>
              <a:t>carrière</a:t>
            </a:r>
            <a:r>
              <a:rPr lang="en-US" sz="1800" dirty="0"/>
              <a:t>; </a:t>
            </a:r>
          </a:p>
          <a:p>
            <a:r>
              <a:rPr lang="en-US" sz="1800" dirty="0" err="1"/>
              <a:t>Renseigner</a:t>
            </a:r>
            <a:r>
              <a:rPr lang="en-US" sz="1800" dirty="0"/>
              <a:t> les </a:t>
            </a:r>
            <a:r>
              <a:rPr lang="en-US" sz="1800" dirty="0" err="1"/>
              <a:t>personnes</a:t>
            </a:r>
            <a:r>
              <a:rPr lang="en-US" sz="1800" dirty="0"/>
              <a:t> </a:t>
            </a:r>
            <a:r>
              <a:rPr lang="en-US" sz="1800" dirty="0" err="1"/>
              <a:t>étudiantes</a:t>
            </a:r>
            <a:r>
              <a:rPr lang="en-US" sz="1800" dirty="0"/>
              <a:t> sur </a:t>
            </a:r>
            <a:r>
              <a:rPr lang="en-US" sz="1800" dirty="0" err="1"/>
              <a:t>leurs</a:t>
            </a:r>
            <a:r>
              <a:rPr lang="en-US" sz="1800" dirty="0"/>
              <a:t> </a:t>
            </a:r>
            <a:r>
              <a:rPr lang="en-US" sz="1800" dirty="0" err="1"/>
              <a:t>activités</a:t>
            </a:r>
            <a:r>
              <a:rPr lang="en-US" sz="1800" dirty="0"/>
              <a:t>;</a:t>
            </a:r>
          </a:p>
          <a:p>
            <a:r>
              <a:rPr lang="en-US" sz="1800" dirty="0"/>
              <a:t>Identifier, </a:t>
            </a:r>
            <a:r>
              <a:rPr lang="en-US" sz="1800" dirty="0" err="1"/>
              <a:t>constituer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banque</a:t>
            </a:r>
            <a:r>
              <a:rPr lang="en-US" sz="1800" dirty="0"/>
              <a:t> de </a:t>
            </a:r>
            <a:r>
              <a:rPr lang="en-US" sz="1800" dirty="0" err="1"/>
              <a:t>candidats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AC58E-8B6D-3848-8BE2-EC1210DCC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22" y="800138"/>
            <a:ext cx="2752110" cy="40690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extLst>
              <a:ext uri="{FF2B5EF4-FFF2-40B4-BE49-F238E27FC236}">
                <a16:creationId xmlns:a16="http://schemas.microsoft.com/office/drawing/2014/main" id="{E5430AE1-1ED5-6F4A-9EC1-2541AB659BAD}"/>
              </a:ext>
            </a:extLst>
          </p:cNvPr>
          <p:cNvSpPr/>
          <p:nvPr/>
        </p:nvSpPr>
        <p:spPr>
          <a:xfrm>
            <a:off x="-24680" y="1196752"/>
            <a:ext cx="6316825" cy="1584176"/>
          </a:xfrm>
          <a:prstGeom prst="homePlate">
            <a:avLst>
              <a:gd name="adj" fmla="val 35457"/>
            </a:avLst>
          </a:prstGeom>
          <a:solidFill>
            <a:srgbClr val="6F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8DA8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35360" y="1288760"/>
            <a:ext cx="5472608" cy="138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fr-CA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AURONT-ILS DES POSTES À COMBLER?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320136" y="1310261"/>
            <a:ext cx="36004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fr-CA" sz="7100" b="1" dirty="0">
                <a:solidFill>
                  <a:srgbClr val="E8A711"/>
                </a:solidFill>
                <a:latin typeface="Helvetica" pitchFamily="2" charset="0"/>
                <a:cs typeface="Arial" pitchFamily="34" charset="0"/>
              </a:rPr>
              <a:t>OUI</a:t>
            </a:r>
          </a:p>
          <a:p>
            <a:pPr algn="r">
              <a:spcBef>
                <a:spcPct val="20000"/>
              </a:spcBef>
              <a:defRPr/>
            </a:pPr>
            <a:r>
              <a:rPr lang="fr-CA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Certains postes sont actuellement à combler  </a:t>
            </a:r>
          </a:p>
          <a:p>
            <a:pPr algn="r">
              <a:spcBef>
                <a:spcPct val="20000"/>
              </a:spcBef>
              <a:defRPr/>
            </a:pPr>
            <a:r>
              <a:rPr lang="fr-CA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(consultez leur site web et préparez un CV adapté au poste qui vous intéresse)</a:t>
            </a:r>
          </a:p>
          <a:p>
            <a:pPr algn="r">
              <a:spcBef>
                <a:spcPct val="20000"/>
              </a:spcBef>
              <a:defRPr/>
            </a:pPr>
            <a:endParaRPr lang="fr-CA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fr-CA" b="1" i="1" u="sng" dirty="0">
                <a:solidFill>
                  <a:srgbClr val="E8A711"/>
                </a:solidFill>
                <a:latin typeface="Helvetica" pitchFamily="2" charset="0"/>
                <a:cs typeface="Arial" pitchFamily="34" charset="0"/>
              </a:rPr>
              <a:t>ALORS QUE…</a:t>
            </a:r>
          </a:p>
          <a:p>
            <a:pPr algn="r">
              <a:spcBef>
                <a:spcPct val="20000"/>
              </a:spcBef>
              <a:defRPr/>
            </a:pPr>
            <a:endParaRPr lang="fr-CA" dirty="0">
              <a:solidFill>
                <a:srgbClr val="E8A711"/>
              </a:solidFill>
              <a:latin typeface="Helvetica" pitchFamily="2" charset="0"/>
              <a:cs typeface="Arial" pitchFamily="34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fr-CA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…des postes seront à combler en mai ainsi que des emplois d’été</a:t>
            </a:r>
            <a:endParaRPr lang="fr-CA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EC48-0B7B-264A-8A9F-C48F9EFB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6632"/>
            <a:ext cx="10081120" cy="2066454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Lors</a:t>
            </a:r>
            <a:r>
              <a:rPr lang="en-US" sz="2800" dirty="0"/>
              <a:t> du Salon </a:t>
            </a:r>
            <a:r>
              <a:rPr lang="en-US" sz="2800" dirty="0" err="1"/>
              <a:t>carrière</a:t>
            </a:r>
            <a:r>
              <a:rPr lang="en-US" sz="2800" dirty="0"/>
              <a:t>, ton but </a:t>
            </a:r>
            <a:r>
              <a:rPr lang="en-US" sz="2800" dirty="0" err="1"/>
              <a:t>est</a:t>
            </a:r>
            <a:r>
              <a:rPr lang="en-US" sz="2800" dirty="0"/>
              <a:t> de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constituer</a:t>
            </a:r>
            <a:r>
              <a:rPr lang="en-US" sz="2800" dirty="0"/>
              <a:t> un </a:t>
            </a:r>
            <a:r>
              <a:rPr lang="en-US" sz="2800" dirty="0" err="1"/>
              <a:t>réseau</a:t>
            </a:r>
            <a:r>
              <a:rPr lang="en-US" sz="2800" dirty="0"/>
              <a:t> </a:t>
            </a:r>
            <a:r>
              <a:rPr lang="en-US" sz="2800" dirty="0" err="1"/>
              <a:t>d’employeurs</a:t>
            </a:r>
            <a:r>
              <a:rPr lang="en-US" sz="2800" dirty="0"/>
              <a:t> qui </a:t>
            </a:r>
            <a:r>
              <a:rPr lang="en-US" sz="2800" dirty="0" err="1"/>
              <a:t>savent</a:t>
            </a:r>
            <a:r>
              <a:rPr lang="en-US" sz="2800" dirty="0"/>
              <a:t> 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3849B1-B508-5A4E-AFE4-CCA9F0ACE270}"/>
              </a:ext>
            </a:extLst>
          </p:cNvPr>
          <p:cNvSpPr txBox="1">
            <a:spLocks/>
          </p:cNvSpPr>
          <p:nvPr/>
        </p:nvSpPr>
        <p:spPr>
          <a:xfrm>
            <a:off x="911424" y="4725144"/>
            <a:ext cx="2896297" cy="47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A71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A4A8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E8A711"/>
                </a:solidFill>
              </a:rPr>
              <a:t>Qui </a:t>
            </a:r>
            <a:r>
              <a:rPr lang="en-US" sz="1800" dirty="0" err="1">
                <a:solidFill>
                  <a:srgbClr val="E8A711"/>
                </a:solidFill>
              </a:rPr>
              <a:t>tu</a:t>
            </a:r>
            <a:r>
              <a:rPr lang="en-US" sz="1800" dirty="0">
                <a:solidFill>
                  <a:srgbClr val="E8A711"/>
                </a:solidFill>
              </a:rPr>
              <a:t> </a:t>
            </a:r>
            <a:r>
              <a:rPr lang="en-US" sz="1800" dirty="0" err="1">
                <a:solidFill>
                  <a:srgbClr val="E8A711"/>
                </a:solidFill>
              </a:rPr>
              <a:t>es</a:t>
            </a:r>
            <a:endParaRPr lang="en-US" sz="1800" dirty="0">
              <a:solidFill>
                <a:srgbClr val="E8A71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28B560-0C95-784C-B006-A5F9265F0726}"/>
              </a:ext>
            </a:extLst>
          </p:cNvPr>
          <p:cNvSpPr txBox="1">
            <a:spLocks/>
          </p:cNvSpPr>
          <p:nvPr/>
        </p:nvSpPr>
        <p:spPr>
          <a:xfrm>
            <a:off x="4631369" y="4725144"/>
            <a:ext cx="2896297" cy="47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A71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A4A8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E8A711"/>
                </a:solidFill>
              </a:rPr>
              <a:t>Ce que </a:t>
            </a:r>
            <a:r>
              <a:rPr lang="en-US" sz="1800" dirty="0" err="1">
                <a:solidFill>
                  <a:srgbClr val="E8A711"/>
                </a:solidFill>
              </a:rPr>
              <a:t>tu</a:t>
            </a:r>
            <a:r>
              <a:rPr lang="en-US" sz="1800" dirty="0">
                <a:solidFill>
                  <a:srgbClr val="E8A711"/>
                </a:solidFill>
              </a:rPr>
              <a:t> </a:t>
            </a:r>
            <a:r>
              <a:rPr lang="en-US" sz="1800" dirty="0" err="1">
                <a:solidFill>
                  <a:srgbClr val="E8A711"/>
                </a:solidFill>
              </a:rPr>
              <a:t>cherches</a:t>
            </a:r>
            <a:endParaRPr lang="en-US" sz="1800" dirty="0">
              <a:solidFill>
                <a:srgbClr val="E8A71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6F0C8C-AFC2-0D4C-9FD5-032A7DB51637}"/>
              </a:ext>
            </a:extLst>
          </p:cNvPr>
          <p:cNvSpPr txBox="1">
            <a:spLocks/>
          </p:cNvSpPr>
          <p:nvPr/>
        </p:nvSpPr>
        <p:spPr>
          <a:xfrm>
            <a:off x="8351315" y="4725144"/>
            <a:ext cx="289629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A71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A4A8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E8A711"/>
                </a:solidFill>
              </a:rPr>
              <a:t>Ce que </a:t>
            </a:r>
            <a:r>
              <a:rPr lang="en-US" sz="1800" dirty="0" err="1">
                <a:solidFill>
                  <a:srgbClr val="E8A711"/>
                </a:solidFill>
              </a:rPr>
              <a:t>tu</a:t>
            </a:r>
            <a:r>
              <a:rPr lang="en-US" sz="1800" dirty="0">
                <a:solidFill>
                  <a:srgbClr val="E8A711"/>
                </a:solidFill>
              </a:rPr>
              <a:t> </a:t>
            </a:r>
            <a:r>
              <a:rPr lang="en-US" sz="1800" dirty="0" err="1">
                <a:solidFill>
                  <a:srgbClr val="E8A711"/>
                </a:solidFill>
              </a:rPr>
              <a:t>peux</a:t>
            </a:r>
            <a:r>
              <a:rPr lang="en-US" sz="1800" dirty="0">
                <a:solidFill>
                  <a:srgbClr val="E8A711"/>
                </a:solidFill>
              </a:rPr>
              <a:t> faire </a:t>
            </a:r>
            <a:r>
              <a:rPr lang="en-US" sz="1800" dirty="0" err="1">
                <a:solidFill>
                  <a:srgbClr val="E8A711"/>
                </a:solidFill>
              </a:rPr>
              <a:t>ou</a:t>
            </a:r>
            <a:r>
              <a:rPr lang="en-US" sz="1800" dirty="0">
                <a:solidFill>
                  <a:srgbClr val="E8A711"/>
                </a:solidFill>
              </a:rPr>
              <a:t> </a:t>
            </a:r>
            <a:r>
              <a:rPr lang="en-US" sz="1800" dirty="0" err="1">
                <a:solidFill>
                  <a:srgbClr val="E8A711"/>
                </a:solidFill>
              </a:rPr>
              <a:t>ce</a:t>
            </a:r>
            <a:r>
              <a:rPr lang="en-US" sz="1800" dirty="0">
                <a:solidFill>
                  <a:srgbClr val="E8A711"/>
                </a:solidFill>
              </a:rPr>
              <a:t> que </a:t>
            </a:r>
            <a:r>
              <a:rPr lang="en-US" sz="1800" dirty="0" err="1">
                <a:solidFill>
                  <a:srgbClr val="E8A711"/>
                </a:solidFill>
              </a:rPr>
              <a:t>tu</a:t>
            </a:r>
            <a:r>
              <a:rPr lang="en-US" sz="1800" dirty="0">
                <a:solidFill>
                  <a:srgbClr val="E8A711"/>
                </a:solidFill>
              </a:rPr>
              <a:t> as </a:t>
            </a:r>
            <a:r>
              <a:rPr lang="en-US" sz="1800" dirty="0" err="1">
                <a:solidFill>
                  <a:srgbClr val="E8A711"/>
                </a:solidFill>
              </a:rPr>
              <a:t>à</a:t>
            </a:r>
            <a:r>
              <a:rPr lang="en-US" sz="1800" dirty="0">
                <a:solidFill>
                  <a:srgbClr val="E8A711"/>
                </a:solidFill>
              </a:rPr>
              <a:t> </a:t>
            </a:r>
            <a:r>
              <a:rPr lang="en-US" sz="1800" dirty="0" err="1">
                <a:solidFill>
                  <a:srgbClr val="E8A711"/>
                </a:solidFill>
              </a:rPr>
              <a:t>offrir</a:t>
            </a:r>
            <a:endParaRPr lang="en-US" sz="1800" dirty="0">
              <a:solidFill>
                <a:srgbClr val="E8A71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8A5E3E-FDBC-5241-BF2D-D4661C3AF067}"/>
              </a:ext>
            </a:extLst>
          </p:cNvPr>
          <p:cNvSpPr/>
          <p:nvPr/>
        </p:nvSpPr>
        <p:spPr>
          <a:xfrm>
            <a:off x="1271464" y="2276872"/>
            <a:ext cx="2160240" cy="2160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2870DB-52C9-214C-A9ED-AD8AFA6B9BEA}"/>
              </a:ext>
            </a:extLst>
          </p:cNvPr>
          <p:cNvSpPr/>
          <p:nvPr/>
        </p:nvSpPr>
        <p:spPr>
          <a:xfrm>
            <a:off x="5053755" y="2276872"/>
            <a:ext cx="2160240" cy="2160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7867B-21D5-484C-972D-AF73CB8BEA87}"/>
              </a:ext>
            </a:extLst>
          </p:cNvPr>
          <p:cNvSpPr/>
          <p:nvPr/>
        </p:nvSpPr>
        <p:spPr>
          <a:xfrm>
            <a:off x="8719343" y="2276872"/>
            <a:ext cx="2160240" cy="2160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2B079-6FEF-AC43-A54F-A515A778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88" y="2847767"/>
            <a:ext cx="993969" cy="1018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8ADC3B-0F9E-5444-8048-7F052BD1D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2780928"/>
            <a:ext cx="1180033" cy="1184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A9EC8C-092F-7745-8F57-668FA05C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207" y="2708920"/>
            <a:ext cx="1346510" cy="1346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6D5E-5E2F-8641-9FC2-C8D68B3F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484784"/>
            <a:ext cx="698599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Comment faire </a:t>
            </a:r>
            <a:r>
              <a:rPr lang="en-US" sz="4000" b="1" dirty="0">
                <a:solidFill>
                  <a:srgbClr val="E8A711"/>
                </a:solidFill>
              </a:rPr>
              <a:t>BONNE</a:t>
            </a:r>
            <a:r>
              <a:rPr lang="en-US" sz="4000" b="1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impression?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6F5E-AA07-FC41-9829-DD35A1FB2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3089300"/>
            <a:ext cx="6985992" cy="2211908"/>
          </a:xfrm>
        </p:spPr>
        <p:txBody>
          <a:bodyPr>
            <a:normAutofit/>
          </a:bodyPr>
          <a:lstStyle/>
          <a:p>
            <a:r>
              <a:rPr lang="en-US" sz="1800" dirty="0" err="1"/>
              <a:t>Planifier</a:t>
            </a:r>
            <a:r>
              <a:rPr lang="en-US" sz="1800" dirty="0"/>
              <a:t> et </a:t>
            </a:r>
            <a:r>
              <a:rPr lang="en-US" sz="1800" dirty="0" err="1"/>
              <a:t>gérer</a:t>
            </a:r>
            <a:r>
              <a:rPr lang="en-US" sz="1800" dirty="0"/>
              <a:t> les rencontres </a:t>
            </a:r>
            <a:r>
              <a:rPr lang="en-US" sz="1800" dirty="0" err="1"/>
              <a:t>d’information</a:t>
            </a:r>
            <a:r>
              <a:rPr lang="en-US" sz="1800" dirty="0"/>
              <a:t>;</a:t>
            </a:r>
          </a:p>
          <a:p>
            <a:r>
              <a:rPr lang="en-US" sz="1800" dirty="0"/>
              <a:t>Quelle </a:t>
            </a:r>
            <a:r>
              <a:rPr lang="en-US" sz="1800" dirty="0" err="1"/>
              <a:t>organisation</a:t>
            </a:r>
            <a:r>
              <a:rPr lang="en-US" sz="1800" dirty="0"/>
              <a:t> </a:t>
            </a:r>
            <a:r>
              <a:rPr lang="en-US" sz="1800" dirty="0" err="1"/>
              <a:t>devez-vous</a:t>
            </a:r>
            <a:r>
              <a:rPr lang="en-US" sz="1800" dirty="0"/>
              <a:t> </a:t>
            </a:r>
            <a:r>
              <a:rPr lang="en-US" sz="1800" dirty="0" err="1"/>
              <a:t>ciblée</a:t>
            </a:r>
            <a:r>
              <a:rPr lang="en-US" sz="1800" dirty="0"/>
              <a:t>?</a:t>
            </a:r>
          </a:p>
          <a:p>
            <a:r>
              <a:rPr lang="en-US" sz="1800" dirty="0"/>
              <a:t>Que </a:t>
            </a:r>
            <a:r>
              <a:rPr lang="en-US" sz="1800" dirty="0" err="1"/>
              <a:t>savez-vous</a:t>
            </a:r>
            <a:r>
              <a:rPr lang="en-US" sz="1800" dirty="0"/>
              <a:t> sur </a:t>
            </a: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organisation</a:t>
            </a:r>
            <a:r>
              <a:rPr lang="en-US" sz="1800" dirty="0"/>
              <a:t>? (site web)</a:t>
            </a:r>
          </a:p>
          <a:p>
            <a:r>
              <a:rPr lang="en-US" sz="1800" dirty="0"/>
              <a:t>Que </a:t>
            </a:r>
            <a:r>
              <a:rPr lang="en-US" sz="1800" dirty="0" err="1"/>
              <a:t>souhaitez-vous</a:t>
            </a:r>
            <a:r>
              <a:rPr lang="en-US" sz="1800" dirty="0"/>
              <a:t> savoir? (questions </a:t>
            </a:r>
            <a:r>
              <a:rPr lang="en-US" sz="1800" dirty="0" err="1"/>
              <a:t>préparées</a:t>
            </a:r>
            <a:r>
              <a:rPr lang="en-US" sz="1800" dirty="0"/>
              <a:t>)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9E89C30-8F99-3341-AE46-F9BB8A1BB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1" t="425" r="3874" b="-425"/>
          <a:stretch/>
        </p:blipFill>
        <p:spPr>
          <a:xfrm>
            <a:off x="8220680" y="-288000"/>
            <a:ext cx="3996000" cy="6480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EE0B9-362A-064F-8EC3-6139DD86B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" y="41052"/>
            <a:ext cx="2491138" cy="115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F5071-9100-D249-A7E9-4AE37442F9D6}"/>
              </a:ext>
            </a:extLst>
          </p:cNvPr>
          <p:cNvSpPr txBox="1"/>
          <p:nvPr/>
        </p:nvSpPr>
        <p:spPr>
          <a:xfrm>
            <a:off x="335360" y="23512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SALON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</TotalTime>
  <Words>421</Words>
  <Application>Microsoft Office PowerPoint</Application>
  <PresentationFormat>Grand écran</PresentationFormat>
  <Paragraphs>79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Tahoma</vt:lpstr>
      <vt:lpstr>Office Theme</vt:lpstr>
      <vt:lpstr>Présentation PowerPoint</vt:lpstr>
      <vt:lpstr>Présentation PowerPoint</vt:lpstr>
      <vt:lpstr>Présentation PowerPoint</vt:lpstr>
      <vt:lpstr>À la fin de l’atelier vous serez en mesure de répondre aux questions suivantes :</vt:lpstr>
      <vt:lpstr>Présentation PowerPoint</vt:lpstr>
      <vt:lpstr>Pourquoi les employeurs  se déplacent?</vt:lpstr>
      <vt:lpstr>Présentation PowerPoint</vt:lpstr>
      <vt:lpstr>Lors du Salon carrière, ton but est de te constituer un réseau d’employeurs qui savent :</vt:lpstr>
      <vt:lpstr>Comment faire BONNE  impression?</vt:lpstr>
      <vt:lpstr>Comment faire BONNE  impression? (suite)</vt:lpstr>
      <vt:lpstr>Se présenter en  30 SECONDES</vt:lpstr>
      <vt:lpstr>Diverses ressources  GRATUITES</vt:lpstr>
      <vt:lpstr>POURSUIVRE ma PRÉPARATION  au Salon?</vt:lpstr>
      <vt:lpstr>Période de QUESTIONS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lab</dc:creator>
  <cp:lastModifiedBy>Stéphanie Savoie</cp:lastModifiedBy>
  <cp:revision>169</cp:revision>
  <dcterms:created xsi:type="dcterms:W3CDTF">2010-08-03T12:36:08Z</dcterms:created>
  <dcterms:modified xsi:type="dcterms:W3CDTF">2018-07-20T17:28:54Z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5D8FFF04-E401-4548-BA79-B2AF602D4384</vt:lpwstr>
  </property>
  <property fmtid="{D5CDD505-2E9C-101B-9397-08002B2CF9AE}" pid="3" name="ArticulatePath">
    <vt:lpwstr>comment_tirer_profit_du_salon </vt:lpwstr>
  </property>
</Properties>
</file>