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28" r:id="rId1"/>
  </p:sldMasterIdLst>
  <p:notesMasterIdLst>
    <p:notesMasterId r:id="rId41"/>
  </p:notesMasterIdLst>
  <p:handoutMasterIdLst>
    <p:handoutMasterId r:id="rId42"/>
  </p:handoutMasterIdLst>
  <p:sldIdLst>
    <p:sldId id="313" r:id="rId2"/>
    <p:sldId id="341" r:id="rId3"/>
    <p:sldId id="379" r:id="rId4"/>
    <p:sldId id="380" r:id="rId5"/>
    <p:sldId id="381" r:id="rId6"/>
    <p:sldId id="331" r:id="rId7"/>
    <p:sldId id="332" r:id="rId8"/>
    <p:sldId id="333" r:id="rId9"/>
    <p:sldId id="343" r:id="rId10"/>
    <p:sldId id="344" r:id="rId11"/>
    <p:sldId id="345" r:id="rId12"/>
    <p:sldId id="350" r:id="rId13"/>
    <p:sldId id="347" r:id="rId14"/>
    <p:sldId id="351" r:id="rId15"/>
    <p:sldId id="352" r:id="rId16"/>
    <p:sldId id="353" r:id="rId17"/>
    <p:sldId id="354" r:id="rId18"/>
    <p:sldId id="355" r:id="rId19"/>
    <p:sldId id="356" r:id="rId20"/>
    <p:sldId id="357" r:id="rId21"/>
    <p:sldId id="358" r:id="rId22"/>
    <p:sldId id="359" r:id="rId23"/>
    <p:sldId id="339" r:id="rId24"/>
    <p:sldId id="365" r:id="rId25"/>
    <p:sldId id="360" r:id="rId26"/>
    <p:sldId id="364" r:id="rId27"/>
    <p:sldId id="367" r:id="rId28"/>
    <p:sldId id="369" r:id="rId29"/>
    <p:sldId id="363" r:id="rId30"/>
    <p:sldId id="370" r:id="rId31"/>
    <p:sldId id="374" r:id="rId32"/>
    <p:sldId id="373" r:id="rId33"/>
    <p:sldId id="372" r:id="rId34"/>
    <p:sldId id="371" r:id="rId35"/>
    <p:sldId id="376" r:id="rId36"/>
    <p:sldId id="377" r:id="rId37"/>
    <p:sldId id="378" r:id="rId38"/>
    <p:sldId id="329" r:id="rId39"/>
    <p:sldId id="342"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20">
          <p15:clr>
            <a:srgbClr val="A4A3A4"/>
          </p15:clr>
        </p15:guide>
        <p15:guide id="4" pos="29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8C"/>
    <a:srgbClr val="FAA00C"/>
    <a:srgbClr val="188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5000" autoAdjust="0"/>
  </p:normalViewPr>
  <p:slideViewPr>
    <p:cSldViewPr snapToGrid="0" snapToObjects="1">
      <p:cViewPr varScale="1">
        <p:scale>
          <a:sx n="80" d="100"/>
          <a:sy n="80" d="100"/>
        </p:scale>
        <p:origin x="1974" y="96"/>
      </p:cViewPr>
      <p:guideLst>
        <p:guide orient="horz" pos="2160"/>
        <p:guide pos="2880"/>
        <p:guide orient="horz" pos="1520"/>
        <p:guide pos="29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8" d="100"/>
          <a:sy n="98" d="100"/>
        </p:scale>
        <p:origin x="354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37146" cy="464980"/>
          </a:xfrm>
          <a:prstGeom prst="rect">
            <a:avLst/>
          </a:prstGeom>
        </p:spPr>
        <p:txBody>
          <a:bodyPr vert="horz" lIns="92089" tIns="46045" rIns="92089" bIns="46045" rtlCol="0"/>
          <a:lstStyle>
            <a:lvl1pPr algn="l">
              <a:defRPr sz="1200"/>
            </a:lvl1pPr>
          </a:lstStyle>
          <a:p>
            <a:endParaRPr lang="fr-CA" dirty="0"/>
          </a:p>
        </p:txBody>
      </p:sp>
      <p:sp>
        <p:nvSpPr>
          <p:cNvPr id="3" name="Espace réservé de la date 2"/>
          <p:cNvSpPr>
            <a:spLocks noGrp="1"/>
          </p:cNvSpPr>
          <p:nvPr>
            <p:ph type="dt" sz="quarter" idx="1"/>
          </p:nvPr>
        </p:nvSpPr>
        <p:spPr>
          <a:xfrm>
            <a:off x="3971654" y="2"/>
            <a:ext cx="3037146" cy="464980"/>
          </a:xfrm>
          <a:prstGeom prst="rect">
            <a:avLst/>
          </a:prstGeom>
        </p:spPr>
        <p:txBody>
          <a:bodyPr vert="horz" lIns="92089" tIns="46045" rIns="92089" bIns="46045" rtlCol="0"/>
          <a:lstStyle>
            <a:lvl1pPr algn="r">
              <a:defRPr sz="1200"/>
            </a:lvl1pPr>
          </a:lstStyle>
          <a:p>
            <a:fld id="{B2752EE6-E2BE-4DA9-9D52-31C6012D4516}" type="datetimeFigureOut">
              <a:rPr lang="fr-CA" smtClean="0"/>
              <a:t>2017-11-15</a:t>
            </a:fld>
            <a:endParaRPr lang="fr-CA" dirty="0"/>
          </a:p>
        </p:txBody>
      </p:sp>
      <p:sp>
        <p:nvSpPr>
          <p:cNvPr id="4" name="Espace réservé du pied de page 3"/>
          <p:cNvSpPr>
            <a:spLocks noGrp="1"/>
          </p:cNvSpPr>
          <p:nvPr>
            <p:ph type="ftr" sz="quarter" idx="2"/>
          </p:nvPr>
        </p:nvSpPr>
        <p:spPr>
          <a:xfrm>
            <a:off x="1" y="8829824"/>
            <a:ext cx="3037146" cy="464980"/>
          </a:xfrm>
          <a:prstGeom prst="rect">
            <a:avLst/>
          </a:prstGeom>
        </p:spPr>
        <p:txBody>
          <a:bodyPr vert="horz" lIns="92089" tIns="46045" rIns="92089" bIns="46045"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1654" y="8829824"/>
            <a:ext cx="3037146" cy="464980"/>
          </a:xfrm>
          <a:prstGeom prst="rect">
            <a:avLst/>
          </a:prstGeom>
        </p:spPr>
        <p:txBody>
          <a:bodyPr vert="horz" lIns="92089" tIns="46045" rIns="92089" bIns="46045" rtlCol="0" anchor="b"/>
          <a:lstStyle>
            <a:lvl1pPr algn="r">
              <a:defRPr sz="1200"/>
            </a:lvl1pPr>
          </a:lstStyle>
          <a:p>
            <a:fld id="{185D902F-AA50-43B8-BA5C-4917979E2A69}" type="slidenum">
              <a:rPr lang="fr-CA" smtClean="0"/>
              <a:t>‹N°›</a:t>
            </a:fld>
            <a:endParaRPr lang="fr-CA" dirty="0"/>
          </a:p>
        </p:txBody>
      </p:sp>
    </p:spTree>
    <p:extLst>
      <p:ext uri="{BB962C8B-B14F-4D97-AF65-F5344CB8AC3E}">
        <p14:creationId xmlns:p14="http://schemas.microsoft.com/office/powerpoint/2010/main" val="425483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3F7C0FE9-9A2A-410D-B572-D76DECBE322C}" type="datetimeFigureOut">
              <a:rPr lang="fr-CA" smtClean="0"/>
              <a:t>2017-11-15</a:t>
            </a:fld>
            <a:endParaRPr lang="fr-CA" dirty="0"/>
          </a:p>
        </p:txBody>
      </p:sp>
      <p:sp>
        <p:nvSpPr>
          <p:cNvPr id="4" name="Espace réservé de l'image des diapositives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6A2FD930-458E-47B3-8839-2A2ACDB5F61D}" type="slidenum">
              <a:rPr lang="fr-CA" smtClean="0"/>
              <a:t>‹N°›</a:t>
            </a:fld>
            <a:endParaRPr lang="fr-CA" dirty="0"/>
          </a:p>
        </p:txBody>
      </p:sp>
    </p:spTree>
    <p:extLst>
      <p:ext uri="{BB962C8B-B14F-4D97-AF65-F5344CB8AC3E}">
        <p14:creationId xmlns:p14="http://schemas.microsoft.com/office/powerpoint/2010/main" val="115454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A2FD930-458E-47B3-8839-2A2ACDB5F61D}" type="slidenum">
              <a:rPr lang="fr-CA" smtClean="0"/>
              <a:t>1</a:t>
            </a:fld>
            <a:endParaRPr lang="fr-CA" dirty="0"/>
          </a:p>
        </p:txBody>
      </p:sp>
    </p:spTree>
    <p:extLst>
      <p:ext uri="{BB962C8B-B14F-4D97-AF65-F5344CB8AC3E}">
        <p14:creationId xmlns:p14="http://schemas.microsoft.com/office/powerpoint/2010/main" val="853984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627" y="5212098"/>
            <a:ext cx="2011680" cy="1508760"/>
          </a:xfrm>
          <a:prstGeom prst="rect">
            <a:avLst/>
          </a:prstGeom>
        </p:spPr>
      </p:pic>
      <p:sp>
        <p:nvSpPr>
          <p:cNvPr id="25" name="Text Placeholder 24"/>
          <p:cNvSpPr>
            <a:spLocks noGrp="1"/>
          </p:cNvSpPr>
          <p:nvPr>
            <p:ph type="body" sz="quarter" idx="10" hasCustomPrompt="1"/>
          </p:nvPr>
        </p:nvSpPr>
        <p:spPr>
          <a:xfrm>
            <a:off x="2260600" y="3429000"/>
            <a:ext cx="4622800" cy="889000"/>
          </a:xfrm>
          <a:prstGeom prst="rect">
            <a:avLst/>
          </a:prstGeom>
        </p:spPr>
        <p:txBody>
          <a:bodyPr vert="horz"/>
          <a:lstStyle>
            <a:lvl1pPr algn="ctr">
              <a:defRPr sz="1900"/>
            </a:lvl1pPr>
          </a:lstStyle>
          <a:p>
            <a:pPr lvl="0"/>
            <a:r>
              <a:rPr lang="fr-CA" dirty="0" smtClean="0"/>
              <a:t>Sous-titre</a:t>
            </a:r>
            <a:endParaRPr lang="en-US" dirty="0"/>
          </a:p>
        </p:txBody>
      </p:sp>
      <p:sp>
        <p:nvSpPr>
          <p:cNvPr id="2" name="Title 1"/>
          <p:cNvSpPr>
            <a:spLocks noGrp="1"/>
          </p:cNvSpPr>
          <p:nvPr>
            <p:ph type="title" hasCustomPrompt="1"/>
          </p:nvPr>
        </p:nvSpPr>
        <p:spPr>
          <a:xfrm>
            <a:off x="457200" y="1900238"/>
            <a:ext cx="8229600" cy="1143000"/>
          </a:xfrm>
          <a:prstGeom prst="rect">
            <a:avLst/>
          </a:prstGeom>
        </p:spPr>
        <p:txBody>
          <a:bodyPr vert="horz"/>
          <a:lstStyle>
            <a:lvl1pPr algn="ctr">
              <a:defRPr sz="3200">
                <a:solidFill>
                  <a:srgbClr val="014B8C"/>
                </a:solidFill>
              </a:defRPr>
            </a:lvl1pPr>
          </a:lstStyle>
          <a:p>
            <a:r>
              <a:rPr lang="fr-CA" dirty="0" smtClean="0"/>
              <a:t>Titre</a:t>
            </a:r>
            <a:endParaRPr lang="en-US" dirty="0"/>
          </a:p>
        </p:txBody>
      </p:sp>
    </p:spTree>
    <p:extLst>
      <p:ext uri="{BB962C8B-B14F-4D97-AF65-F5344CB8AC3E}">
        <p14:creationId xmlns:p14="http://schemas.microsoft.com/office/powerpoint/2010/main" val="318505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Isosceles Triangle 7"/>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
        <p:nvSpPr>
          <p:cNvPr id="7" name="Content Placeholder 2"/>
          <p:cNvSpPr>
            <a:spLocks noGrp="1"/>
          </p:cNvSpPr>
          <p:nvPr>
            <p:ph idx="1" hasCustomPrompt="1"/>
          </p:nvPr>
        </p:nvSpPr>
        <p:spPr>
          <a:xfrm>
            <a:off x="619344" y="174881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9" name="Content Placeholder 2"/>
          <p:cNvSpPr>
            <a:spLocks noGrp="1"/>
          </p:cNvSpPr>
          <p:nvPr>
            <p:ph idx="10" hasCustomPrompt="1"/>
          </p:nvPr>
        </p:nvSpPr>
        <p:spPr>
          <a:xfrm>
            <a:off x="4865880" y="175260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Tree>
    <p:extLst>
      <p:ext uri="{BB962C8B-B14F-4D97-AF65-F5344CB8AC3E}">
        <p14:creationId xmlns:p14="http://schemas.microsoft.com/office/powerpoint/2010/main" val="428555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Isosceles Triangle 9"/>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2"/>
          <p:cNvSpPr>
            <a:spLocks noGrp="1"/>
          </p:cNvSpPr>
          <p:nvPr>
            <p:ph type="body" idx="1" hasCustomPrompt="1"/>
          </p:nvPr>
        </p:nvSpPr>
        <p:spPr>
          <a:xfrm>
            <a:off x="619344" y="1535113"/>
            <a:ext cx="3878044" cy="63976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noProof="0" dirty="0" smtClean="0"/>
              <a:t>Cliquez pour modifier votre texte</a:t>
            </a:r>
          </a:p>
        </p:txBody>
      </p:sp>
      <p:sp>
        <p:nvSpPr>
          <p:cNvPr id="9" name="Text Placeholder 4"/>
          <p:cNvSpPr>
            <a:spLocks noGrp="1"/>
          </p:cNvSpPr>
          <p:nvPr>
            <p:ph type="body" sz="quarter" idx="3" hasCustomPrompt="1"/>
          </p:nvPr>
        </p:nvSpPr>
        <p:spPr>
          <a:xfrm>
            <a:off x="4860925" y="1535113"/>
            <a:ext cx="3825875" cy="639762"/>
          </a:xfrm>
          <a:prstGeom prst="rect">
            <a:avLst/>
          </a:prstGeo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CA" noProof="0" dirty="0" smtClean="0"/>
              <a:t>Cliquez pour modifier votre texte</a:t>
            </a:r>
          </a:p>
        </p:txBody>
      </p:sp>
      <p:sp>
        <p:nvSpPr>
          <p:cNvPr id="11"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
        <p:nvSpPr>
          <p:cNvPr id="12" name="Content Placeholder 2"/>
          <p:cNvSpPr>
            <a:spLocks noGrp="1"/>
          </p:cNvSpPr>
          <p:nvPr>
            <p:ph idx="10" hasCustomPrompt="1"/>
          </p:nvPr>
        </p:nvSpPr>
        <p:spPr>
          <a:xfrm>
            <a:off x="619344" y="220815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13" name="Content Placeholder 2"/>
          <p:cNvSpPr>
            <a:spLocks noGrp="1"/>
          </p:cNvSpPr>
          <p:nvPr>
            <p:ph idx="11" hasCustomPrompt="1"/>
          </p:nvPr>
        </p:nvSpPr>
        <p:spPr>
          <a:xfrm>
            <a:off x="4865880" y="2211940"/>
            <a:ext cx="395741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Tree>
    <p:extLst>
      <p:ext uri="{BB962C8B-B14F-4D97-AF65-F5344CB8AC3E}">
        <p14:creationId xmlns:p14="http://schemas.microsoft.com/office/powerpoint/2010/main" val="295908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Isosceles Triangle 5"/>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Tree>
    <p:extLst>
      <p:ext uri="{BB962C8B-B14F-4D97-AF65-F5344CB8AC3E}">
        <p14:creationId xmlns:p14="http://schemas.microsoft.com/office/powerpoint/2010/main" val="323700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7217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4"/>
          <p:cNvSpPr>
            <a:spLocks noGrp="1"/>
          </p:cNvSpPr>
          <p:nvPr>
            <p:ph type="body" sz="quarter" idx="10" hasCustomPrompt="1"/>
          </p:nvPr>
        </p:nvSpPr>
        <p:spPr>
          <a:xfrm>
            <a:off x="2260600" y="4140200"/>
            <a:ext cx="4622800" cy="889000"/>
          </a:xfrm>
          <a:prstGeom prst="rect">
            <a:avLst/>
          </a:prstGeom>
        </p:spPr>
        <p:txBody>
          <a:bodyPr vert="horz"/>
          <a:lstStyle>
            <a:lvl1pPr algn="ctr">
              <a:defRPr sz="1900"/>
            </a:lvl1pPr>
          </a:lstStyle>
          <a:p>
            <a:pPr lvl="0"/>
            <a:r>
              <a:rPr lang="fr-CA" dirty="0" smtClean="0"/>
              <a:t>Sous-titre</a:t>
            </a:r>
            <a:endParaRPr lang="en-US" dirty="0"/>
          </a:p>
        </p:txBody>
      </p:sp>
      <p:sp>
        <p:nvSpPr>
          <p:cNvPr id="4" name="Title 1"/>
          <p:cNvSpPr>
            <a:spLocks noGrp="1"/>
          </p:cNvSpPr>
          <p:nvPr>
            <p:ph type="title" hasCustomPrompt="1"/>
          </p:nvPr>
        </p:nvSpPr>
        <p:spPr>
          <a:xfrm>
            <a:off x="457200" y="2611438"/>
            <a:ext cx="8229600" cy="1143000"/>
          </a:xfrm>
          <a:prstGeom prst="rect">
            <a:avLst/>
          </a:prstGeom>
        </p:spPr>
        <p:txBody>
          <a:bodyPr vert="horz"/>
          <a:lstStyle>
            <a:lvl1pPr algn="ctr">
              <a:defRPr sz="3200">
                <a:solidFill>
                  <a:srgbClr val="014B8C"/>
                </a:solidFill>
              </a:defRPr>
            </a:lvl1pPr>
          </a:lstStyle>
          <a:p>
            <a:r>
              <a:rPr lang="fr-CA" dirty="0" smtClean="0"/>
              <a:t>Titre</a:t>
            </a:r>
            <a:endParaRPr lang="en-US" dirty="0"/>
          </a:p>
        </p:txBody>
      </p:sp>
      <p:pic>
        <p:nvPicPr>
          <p:cNvPr id="5" name="Picture 4"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627" y="5212098"/>
            <a:ext cx="2011680" cy="1508760"/>
          </a:xfrm>
          <a:prstGeom prst="rect">
            <a:avLst/>
          </a:prstGeom>
        </p:spPr>
      </p:pic>
      <p:sp>
        <p:nvSpPr>
          <p:cNvPr id="8" name="Picture Placeholder 7"/>
          <p:cNvSpPr>
            <a:spLocks noGrp="1"/>
          </p:cNvSpPr>
          <p:nvPr>
            <p:ph type="pic" sz="quarter" idx="11"/>
          </p:nvPr>
        </p:nvSpPr>
        <p:spPr>
          <a:xfrm>
            <a:off x="0" y="203200"/>
            <a:ext cx="9144000" cy="2209800"/>
          </a:xfrm>
          <a:prstGeom prst="rect">
            <a:avLst/>
          </a:prstGeom>
        </p:spPr>
        <p:txBody>
          <a:bodyPr vert="horz"/>
          <a:lstStyle/>
          <a:p>
            <a:endParaRPr lang="en-US" dirty="0"/>
          </a:p>
        </p:txBody>
      </p:sp>
    </p:spTree>
    <p:extLst>
      <p:ext uri="{BB962C8B-B14F-4D97-AF65-F5344CB8AC3E}">
        <p14:creationId xmlns:p14="http://schemas.microsoft.com/office/powerpoint/2010/main" val="365255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499607"/>
            <a:ext cx="4562475" cy="3850342"/>
          </a:xfrm>
          <a:prstGeom prst="rect">
            <a:avLst/>
          </a:prstGeom>
        </p:spPr>
        <p:txBody>
          <a:bodyPr/>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endParaRPr lang="en-US" dirty="0"/>
          </a:p>
        </p:txBody>
      </p:sp>
      <p:sp>
        <p:nvSpPr>
          <p:cNvPr id="12" name="Title 11"/>
          <p:cNvSpPr>
            <a:spLocks noGrp="1"/>
          </p:cNvSpPr>
          <p:nvPr>
            <p:ph type="title" hasCustomPrompt="1"/>
          </p:nvPr>
        </p:nvSpPr>
        <p:spPr>
          <a:xfrm>
            <a:off x="5181600" y="2306638"/>
            <a:ext cx="3378200" cy="2265362"/>
          </a:xfrm>
          <a:prstGeom prst="rect">
            <a:avLst/>
          </a:prstGeom>
        </p:spPr>
        <p:txBody>
          <a:bodyPr vert="horz"/>
          <a:lstStyle>
            <a:lvl1pPr algn="ctr">
              <a:defRPr sz="3600">
                <a:solidFill>
                  <a:schemeClr val="bg1"/>
                </a:solidFill>
              </a:defRPr>
            </a:lvl1pPr>
          </a:lstStyle>
          <a:p>
            <a:r>
              <a:rPr lang="fr-CA" dirty="0" smtClean="0"/>
              <a:t>Cliquez pour modifier le texte</a:t>
            </a:r>
            <a:endParaRPr lang="en-US" dirty="0"/>
          </a:p>
        </p:txBody>
      </p:sp>
    </p:spTree>
    <p:extLst>
      <p:ext uri="{BB962C8B-B14F-4D97-AF65-F5344CB8AC3E}">
        <p14:creationId xmlns:p14="http://schemas.microsoft.com/office/powerpoint/2010/main" val="25936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5989" y="1680519"/>
            <a:ext cx="8353167" cy="3476367"/>
          </a:xfrm>
          <a:prstGeom prst="rect">
            <a:avLst/>
          </a:prstGeom>
        </p:spPr>
        <p:txBody>
          <a:bodyPr vert="horz" anchor="ctr" anchorCtr="0"/>
          <a:lstStyle>
            <a:lvl1pPr algn="ctr">
              <a:defRPr sz="3600" baseline="0">
                <a:solidFill>
                  <a:schemeClr val="bg1"/>
                </a:solidFill>
              </a:defRPr>
            </a:lvl1pPr>
          </a:lstStyle>
          <a:p>
            <a:r>
              <a:rPr lang="fr-CA" dirty="0" smtClean="0"/>
              <a:t>Cliquez pour </a:t>
            </a:r>
            <a:br>
              <a:rPr lang="fr-CA" dirty="0" smtClean="0"/>
            </a:br>
            <a:r>
              <a:rPr lang="fr-CA" dirty="0" smtClean="0"/>
              <a:t>modifier le texte</a:t>
            </a:r>
            <a:endParaRPr lang="en-US" dirty="0"/>
          </a:p>
        </p:txBody>
      </p:sp>
    </p:spTree>
    <p:extLst>
      <p:ext uri="{BB962C8B-B14F-4D97-AF65-F5344CB8AC3E}">
        <p14:creationId xmlns:p14="http://schemas.microsoft.com/office/powerpoint/2010/main" val="311743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17874" y="2789238"/>
            <a:ext cx="4673601" cy="1143000"/>
          </a:xfrm>
          <a:prstGeom prst="rect">
            <a:avLst/>
          </a:prstGeom>
        </p:spPr>
        <p:txBody>
          <a:bodyPr vert="horz" anchor="ctr" anchorCtr="0"/>
          <a:lstStyle>
            <a:lvl1pPr algn="ctr">
              <a:defRPr sz="3600" baseline="0">
                <a:solidFill>
                  <a:schemeClr val="bg1"/>
                </a:solidFill>
              </a:defRPr>
            </a:lvl1pPr>
          </a:lstStyle>
          <a:p>
            <a:r>
              <a:rPr lang="fr-CA" dirty="0" smtClean="0"/>
              <a:t>Cliquez pour modifier le texte</a:t>
            </a:r>
            <a:endParaRPr lang="en-US" dirty="0"/>
          </a:p>
        </p:txBody>
      </p:sp>
    </p:spTree>
    <p:extLst>
      <p:ext uri="{BB962C8B-B14F-4D97-AF65-F5344CB8AC3E}">
        <p14:creationId xmlns:p14="http://schemas.microsoft.com/office/powerpoint/2010/main" val="85680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Isosceles Triangle 4"/>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dirty="0" smtClean="0">
                <a:latin typeface="Century Gothic"/>
                <a:cs typeface="Century Gothic"/>
              </a:rPr>
              <a:t>Cliquez pour modifier votre texte</a:t>
            </a:r>
            <a:endParaRPr lang="fr-CA" dirty="0">
              <a:latin typeface="Century Gothic"/>
              <a:cs typeface="Century Gothic"/>
            </a:endParaRPr>
          </a:p>
        </p:txBody>
      </p:sp>
      <p:sp>
        <p:nvSpPr>
          <p:cNvPr id="7" name="Text Placeholder 6"/>
          <p:cNvSpPr>
            <a:spLocks noGrp="1"/>
          </p:cNvSpPr>
          <p:nvPr>
            <p:ph type="body" sz="quarter" idx="10" hasCustomPrompt="1"/>
          </p:nvPr>
        </p:nvSpPr>
        <p:spPr>
          <a:xfrm>
            <a:off x="635000" y="1778000"/>
            <a:ext cx="8229600" cy="3987800"/>
          </a:xfrm>
          <a:prstGeom prst="rect">
            <a:avLst/>
          </a:prstGeom>
        </p:spPr>
        <p:txBody>
          <a:bodyPr vert="horz"/>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p>
          <a:p>
            <a:pPr lvl="0"/>
            <a:r>
              <a:rPr lang="fr-CA" noProof="0" dirty="0" smtClean="0"/>
              <a:t>Cliquez pour modifier votre texte</a:t>
            </a:r>
          </a:p>
          <a:p>
            <a:pPr lvl="0"/>
            <a:endParaRPr lang="fr-CA" noProof="0" dirty="0"/>
          </a:p>
        </p:txBody>
      </p:sp>
    </p:spTree>
    <p:extLst>
      <p:ext uri="{BB962C8B-B14F-4D97-AF65-F5344CB8AC3E}">
        <p14:creationId xmlns:p14="http://schemas.microsoft.com/office/powerpoint/2010/main" val="29117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9344" y="1748810"/>
            <a:ext cx="8229600"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smtClean="0"/>
              <a:t>Cliquez pour modifier votre texte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7" name="Isosceles Triangle 6"/>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Tree>
    <p:extLst>
      <p:ext uri="{BB962C8B-B14F-4D97-AF65-F5344CB8AC3E}">
        <p14:creationId xmlns:p14="http://schemas.microsoft.com/office/powerpoint/2010/main" val="392249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Isosceles Triangle 2"/>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re 1"/>
          <p:cNvSpPr>
            <a:spLocks noGrp="1"/>
          </p:cNvSpPr>
          <p:nvPr>
            <p:ph type="title" hasCustomPrompt="1"/>
          </p:nvPr>
        </p:nvSpPr>
        <p:spPr>
          <a:xfrm>
            <a:off x="609600" y="296292"/>
            <a:ext cx="8229600" cy="1228875"/>
          </a:xfrm>
          <a:prstGeom prst="rect">
            <a:avLst/>
          </a:prstGeom>
        </p:spPr>
        <p:txBody>
          <a:bodyPr anchor="ctr" anchorCtr="0">
            <a:normAutofit/>
          </a:bodyPr>
          <a:lstStyle/>
          <a:p>
            <a:r>
              <a:rPr lang="fr-CA" noProof="0" dirty="0" smtClean="0">
                <a:latin typeface="Century Gothic"/>
                <a:cs typeface="Century Gothic"/>
              </a:rPr>
              <a:t>Cliquez pour modifier votre texte</a:t>
            </a:r>
            <a:endParaRPr lang="fr-CA" noProof="0" dirty="0">
              <a:latin typeface="Century Gothic"/>
              <a:cs typeface="Century Gothic"/>
            </a:endParaRPr>
          </a:p>
        </p:txBody>
      </p:sp>
      <p:sp>
        <p:nvSpPr>
          <p:cNvPr id="12" name="Content Placeholder 2"/>
          <p:cNvSpPr>
            <a:spLocks noGrp="1"/>
          </p:cNvSpPr>
          <p:nvPr>
            <p:ph idx="1"/>
          </p:nvPr>
        </p:nvSpPr>
        <p:spPr>
          <a:xfrm>
            <a:off x="1409605" y="2356107"/>
            <a:ext cx="6405772" cy="3601173"/>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endParaRPr lang="fr-CA" noProof="0" dirty="0"/>
          </a:p>
        </p:txBody>
      </p:sp>
    </p:spTree>
    <p:extLst>
      <p:ext uri="{BB962C8B-B14F-4D97-AF65-F5344CB8AC3E}">
        <p14:creationId xmlns:p14="http://schemas.microsoft.com/office/powerpoint/2010/main" val="360636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970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61590"/>
      </p:ext>
    </p:extLst>
  </p:cSld>
  <p:clrMap bg1="lt1" tx1="dk1" bg2="lt2" tx2="dk2" accent1="accent1" accent2="accent2" accent3="accent3" accent4="accent4" accent5="accent5" accent6="accent6" hlink="hlink" folHlink="folHlink"/>
  <p:sldLayoutIdLst>
    <p:sldLayoutId id="2147484129" r:id="rId1"/>
    <p:sldLayoutId id="2147484147" r:id="rId2"/>
    <p:sldLayoutId id="2147484137" r:id="rId3"/>
    <p:sldLayoutId id="2147484138" r:id="rId4"/>
    <p:sldLayoutId id="2147484139" r:id="rId5"/>
    <p:sldLayoutId id="2147484130" r:id="rId6"/>
    <p:sldLayoutId id="2147484141" r:id="rId7"/>
    <p:sldLayoutId id="2147484142" r:id="rId8"/>
    <p:sldLayoutId id="2147484146" r:id="rId9"/>
    <p:sldLayoutId id="2147484132" r:id="rId10"/>
    <p:sldLayoutId id="2147484133" r:id="rId11"/>
    <p:sldLayoutId id="2147484134" r:id="rId12"/>
    <p:sldLayoutId id="2147484135" r:id="rId13"/>
  </p:sldLayoutIdLst>
  <p:hf hdr="0" ftr="0" dt="0"/>
  <p:txStyles>
    <p:titleStyle>
      <a:lvl1pPr algn="l" defTabSz="457200" rtl="0" eaLnBrk="1" latinLnBrk="0" hangingPunct="1">
        <a:spcBef>
          <a:spcPct val="0"/>
        </a:spcBef>
        <a:buNone/>
        <a:tabLst>
          <a:tab pos="858838" algn="l"/>
        </a:tabLst>
        <a:defRPr sz="3000" b="1" i="0" kern="1200">
          <a:solidFill>
            <a:srgbClr val="FAA00C"/>
          </a:solidFill>
          <a:latin typeface="Century Gothic"/>
          <a:ea typeface="+mj-ea"/>
          <a:cs typeface="Arial"/>
        </a:defRPr>
      </a:lvl1pPr>
    </p:titleStyle>
    <p:bodyStyle>
      <a:lvl1pPr marL="0" indent="0" algn="l" defTabSz="457200" rtl="0" eaLnBrk="1" latinLnBrk="0" hangingPunct="1">
        <a:spcBef>
          <a:spcPct val="20000"/>
        </a:spcBef>
        <a:buFont typeface="Arial"/>
        <a:buNone/>
        <a:defRPr sz="2200" kern="1200">
          <a:solidFill>
            <a:srgbClr val="014B8C"/>
          </a:solidFill>
          <a:latin typeface="Century Gothic"/>
          <a:ea typeface="+mn-ea"/>
          <a:cs typeface="Arial"/>
        </a:defRPr>
      </a:lvl1pPr>
      <a:lvl2pPr marL="800100" indent="-342900" algn="l" defTabSz="457200" rtl="0" eaLnBrk="1" latinLnBrk="0" hangingPunct="1">
        <a:spcBef>
          <a:spcPct val="20000"/>
        </a:spcBef>
        <a:buFont typeface="Arial"/>
        <a:buChar char="•"/>
        <a:defRPr sz="1700" kern="1200">
          <a:solidFill>
            <a:srgbClr val="1885A2"/>
          </a:solidFill>
          <a:latin typeface="Century Gothic"/>
          <a:ea typeface="+mn-ea"/>
          <a:cs typeface="Arial"/>
        </a:defRPr>
      </a:lvl2pPr>
      <a:lvl3pPr marL="1143000" indent="-228600" algn="l" defTabSz="457200" rtl="0" eaLnBrk="1" latinLnBrk="0" hangingPunct="1">
        <a:spcBef>
          <a:spcPct val="20000"/>
        </a:spcBef>
        <a:buFont typeface="Arial"/>
        <a:buChar char="•"/>
        <a:defRPr sz="1700" kern="1200">
          <a:solidFill>
            <a:srgbClr val="1885A2"/>
          </a:solidFill>
          <a:latin typeface="Century Gothic"/>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hc-sc.gc.ca/hcs-sss/delivery-prestation/ptrole/index-fra.php" TargetMode="External"/><Relationship Id="rId3" Type="http://schemas.openxmlformats.org/officeDocument/2006/relationships/hyperlink" Target="https://www.option-carriere.ca/" TargetMode="External"/><Relationship Id="rId7" Type="http://schemas.openxmlformats.org/officeDocument/2006/relationships/hyperlink" Target="http://www.csnb.ca/accueil.cfm" TargetMode="External"/><Relationship Id="rId2" Type="http://schemas.openxmlformats.org/officeDocument/2006/relationships/hyperlink" Target="http://www.umoncton.ca/umcm-saee/node/134" TargetMode="External"/><Relationship Id="rId1" Type="http://schemas.openxmlformats.org/officeDocument/2006/relationships/slideLayout" Target="../slideLayouts/slideLayout6.xml"/><Relationship Id="rId6" Type="http://schemas.openxmlformats.org/officeDocument/2006/relationships/hyperlink" Target="http://www.horizonnb.ca/" TargetMode="External"/><Relationship Id="rId5" Type="http://schemas.openxmlformats.org/officeDocument/2006/relationships/hyperlink" Target="http://www.santevitalitehealth.ca/" TargetMode="External"/><Relationship Id="rId10" Type="http://schemas.openxmlformats.org/officeDocument/2006/relationships/hyperlink" Target="http://www.canadacircle.org/hospitals-in-canada/" TargetMode="External"/><Relationship Id="rId4" Type="http://schemas.openxmlformats.org/officeDocument/2006/relationships/hyperlink" Target="http://www.gnb.ca/0051/index-f.asp" TargetMode="External"/><Relationship Id="rId9" Type="http://schemas.openxmlformats.org/officeDocument/2006/relationships/hyperlink" Target="http://www.indexsante.ca/Hopitau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portailrh.org/" TargetMode="External"/><Relationship Id="rId13" Type="http://schemas.openxmlformats.org/officeDocument/2006/relationships/hyperlink" Target="http://www.provirtuel.com/fpsyq/" TargetMode="External"/><Relationship Id="rId3" Type="http://schemas.openxmlformats.org/officeDocument/2006/relationships/hyperlink" Target="https://www.ordrepsy.qc.ca/" TargetMode="External"/><Relationship Id="rId7" Type="http://schemas.openxmlformats.org/officeDocument/2006/relationships/hyperlink" Target="http://www.ordrepsed.qc.ca/" TargetMode="External"/><Relationship Id="rId12" Type="http://schemas.openxmlformats.org/officeDocument/2006/relationships/hyperlink" Target="http://aqps.qc.ca/" TargetMode="External"/><Relationship Id="rId2" Type="http://schemas.openxmlformats.org/officeDocument/2006/relationships/hyperlink" Target="http://www.agesss.qc.ca/" TargetMode="External"/><Relationship Id="rId1" Type="http://schemas.openxmlformats.org/officeDocument/2006/relationships/slideLayout" Target="../slideLayouts/slideLayout6.xml"/><Relationship Id="rId6" Type="http://schemas.openxmlformats.org/officeDocument/2006/relationships/hyperlink" Target="http://orientation.qc.ca/" TargetMode="External"/><Relationship Id="rId11" Type="http://schemas.openxmlformats.org/officeDocument/2006/relationships/hyperlink" Target="http://www.aepc.qc.ca/" TargetMode="External"/><Relationship Id="rId5" Type="http://schemas.openxmlformats.org/officeDocument/2006/relationships/hyperlink" Target="http://www.cpa.ca/" TargetMode="External"/><Relationship Id="rId10" Type="http://schemas.openxmlformats.org/officeDocument/2006/relationships/hyperlink" Target="http://aidq.org/" TargetMode="External"/><Relationship Id="rId4" Type="http://schemas.openxmlformats.org/officeDocument/2006/relationships/hyperlink" Target="http://www.apqc.ca/" TargetMode="External"/><Relationship Id="rId9" Type="http://schemas.openxmlformats.org/officeDocument/2006/relationships/hyperlink" Target="http://www.asrsq.ca/index.php" TargetMode="External"/><Relationship Id="rId14" Type="http://schemas.openxmlformats.org/officeDocument/2006/relationships/hyperlink" Target="http://www.sqpto.c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rvcq.ca/search/index.jsp;jsessionid=6B5915B325BAA4355447BD9E0399C879?cat=Abus#pageTop" TargetMode="External"/><Relationship Id="rId13" Type="http://schemas.openxmlformats.org/officeDocument/2006/relationships/hyperlink" Target="http://www.rqiiac.qc.ca/index.php" TargetMode="External"/><Relationship Id="rId3" Type="http://schemas.openxmlformats.org/officeDocument/2006/relationships/hyperlink" Target="https://www3.ordrepsy.qc.ca/fr/psychologue/liens-utiles.sn" TargetMode="External"/><Relationship Id="rId7" Type="http://schemas.openxmlformats.org/officeDocument/2006/relationships/hyperlink" Target="http://www.211quebecregions.ca/fr/" TargetMode="External"/><Relationship Id="rId12" Type="http://schemas.openxmlformats.org/officeDocument/2006/relationships/hyperlink" Target="http://www.rojaq.qc.ca/" TargetMode="External"/><Relationship Id="rId2" Type="http://schemas.openxmlformats.org/officeDocument/2006/relationships/hyperlink" Target="http://www.sqrp.ca/" TargetMode="External"/><Relationship Id="rId1" Type="http://schemas.openxmlformats.org/officeDocument/2006/relationships/slideLayout" Target="../slideLayouts/slideLayout6.xml"/><Relationship Id="rId6" Type="http://schemas.openxmlformats.org/officeDocument/2006/relationships/hyperlink" Target="http://www.tresor.gouv.qc.ca/fileadmin/PDF/info_equite/liste_mo_non_assujetis.pdf" TargetMode="External"/><Relationship Id="rId11" Type="http://schemas.openxmlformats.org/officeDocument/2006/relationships/hyperlink" Target="http://www.fqjc.org/" TargetMode="External"/><Relationship Id="rId5" Type="http://schemas.openxmlformats.org/officeDocument/2006/relationships/hyperlink" Target="http://www.carrieres.gouv.qc.ca/choisir-la-fonction-publique/ministeres-et-organismes/" TargetMode="External"/><Relationship Id="rId10" Type="http://schemas.openxmlformats.org/officeDocument/2006/relationships/hyperlink" Target="http://www.rpcu.qc.ca/fr/sante-serv-soc-centres-jeunesse.aspx" TargetMode="External"/><Relationship Id="rId4" Type="http://schemas.openxmlformats.org/officeDocument/2006/relationships/hyperlink" Target="http://www.apavecq.qc.ca/spip.php?rubrique40" TargetMode="External"/><Relationship Id="rId9" Type="http://schemas.openxmlformats.org/officeDocument/2006/relationships/hyperlink" Target="http://rmjq.org/" TargetMode="External"/><Relationship Id="rId14" Type="http://schemas.openxmlformats.org/officeDocument/2006/relationships/hyperlink" Target="http://sante.gouv.qc.ca/systeme-sante-en-bref/cisss-ciuss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profession.csmoesac.qc.ca/secteur-emploi/economie-sociale-action-communautaire/regroupements-nationaux" TargetMode="External"/><Relationship Id="rId13" Type="http://schemas.openxmlformats.org/officeDocument/2006/relationships/hyperlink" Target="http://www.frsq.gouv.qc.ca/fr/carriere/emploi.shtml" TargetMode="External"/><Relationship Id="rId18" Type="http://schemas.openxmlformats.org/officeDocument/2006/relationships/hyperlink" Target="http://www.fcsq.qc.ca/carrieres/" TargetMode="External"/><Relationship Id="rId3" Type="http://schemas.openxmlformats.org/officeDocument/2006/relationships/hyperlink" Target="http://www.ic.gc.ca/eic/site/ccc_bt-rec_ec.nsf/fra/h_00007.html" TargetMode="External"/><Relationship Id="rId7" Type="http://schemas.openxmlformats.org/officeDocument/2006/relationships/hyperlink" Target="http://www.fss.ulaval.ca/?pid=264" TargetMode="External"/><Relationship Id="rId12" Type="http://schemas.openxmlformats.org/officeDocument/2006/relationships/hyperlink" Target="http://www.fede.qc.ca/" TargetMode="External"/><Relationship Id="rId17" Type="http://schemas.openxmlformats.org/officeDocument/2006/relationships/hyperlink" Target="http://www.emploicegep.qc.ca/fr/index.html" TargetMode="External"/><Relationship Id="rId2" Type="http://schemas.openxmlformats.org/officeDocument/2006/relationships/hyperlink" Target="http://www.rpcu.qc.ca/fr/sante-serv-soc-centres-jeunesse.aspx" TargetMode="External"/><Relationship Id="rId16" Type="http://schemas.openxmlformats.org/officeDocument/2006/relationships/hyperlink" Target="http://www.avenirensante.com/" TargetMode="External"/><Relationship Id="rId1" Type="http://schemas.openxmlformats.org/officeDocument/2006/relationships/slideLayout" Target="../slideLayouts/slideLayout6.xml"/><Relationship Id="rId6" Type="http://schemas.openxmlformats.org/officeDocument/2006/relationships/hyperlink" Target="http://www.rlt.ulaval.ca/?pid=479" TargetMode="External"/><Relationship Id="rId11" Type="http://schemas.openxmlformats.org/officeDocument/2006/relationships/hyperlink" Target="http://www2.ulaval.ca/la-recherche/chercheurs-et-unites-de-recherche/etablissements-affilies-et-non-affilies.html" TargetMode="External"/><Relationship Id="rId5" Type="http://schemas.openxmlformats.org/officeDocument/2006/relationships/hyperlink" Target="http://www.quebecfamille.org/reconcilions-travail-et-famille/repertoire-des-organismes-de-soutien-a-la-famille.aspx" TargetMode="External"/><Relationship Id="rId15" Type="http://schemas.openxmlformats.org/officeDocument/2006/relationships/hyperlink" Target="http://www.santemontreal.qc.ca/rh/pub/fr/default.asp" TargetMode="External"/><Relationship Id="rId10" Type="http://schemas.openxmlformats.org/officeDocument/2006/relationships/hyperlink" Target="http://www.agesss.qc.ca/" TargetMode="External"/><Relationship Id="rId19" Type="http://schemas.openxmlformats.org/officeDocument/2006/relationships/hyperlink" Target="http://www.feep.qc.ca/index.cfm" TargetMode="External"/><Relationship Id="rId4" Type="http://schemas.openxmlformats.org/officeDocument/2006/relationships/hyperlink" Target="http://www.cmquebec.qc.ca/accueil" TargetMode="External"/><Relationship Id="rId9" Type="http://schemas.openxmlformats.org/officeDocument/2006/relationships/hyperlink" Target="http://www.rqis.org/" TargetMode="External"/><Relationship Id="rId14" Type="http://schemas.openxmlformats.org/officeDocument/2006/relationships/hyperlink" Target="http://www.rrsss03.gouv.qc.ca/RR-offresEmploi.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rcrpp.org/index.cfm?l=fr" TargetMode="External"/><Relationship Id="rId13" Type="http://schemas.openxmlformats.org/officeDocument/2006/relationships/hyperlink" Target="http://www.cpha.ca/fr/default.aspx" TargetMode="External"/><Relationship Id="rId3" Type="http://schemas.openxmlformats.org/officeDocument/2006/relationships/hyperlink" Target="https://www.canada.ca/fr/gouvernement/min.html?utm_medium=decommissioned+site&amp;utm_campaign=Canada+Site+Redirect+Tracking&amp;utm_source=canada.gc.ca/depts/major/depind-fra.html&amp;utm_content=Launch+Tracking" TargetMode="External"/><Relationship Id="rId7" Type="http://schemas.openxmlformats.org/officeDocument/2006/relationships/hyperlink" Target="https://www.cihi.ca/fr" TargetMode="External"/><Relationship Id="rId12" Type="http://schemas.openxmlformats.org/officeDocument/2006/relationships/hyperlink" Target="http://www.cihi.ca/CIHI-ext-portal/internet/FR/Home/home/cihi000001" TargetMode="External"/><Relationship Id="rId2" Type="http://schemas.openxmlformats.org/officeDocument/2006/relationships/hyperlink" Target="http://jobs-emplois.gc.ca/" TargetMode="External"/><Relationship Id="rId1" Type="http://schemas.openxmlformats.org/officeDocument/2006/relationships/slideLayout" Target="../slideLayouts/slideLayout6.xml"/><Relationship Id="rId6" Type="http://schemas.openxmlformats.org/officeDocument/2006/relationships/hyperlink" Target="http://www.chairs-chaires.gc.ca/home-accueil-fra.aspx" TargetMode="External"/><Relationship Id="rId11" Type="http://schemas.openxmlformats.org/officeDocument/2006/relationships/hyperlink" Target="http://www.cihr-irsc.gc.ca/f/193.html" TargetMode="External"/><Relationship Id="rId5" Type="http://schemas.openxmlformats.org/officeDocument/2006/relationships/hyperlink" Target="http://sage-geds.tpsgc-pwgsc.gc.ca/cgi-bin/direct500/fra/BF" TargetMode="External"/><Relationship Id="rId10" Type="http://schemas.openxmlformats.org/officeDocument/2006/relationships/hyperlink" Target="http://hc-sc.gc.ca/" TargetMode="External"/><Relationship Id="rId4" Type="http://schemas.openxmlformats.org/officeDocument/2006/relationships/hyperlink" Target="http://jobs-emplois.gc.ca/centres/org-fra.htm" TargetMode="External"/><Relationship Id="rId9" Type="http://schemas.openxmlformats.org/officeDocument/2006/relationships/hyperlink" Target="http://www.healthcouncilcanada.ca/index.php" TargetMode="External"/><Relationship Id="rId14" Type="http://schemas.openxmlformats.org/officeDocument/2006/relationships/hyperlink" Target="http://www.sshrc-crsh.gc.ca/home-accueil-fra.aspx"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cpa.ca/fr/" TargetMode="External"/><Relationship Id="rId13" Type="http://schemas.openxmlformats.org/officeDocument/2006/relationships/hyperlink" Target="http://manitoba.cmha.ca/" TargetMode="External"/><Relationship Id="rId18" Type="http://schemas.openxmlformats.org/officeDocument/2006/relationships/hyperlink" Target="https://fr.wikipedia.org/wiki/Informatique_d%C3%A9cisionnelle" TargetMode="External"/><Relationship Id="rId3" Type="http://schemas.openxmlformats.org/officeDocument/2006/relationships/hyperlink" Target="http://www.acsm.ca/bins/index.asp?lang=2" TargetMode="External"/><Relationship Id="rId21" Type="http://schemas.openxmlformats.org/officeDocument/2006/relationships/hyperlink" Target="https://www.bhbia.org.uk/recruitment/careersinbusinessintelligence/jobprofiles.aspx" TargetMode="External"/><Relationship Id="rId7" Type="http://schemas.openxmlformats.org/officeDocument/2006/relationships/hyperlink" Target="http://www.cwlc.ca/fr/home" TargetMode="External"/><Relationship Id="rId12" Type="http://schemas.openxmlformats.org/officeDocument/2006/relationships/hyperlink" Target="http://www.psychologists.bc.ca/" TargetMode="External"/><Relationship Id="rId17" Type="http://schemas.openxmlformats.org/officeDocument/2006/relationships/hyperlink" Target="https://bigdata.cs.dal.ca/" TargetMode="External"/><Relationship Id="rId2" Type="http://schemas.openxmlformats.org/officeDocument/2006/relationships/hyperlink" Target="http://www.ccpa-accp.ca/fr" TargetMode="External"/><Relationship Id="rId16" Type="http://schemas.openxmlformats.org/officeDocument/2006/relationships/hyperlink" Target="http://mps.ca/" TargetMode="External"/><Relationship Id="rId20" Type="http://schemas.openxmlformats.org/officeDocument/2006/relationships/hyperlink" Target="http://mria-arim.ca/fr/actualites" TargetMode="External"/><Relationship Id="rId1" Type="http://schemas.openxmlformats.org/officeDocument/2006/relationships/slideLayout" Target="../slideLayouts/slideLayout6.xml"/><Relationship Id="rId6" Type="http://schemas.openxmlformats.org/officeDocument/2006/relationships/hyperlink" Target="http://www.idees-ideas.ca/" TargetMode="External"/><Relationship Id="rId11" Type="http://schemas.openxmlformats.org/officeDocument/2006/relationships/hyperlink" Target="http://www.aqps.qc.ca/" TargetMode="External"/><Relationship Id="rId5" Type="http://schemas.openxmlformats.org/officeDocument/2006/relationships/hyperlink" Target="http://web.archive.org/web/20080201123757/www.ccppp.ca/fr/index.html" TargetMode="External"/><Relationship Id="rId15" Type="http://schemas.openxmlformats.org/officeDocument/2006/relationships/hyperlink" Target="http://www.ordrepsy.qc.ca/fr/index.sn" TargetMode="External"/><Relationship Id="rId10" Type="http://schemas.openxmlformats.org/officeDocument/2006/relationships/hyperlink" Target="http://www.nlpsych.ca/" TargetMode="External"/><Relationship Id="rId19" Type="http://schemas.openxmlformats.org/officeDocument/2006/relationships/hyperlink" Target="http://www.shiftcentral.com/" TargetMode="External"/><Relationship Id="rId4" Type="http://schemas.openxmlformats.org/officeDocument/2006/relationships/hyperlink" Target="http://www.cpa-apc.org/index.php" TargetMode="External"/><Relationship Id="rId9" Type="http://schemas.openxmlformats.org/officeDocument/2006/relationships/hyperlink" Target="http://www.apns.ca/" TargetMode="External"/><Relationship Id="rId14" Type="http://schemas.openxmlformats.org/officeDocument/2006/relationships/hyperlink" Target="http://www.cpo.on.c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arrondissement.com/capitale_nationale-list-bottin/a4-hommes/t1/" TargetMode="External"/><Relationship Id="rId13" Type="http://schemas.openxmlformats.org/officeDocument/2006/relationships/hyperlink" Target="http://www.casott.on.ca/fr/careers/" TargetMode="External"/><Relationship Id="rId3" Type="http://schemas.openxmlformats.org/officeDocument/2006/relationships/hyperlink" Target="http://www.portailrh.org/consultants/repertoire/" TargetMode="External"/><Relationship Id="rId7" Type="http://schemas.openxmlformats.org/officeDocument/2006/relationships/hyperlink" Target="http://www.pagesjaunes.ca/search/si/1/Programmes+d'aide+aux+employ%C3%A9s/Quebec+QC" TargetMode="External"/><Relationship Id="rId12" Type="http://schemas.openxmlformats.org/officeDocument/2006/relationships/hyperlink" Target="http://www.ccac-ont.ca/Jobs.aspx?EnterpriseID=15&amp;MenuID=56&amp;LanguageID=2" TargetMode="External"/><Relationship Id="rId17" Type="http://schemas.openxmlformats.org/officeDocument/2006/relationships/hyperlink" Target="http://www.youturn.ca/emploi-et-benevolat/?lang=fr" TargetMode="External"/><Relationship Id="rId2" Type="http://schemas.openxmlformats.org/officeDocument/2006/relationships/hyperlink" Target="http://www.icriq.com/fr/avancee" TargetMode="External"/><Relationship Id="rId16" Type="http://schemas.openxmlformats.org/officeDocument/2006/relationships/hyperlink" Target="http://afm.mb.ca/francais/" TargetMode="External"/><Relationship Id="rId1" Type="http://schemas.openxmlformats.org/officeDocument/2006/relationships/slideLayout" Target="../slideLayouts/slideLayout6.xml"/><Relationship Id="rId6" Type="http://schemas.openxmlformats.org/officeDocument/2006/relationships/hyperlink" Target="http://www.santeprivee.ca/Psychologie/62-0.html" TargetMode="External"/><Relationship Id="rId11" Type="http://schemas.openxmlformats.org/officeDocument/2006/relationships/hyperlink" Target="http://bts.calian.com/en/career_jobs/index.asp" TargetMode="External"/><Relationship Id="rId5" Type="http://schemas.openxmlformats.org/officeDocument/2006/relationships/hyperlink" Target="http://www.groupeentreprisesensante.com/fr/" TargetMode="External"/><Relationship Id="rId15" Type="http://schemas.openxmlformats.org/officeDocument/2006/relationships/hyperlink" Target="http://calgaryclosertohome.com/careers-opportunities" TargetMode="External"/><Relationship Id="rId10" Type="http://schemas.openxmlformats.org/officeDocument/2006/relationships/hyperlink" Target="http://www.marchofdimes.ca/EN/AboutUs/careers/Pages/Careers.aspx" TargetMode="External"/><Relationship Id="rId4" Type="http://schemas.openxmlformats.org/officeDocument/2006/relationships/hyperlink" Target="http://imt.emploiquebec.gouv.qc.ca/mtg/inter/noncache/contenu/asp/ice621_rechrentrp_01.asp?lang=FRAN&amp;Porte=4" TargetMode="External"/><Relationship Id="rId9" Type="http://schemas.openxmlformats.org/officeDocument/2006/relationships/hyperlink" Target="http://www.theroyal.ca/research/" TargetMode="External"/><Relationship Id="rId14" Type="http://schemas.openxmlformats.org/officeDocument/2006/relationships/hyperlink" Target="http://socialpsychology.org/career.ht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networks.h-net.org/" TargetMode="External"/><Relationship Id="rId13" Type="http://schemas.openxmlformats.org/officeDocument/2006/relationships/hyperlink" Target="http://engages.ca/" TargetMode="External"/><Relationship Id="rId3" Type="http://schemas.openxmlformats.org/officeDocument/2006/relationships/hyperlink" Target="http://www.emploisensante.com/category121/Professions-en-intervention-psychosociale" TargetMode="External"/><Relationship Id="rId7" Type="http://schemas.openxmlformats.org/officeDocument/2006/relationships/hyperlink" Target="http://www.irdpq.qc.ca/carrieres" TargetMode="External"/><Relationship Id="rId12" Type="http://schemas.openxmlformats.org/officeDocument/2006/relationships/hyperlink" Target="https://www.placeauxjeunes.qc.ca/" TargetMode="External"/><Relationship Id="rId2" Type="http://schemas.openxmlformats.org/officeDocument/2006/relationships/hyperlink" Target="http://www.emploisante.ca/fr/" TargetMode="External"/><Relationship Id="rId1" Type="http://schemas.openxmlformats.org/officeDocument/2006/relationships/slideLayout" Target="../slideLayouts/slideLayout6.xml"/><Relationship Id="rId6" Type="http://schemas.openxmlformats.org/officeDocument/2006/relationships/hyperlink" Target="http://www.ciussscnplustoi.ca/trouver-un-emploi/emplois-disponibles/" TargetMode="External"/><Relationship Id="rId11" Type="http://schemas.openxmlformats.org/officeDocument/2006/relationships/hyperlink" Target="http://www.publicservicecareers.org/?pageid=503" TargetMode="External"/><Relationship Id="rId5" Type="http://schemas.openxmlformats.org/officeDocument/2006/relationships/hyperlink" Target="http://www.emplois.santemontreal.qc.ca/" TargetMode="External"/><Relationship Id="rId10" Type="http://schemas.openxmlformats.org/officeDocument/2006/relationships/hyperlink" Target="http://www.psychxchange.com.au/JobSearch.aspx" TargetMode="External"/><Relationship Id="rId4" Type="http://schemas.openxmlformats.org/officeDocument/2006/relationships/hyperlink" Target="http://www.travaillerensante.com/emplois-disponibles/recherche/" TargetMode="External"/><Relationship Id="rId9" Type="http://schemas.openxmlformats.org/officeDocument/2006/relationships/hyperlink" Target="http://www.jobs4medical.co.uk/jobs/Social+Worker+Jobs/All+Grades/All+Specialities/All+Regions-All+Countries.job" TargetMode="External"/><Relationship Id="rId14" Type="http://schemas.openxmlformats.org/officeDocument/2006/relationships/hyperlink" Target="http://placement.emploiquebec.gouv.qc.ca/mbe/login/portail/portcherc.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umoncton.ca/recherche/node/28" TargetMode="External"/><Relationship Id="rId7" Type="http://schemas.openxmlformats.org/officeDocument/2006/relationships/hyperlink" Target="http://app.infoaa.7700.gnb.ca/gnb/pub/Search1Fr.asp" TargetMode="External"/><Relationship Id="rId2" Type="http://schemas.openxmlformats.org/officeDocument/2006/relationships/hyperlink" Target="http://www.option-carriere.ca/" TargetMode="External"/><Relationship Id="rId1" Type="http://schemas.openxmlformats.org/officeDocument/2006/relationships/slideLayout" Target="../slideLayouts/slideLayout6.xml"/><Relationship Id="rId6" Type="http://schemas.openxmlformats.org/officeDocument/2006/relationships/hyperlink" Target="http://www2.gnb.ca/content/gnb/fr/gateways/emploi.html" TargetMode="External"/><Relationship Id="rId5" Type="http://schemas.openxmlformats.org/officeDocument/2006/relationships/hyperlink" Target="https://www.ere.gnb.ca/internetwelcome.aspx?lang=F&amp;t=Y" TargetMode="External"/><Relationship Id="rId4" Type="http://schemas.openxmlformats.org/officeDocument/2006/relationships/hyperlink" Target="http://www.volunteergreatermoncton.com/fr/index-fr.php"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montrealinternational.com/organisations-internationales/organisations-a-montreal/" TargetMode="External"/><Relationship Id="rId13" Type="http://schemas.openxmlformats.org/officeDocument/2006/relationships/hyperlink" Target="http://agora.ceci.ca/postesVacants_fr.html" TargetMode="External"/><Relationship Id="rId18" Type="http://schemas.openxmlformats.org/officeDocument/2006/relationships/hyperlink" Target="http://www.siawso.org/contact" TargetMode="External"/><Relationship Id="rId3" Type="http://schemas.openxmlformats.org/officeDocument/2006/relationships/hyperlink" Target="http://www.campusaccess.com/internships/" TargetMode="External"/><Relationship Id="rId21" Type="http://schemas.openxmlformats.org/officeDocument/2006/relationships/hyperlink" Target="http://www.cornerstn.com/page3.html" TargetMode="External"/><Relationship Id="rId7" Type="http://schemas.openxmlformats.org/officeDocument/2006/relationships/hyperlink" Target="https://equitas.org/fr/take-action/get-involved/" TargetMode="External"/><Relationship Id="rId12" Type="http://schemas.openxmlformats.org/officeDocument/2006/relationships/hyperlink" Target="http://www.unicef.fr/" TargetMode="External"/><Relationship Id="rId17" Type="http://schemas.openxmlformats.org/officeDocument/2006/relationships/hyperlink" Target="http://www.ippf.org/about-us/jobs" TargetMode="External"/><Relationship Id="rId2" Type="http://schemas.openxmlformats.org/officeDocument/2006/relationships/hyperlink" Target="http://www.cic.gc.ca/francais/travailler/eic/" TargetMode="External"/><Relationship Id="rId16" Type="http://schemas.openxmlformats.org/officeDocument/2006/relationships/hyperlink" Target="http://www.concern.net/jobs" TargetMode="External"/><Relationship Id="rId20" Type="http://schemas.openxmlformats.org/officeDocument/2006/relationships/hyperlink" Target="http://a-i-r.com/contact-us/" TargetMode="External"/><Relationship Id="rId1" Type="http://schemas.openxmlformats.org/officeDocument/2006/relationships/slideLayout" Target="../slideLayouts/slideLayout6.xml"/><Relationship Id="rId6" Type="http://schemas.openxmlformats.org/officeDocument/2006/relationships/hyperlink" Target="http://www.aqoci.qc.ca/spip.php?rubrique94%20" TargetMode="External"/><Relationship Id="rId11" Type="http://schemas.openxmlformats.org/officeDocument/2006/relationships/hyperlink" Target="http://jobs.undp.org/cj_view_jobs.cfm?cur_lang=fr&amp;categ_id=0&amp;rgn_id_c=" TargetMode="External"/><Relationship Id="rId24" Type="http://schemas.openxmlformats.org/officeDocument/2006/relationships/hyperlink" Target="http://www.levermore.com/index.php?id_pag=6" TargetMode="External"/><Relationship Id="rId5" Type="http://schemas.openxmlformats.org/officeDocument/2006/relationships/hyperlink" Target="http://unac.org/notre-travail/stages-internationaux/?lang=fr" TargetMode="External"/><Relationship Id="rId15" Type="http://schemas.openxmlformats.org/officeDocument/2006/relationships/hyperlink" Target="http://www.cvt.org/InsideCVT/ProfessionalOpportunities" TargetMode="External"/><Relationship Id="rId23" Type="http://schemas.openxmlformats.org/officeDocument/2006/relationships/hyperlink" Target="http://www.laureate.com/career/default.aspx" TargetMode="External"/><Relationship Id="rId10" Type="http://schemas.openxmlformats.org/officeDocument/2006/relationships/hyperlink" Target="http://www.francophonie.org/-Recrutements-37-.html" TargetMode="External"/><Relationship Id="rId19" Type="http://schemas.openxmlformats.org/officeDocument/2006/relationships/hyperlink" Target="http://psychadelaide.com.au/" TargetMode="External"/><Relationship Id="rId4" Type="http://schemas.openxmlformats.org/officeDocument/2006/relationships/hyperlink" Target="http://www.international.gc.ca/development-developpement/jobs-emplois/index.aspx?lang=fra" TargetMode="External"/><Relationship Id="rId9" Type="http://schemas.openxmlformats.org/officeDocument/2006/relationships/hyperlink" Target="http://oxfam.qc.ca/engagez-vous" TargetMode="External"/><Relationship Id="rId14" Type="http://schemas.openxmlformats.org/officeDocument/2006/relationships/hyperlink" Target="http://www.amref.org/get-involved/jobs-at-amref/?keywords=career" TargetMode="External"/><Relationship Id="rId22" Type="http://schemas.openxmlformats.org/officeDocument/2006/relationships/hyperlink" Target="http://www.foodaddicts.org/international-francai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sssc.uk.com/Social-Service-Careers/choosing-a-career-in-social-services.html" TargetMode="External"/><Relationship Id="rId13" Type="http://schemas.openxmlformats.org/officeDocument/2006/relationships/hyperlink" Target="http://www.apa.org/" TargetMode="External"/><Relationship Id="rId18" Type="http://schemas.openxmlformats.org/officeDocument/2006/relationships/hyperlink" Target="http://www.psichi.org/?page=about" TargetMode="External"/><Relationship Id="rId3" Type="http://schemas.openxmlformats.org/officeDocument/2006/relationships/hyperlink" Target="http://www.cmha.org.uk/get-invloved-/vacancies" TargetMode="External"/><Relationship Id="rId7" Type="http://schemas.openxmlformats.org/officeDocument/2006/relationships/hyperlink" Target="http://www.niscc.info/careers-6.aspx" TargetMode="External"/><Relationship Id="rId12" Type="http://schemas.openxmlformats.org/officeDocument/2006/relationships/hyperlink" Target="http://www.wiscomp.org/internship_opportunities.asp" TargetMode="External"/><Relationship Id="rId17" Type="http://schemas.openxmlformats.org/officeDocument/2006/relationships/hyperlink" Target="http://www.iassistdata.org/" TargetMode="External"/><Relationship Id="rId2" Type="http://schemas.openxmlformats.org/officeDocument/2006/relationships/hyperlink" Target="http://www.caritas.org/fr/index.html" TargetMode="External"/><Relationship Id="rId16" Type="http://schemas.openxmlformats.org/officeDocument/2006/relationships/hyperlink" Target="http://www.worldsocialscience.org/" TargetMode="External"/><Relationship Id="rId1" Type="http://schemas.openxmlformats.org/officeDocument/2006/relationships/slideLayout" Target="../slideLayouts/slideLayout6.xml"/><Relationship Id="rId6" Type="http://schemas.openxmlformats.org/officeDocument/2006/relationships/hyperlink" Target="http://www.esc-eurocrim.org/job_opportunities.shtml" TargetMode="External"/><Relationship Id="rId11" Type="http://schemas.openxmlformats.org/officeDocument/2006/relationships/hyperlink" Target="http://www.hkpcc.hk/indexeng.html#Contact_us:_" TargetMode="External"/><Relationship Id="rId5" Type="http://schemas.openxmlformats.org/officeDocument/2006/relationships/hyperlink" Target="http://www.emcdda.europa.eu/about/jobs" TargetMode="External"/><Relationship Id="rId15" Type="http://schemas.openxmlformats.org/officeDocument/2006/relationships/hyperlink" Target="http://www.spsp.org/?page=AboutIndex" TargetMode="External"/><Relationship Id="rId10" Type="http://schemas.openxmlformats.org/officeDocument/2006/relationships/hyperlink" Target="http://www.ccps.com.hk/eng/index/" TargetMode="External"/><Relationship Id="rId4" Type="http://schemas.openxmlformats.org/officeDocument/2006/relationships/hyperlink" Target="http://www.europeaninstitute.org/" TargetMode="External"/><Relationship Id="rId9" Type="http://schemas.openxmlformats.org/officeDocument/2006/relationships/hyperlink" Target="http://en.cydf.org.cn/" TargetMode="External"/><Relationship Id="rId14" Type="http://schemas.openxmlformats.org/officeDocument/2006/relationships/hyperlink" Target="http://www.psychologicalscience.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kinesiology.net/associations.asp" TargetMode="External"/><Relationship Id="rId13" Type="http://schemas.openxmlformats.org/officeDocument/2006/relationships/hyperlink" Target="http://www.biotalent.ca/default_f.asp" TargetMode="External"/><Relationship Id="rId3" Type="http://schemas.openxmlformats.org/officeDocument/2006/relationships/hyperlink" Target="http://www.csep.ca/Francais/view.asp?x=1" TargetMode="External"/><Relationship Id="rId7" Type="http://schemas.openxmlformats.org/officeDocument/2006/relationships/hyperlink" Target="https://www.cfmws.com/fr/AboutUs/Careers/EmplOpp/Pages/default.aspx" TargetMode="External"/><Relationship Id="rId12" Type="http://schemas.openxmlformats.org/officeDocument/2006/relationships/hyperlink" Target="http://www.biotech.ca/fr/default.aspx" TargetMode="External"/><Relationship Id="rId2" Type="http://schemas.openxmlformats.org/officeDocument/2006/relationships/hyperlink" Target="http://www.cka.ca/resources/provincial-kinesiology-organizations" TargetMode="External"/><Relationship Id="rId1" Type="http://schemas.openxmlformats.org/officeDocument/2006/relationships/slideLayout" Target="../slideLayouts/slideLayout6.xml"/><Relationship Id="rId6" Type="http://schemas.openxmlformats.org/officeDocument/2006/relationships/hyperlink" Target="http://www.oka.on.ca/" TargetMode="External"/><Relationship Id="rId11" Type="http://schemas.openxmlformats.org/officeDocument/2006/relationships/hyperlink" Target="http://bionb.org/fr/industry-directory/" TargetMode="External"/><Relationship Id="rId5" Type="http://schemas.openxmlformats.org/officeDocument/2006/relationships/hyperlink" Target="http://www.kinesiologue.com/" TargetMode="External"/><Relationship Id="rId10" Type="http://schemas.openxmlformats.org/officeDocument/2006/relationships/hyperlink" Target="http://www.ic.gc.ca/eic/site/ccc-rec.nsf/fra/00050.html" TargetMode="External"/><Relationship Id="rId4" Type="http://schemas.openxmlformats.org/officeDocument/2006/relationships/hyperlink" Target="http://www.monkine.ca/" TargetMode="External"/><Relationship Id="rId9" Type="http://schemas.openxmlformats.org/officeDocument/2006/relationships/hyperlink" Target="http://www.coach.ca/coach-training-in-canada-s15408&amp;language=f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indexsante.ca/Hopitaux/" TargetMode="External"/><Relationship Id="rId13" Type="http://schemas.openxmlformats.org/officeDocument/2006/relationships/hyperlink" Target="http://www.iamers.org/members/find-a-member/" TargetMode="External"/><Relationship Id="rId18" Type="http://schemas.openxmlformats.org/officeDocument/2006/relationships/hyperlink" Target="http://www.casott.on.ca/fr/careers/" TargetMode="External"/><Relationship Id="rId3" Type="http://schemas.openxmlformats.org/officeDocument/2006/relationships/hyperlink" Target="http://www.gnb.ca/0051/index-f.asp" TargetMode="External"/><Relationship Id="rId7" Type="http://schemas.openxmlformats.org/officeDocument/2006/relationships/hyperlink" Target="http://www.hc-sc.gc.ca/hcs-sss/delivery-prestation/ptrole/index-fra.php" TargetMode="External"/><Relationship Id="rId12" Type="http://schemas.openxmlformats.org/officeDocument/2006/relationships/hyperlink" Target="http://www.mymeta.org/" TargetMode="External"/><Relationship Id="rId17" Type="http://schemas.openxmlformats.org/officeDocument/2006/relationships/hyperlink" Target="http://www.ccac-ont.ca/Jobs.aspx?EnterpriseID=15&amp;MenuID=56&amp;LanguageID=2" TargetMode="External"/><Relationship Id="rId2" Type="http://schemas.openxmlformats.org/officeDocument/2006/relationships/hyperlink" Target="http://www.umoncton.ca/umcm-saee/node/134" TargetMode="External"/><Relationship Id="rId16" Type="http://schemas.openxmlformats.org/officeDocument/2006/relationships/hyperlink" Target="http://careers.medicaldevices.org/" TargetMode="External"/><Relationship Id="rId1" Type="http://schemas.openxmlformats.org/officeDocument/2006/relationships/slideLayout" Target="../slideLayouts/slideLayout6.xml"/><Relationship Id="rId6" Type="http://schemas.openxmlformats.org/officeDocument/2006/relationships/hyperlink" Target="http://www.csnb.ca/accueil.cfm" TargetMode="External"/><Relationship Id="rId11" Type="http://schemas.openxmlformats.org/officeDocument/2006/relationships/hyperlink" Target="http://www.medec.org/page/MemberList" TargetMode="External"/><Relationship Id="rId5" Type="http://schemas.openxmlformats.org/officeDocument/2006/relationships/hyperlink" Target="http://www.horizonnb.ca/" TargetMode="External"/><Relationship Id="rId15" Type="http://schemas.openxmlformats.org/officeDocument/2006/relationships/hyperlink" Target="http://www.emploisprofessionnelsensante.com/fr/" TargetMode="External"/><Relationship Id="rId10" Type="http://schemas.openxmlformats.org/officeDocument/2006/relationships/hyperlink" Target="http://www.medicaldevices.org/" TargetMode="External"/><Relationship Id="rId4" Type="http://schemas.openxmlformats.org/officeDocument/2006/relationships/hyperlink" Target="http://www.santevitalitehealth.ca/" TargetMode="External"/><Relationship Id="rId9" Type="http://schemas.openxmlformats.org/officeDocument/2006/relationships/hyperlink" Target="http://www.canadacircle.org/hospitals-in-canada/" TargetMode="External"/><Relationship Id="rId14" Type="http://schemas.openxmlformats.org/officeDocument/2006/relationships/hyperlink" Target="http://www.canadapharma.org/fr/accuei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a-i-r.com/contact-us/" TargetMode="External"/><Relationship Id="rId13" Type="http://schemas.openxmlformats.org/officeDocument/2006/relationships/hyperlink" Target="http://www.groupeentreprisesensante.com/fr/" TargetMode="External"/><Relationship Id="rId3" Type="http://schemas.openxmlformats.org/officeDocument/2006/relationships/hyperlink" Target="http://www.outwardbound.net/schools/" TargetMode="External"/><Relationship Id="rId7" Type="http://schemas.openxmlformats.org/officeDocument/2006/relationships/hyperlink" Target="http://www.cvt.org/InsideCVT/ProfessionalOpportunities" TargetMode="External"/><Relationship Id="rId12" Type="http://schemas.openxmlformats.org/officeDocument/2006/relationships/hyperlink" Target="http://www.icriq.com/fr/avancee" TargetMode="External"/><Relationship Id="rId2" Type="http://schemas.openxmlformats.org/officeDocument/2006/relationships/hyperlink" Target="http://www.nols.edu/" TargetMode="External"/><Relationship Id="rId1" Type="http://schemas.openxmlformats.org/officeDocument/2006/relationships/slideLayout" Target="../slideLayouts/slideLayout6.xml"/><Relationship Id="rId6" Type="http://schemas.openxmlformats.org/officeDocument/2006/relationships/hyperlink" Target="http://www.unicef.fr/" TargetMode="External"/><Relationship Id="rId11" Type="http://schemas.openxmlformats.org/officeDocument/2006/relationships/hyperlink" Target="https://www.bhbia.org.uk/recruitment/careersinbusinessintelligence/jobprofiles.aspx" TargetMode="External"/><Relationship Id="rId5" Type="http://schemas.openxmlformats.org/officeDocument/2006/relationships/hyperlink" Target="http://www.montrealinternational.com/organisations-internationales/organisations-a-montreal/" TargetMode="External"/><Relationship Id="rId15" Type="http://schemas.openxmlformats.org/officeDocument/2006/relationships/hyperlink" Target="http://www.arrondissement.com/capitale_nationale-list-bottin/a4-hommes/t1/" TargetMode="External"/><Relationship Id="rId10" Type="http://schemas.openxmlformats.org/officeDocument/2006/relationships/hyperlink" Target="https://bigdata.cs.dal.ca/" TargetMode="External"/><Relationship Id="rId4" Type="http://schemas.openxmlformats.org/officeDocument/2006/relationships/hyperlink" Target="http://www.aqoci.qc.ca/spip.php?rubrique94%20" TargetMode="External"/><Relationship Id="rId9" Type="http://schemas.openxmlformats.org/officeDocument/2006/relationships/hyperlink" Target="http://www.agesss.qc.ca/" TargetMode="External"/><Relationship Id="rId14" Type="http://schemas.openxmlformats.org/officeDocument/2006/relationships/hyperlink" Target="http://www.pagesjaunes.ca/search/si/1/Programmes+d'aide+aux+employ%C3%A9s/Quebec+QC"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jobs4medical.co.uk/jobs/Social+Worker+Jobs/All+Grades/All+Specialities/All+Regions-All+Countries.job" TargetMode="External"/><Relationship Id="rId3" Type="http://schemas.openxmlformats.org/officeDocument/2006/relationships/hyperlink" Target="http://www.emploisensante.com/category121/Professions-en-intervention-psychosociale" TargetMode="External"/><Relationship Id="rId7" Type="http://schemas.openxmlformats.org/officeDocument/2006/relationships/hyperlink" Target="http://www.irdpq.qc.ca/carrieres" TargetMode="External"/><Relationship Id="rId12" Type="http://schemas.openxmlformats.org/officeDocument/2006/relationships/hyperlink" Target="http://placement.emploiquebec.gouv.qc.ca/mbe/login/portail/portcherc.asp" TargetMode="External"/><Relationship Id="rId2" Type="http://schemas.openxmlformats.org/officeDocument/2006/relationships/hyperlink" Target="http://www.emploisante.ca/fr/" TargetMode="External"/><Relationship Id="rId1" Type="http://schemas.openxmlformats.org/officeDocument/2006/relationships/slideLayout" Target="../slideLayouts/slideLayout6.xml"/><Relationship Id="rId6" Type="http://schemas.openxmlformats.org/officeDocument/2006/relationships/hyperlink" Target="http://www.ciussscnplustoi.ca/trouver-un-emploi/emplois-disponibles/" TargetMode="External"/><Relationship Id="rId11" Type="http://schemas.openxmlformats.org/officeDocument/2006/relationships/hyperlink" Target="http://engages.ca/" TargetMode="External"/><Relationship Id="rId5" Type="http://schemas.openxmlformats.org/officeDocument/2006/relationships/hyperlink" Target="http://www.emplois.santemontreal.qc.ca/" TargetMode="External"/><Relationship Id="rId10" Type="http://schemas.openxmlformats.org/officeDocument/2006/relationships/hyperlink" Target="https://www.placeauxjeunes.qc.ca/" TargetMode="External"/><Relationship Id="rId4" Type="http://schemas.openxmlformats.org/officeDocument/2006/relationships/hyperlink" Target="http://www.travaillerensante.com/emplois-disponibles/recherche/" TargetMode="External"/><Relationship Id="rId9" Type="http://schemas.openxmlformats.org/officeDocument/2006/relationships/hyperlink" Target="http://www.publicservicecareers.org/?pageid=503"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nte.gouv.qc.ca/systeme-sante-en-bref/cisss-ciusss/" TargetMode="External"/><Relationship Id="rId13" Type="http://schemas.openxmlformats.org/officeDocument/2006/relationships/hyperlink" Target="http://www.rrsss03.gouv.qc.ca/RR-offresEmploi.html" TargetMode="External"/><Relationship Id="rId3" Type="http://schemas.openxmlformats.org/officeDocument/2006/relationships/hyperlink" Target="http://www.tresor.gouv.qc.ca/fileadmin/PDF/info_equite/liste_mo_non_assujetis.pdf" TargetMode="External"/><Relationship Id="rId7" Type="http://schemas.openxmlformats.org/officeDocument/2006/relationships/hyperlink" Target="http://www.rpcu.qc.ca/fr/sante-serv-soc-centres-jeunesse.aspx" TargetMode="External"/><Relationship Id="rId12" Type="http://schemas.openxmlformats.org/officeDocument/2006/relationships/hyperlink" Target="http://www.frsq.gouv.qc.ca/fr/carriere/emploi.shtml" TargetMode="External"/><Relationship Id="rId2" Type="http://schemas.openxmlformats.org/officeDocument/2006/relationships/hyperlink" Target="http://www.carrieres.gouv.qc.ca/choisir-la-fonction-publique/ministeres-et-organismes/" TargetMode="External"/><Relationship Id="rId1" Type="http://schemas.openxmlformats.org/officeDocument/2006/relationships/slideLayout" Target="../slideLayouts/slideLayout6.xml"/><Relationship Id="rId6" Type="http://schemas.openxmlformats.org/officeDocument/2006/relationships/hyperlink" Target="http://rmjq.org/" TargetMode="External"/><Relationship Id="rId11" Type="http://schemas.openxmlformats.org/officeDocument/2006/relationships/hyperlink" Target="http://www2.ulaval.ca/la-recherche/chercheurs-et-unites-de-recherche/etablissements-affilies-et-non-affilies.html" TargetMode="External"/><Relationship Id="rId5" Type="http://schemas.openxmlformats.org/officeDocument/2006/relationships/hyperlink" Target="http://www.rvcq.ca/search/index.jsp;jsessionid=6B5915B325BAA4355447BD9E0399C879?cat=Abus#pageTop" TargetMode="External"/><Relationship Id="rId15" Type="http://schemas.openxmlformats.org/officeDocument/2006/relationships/hyperlink" Target="http://www.avenirensante.com/" TargetMode="External"/><Relationship Id="rId10" Type="http://schemas.openxmlformats.org/officeDocument/2006/relationships/hyperlink" Target="http://www.agesss.qc.ca/" TargetMode="External"/><Relationship Id="rId4" Type="http://schemas.openxmlformats.org/officeDocument/2006/relationships/hyperlink" Target="http://www.211quebecregions.ca/fr/" TargetMode="External"/><Relationship Id="rId9" Type="http://schemas.openxmlformats.org/officeDocument/2006/relationships/hyperlink" Target="http://www.ic.gc.ca/eic/site/ccc_bt-rec_ec.nsf/fra/h_00007.html" TargetMode="External"/><Relationship Id="rId14" Type="http://schemas.openxmlformats.org/officeDocument/2006/relationships/hyperlink" Target="http://www.santemontreal.qc.ca/rh/pub/fr/default.asp"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rcrpp.org/index.cfm?l=fr" TargetMode="External"/><Relationship Id="rId13" Type="http://schemas.openxmlformats.org/officeDocument/2006/relationships/hyperlink" Target="http://www.cpha.ca/fr/default.aspx" TargetMode="External"/><Relationship Id="rId3" Type="http://schemas.openxmlformats.org/officeDocument/2006/relationships/hyperlink" Target="https://www.canada.ca/fr/gouvernement/min.html?utm_medium=decommissioned+site&amp;utm_campaign=Canada+Site+Redirect+Tracking&amp;utm_source=canada.gc.ca/depts/major/depind-fra.html&amp;utm_content=Launch+Tracking" TargetMode="External"/><Relationship Id="rId7" Type="http://schemas.openxmlformats.org/officeDocument/2006/relationships/hyperlink" Target="https://www.cihi.ca/fr" TargetMode="External"/><Relationship Id="rId12" Type="http://schemas.openxmlformats.org/officeDocument/2006/relationships/hyperlink" Target="http://www.cihi.ca/CIHI-ext-portal/internet/FR/Home/home/cihi000001" TargetMode="External"/><Relationship Id="rId2" Type="http://schemas.openxmlformats.org/officeDocument/2006/relationships/hyperlink" Target="http://jobs-emplois.gc.ca/" TargetMode="External"/><Relationship Id="rId1" Type="http://schemas.openxmlformats.org/officeDocument/2006/relationships/slideLayout" Target="../slideLayouts/slideLayout6.xml"/><Relationship Id="rId6" Type="http://schemas.openxmlformats.org/officeDocument/2006/relationships/hyperlink" Target="http://www.chairs-chaires.gc.ca/home-accueil-fra.aspx" TargetMode="External"/><Relationship Id="rId11" Type="http://schemas.openxmlformats.org/officeDocument/2006/relationships/hyperlink" Target="http://www.cihr-irsc.gc.ca/f/193.html" TargetMode="External"/><Relationship Id="rId5" Type="http://schemas.openxmlformats.org/officeDocument/2006/relationships/hyperlink" Target="http://sage-geds.tpsgc-pwgsc.gc.ca/cgi-bin/direct500/fra/BF" TargetMode="External"/><Relationship Id="rId10" Type="http://schemas.openxmlformats.org/officeDocument/2006/relationships/hyperlink" Target="http://hc-sc.gc.ca/" TargetMode="External"/><Relationship Id="rId4" Type="http://schemas.openxmlformats.org/officeDocument/2006/relationships/hyperlink" Target="http://jobs-emplois.gc.ca/centres/org-fra.htm" TargetMode="External"/><Relationship Id="rId9" Type="http://schemas.openxmlformats.org/officeDocument/2006/relationships/hyperlink" Target="http://www.healthcouncilcanada.ca/index.php" TargetMode="External"/><Relationship Id="rId14" Type="http://schemas.openxmlformats.org/officeDocument/2006/relationships/hyperlink" Target="http://www.sshrc-crsh.gc.ca/home-accueil-fra.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umoncton.ca/recherche/node/28" TargetMode="External"/><Relationship Id="rId7" Type="http://schemas.openxmlformats.org/officeDocument/2006/relationships/hyperlink" Target="http://app.infoaa.7700.gnb.ca/gnb/pub/Search1Fr.asp" TargetMode="External"/><Relationship Id="rId2" Type="http://schemas.openxmlformats.org/officeDocument/2006/relationships/hyperlink" Target="http://www.option-carriere.ca/" TargetMode="External"/><Relationship Id="rId1" Type="http://schemas.openxmlformats.org/officeDocument/2006/relationships/slideLayout" Target="../slideLayouts/slideLayout6.xml"/><Relationship Id="rId6" Type="http://schemas.openxmlformats.org/officeDocument/2006/relationships/hyperlink" Target="http://www2.gnb.ca/content/gnb/fr/gateways/emploi.html" TargetMode="External"/><Relationship Id="rId5" Type="http://schemas.openxmlformats.org/officeDocument/2006/relationships/hyperlink" Target="https://www.ere.gnb.ca/internetwelcome.aspx?lang=F&amp;t=Y" TargetMode="External"/><Relationship Id="rId4" Type="http://schemas.openxmlformats.org/officeDocument/2006/relationships/hyperlink" Target="http://www.volunteergreatermoncton.com/fr/index-fr.php"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umoncton.ca/umcm-saee/Recherche_travai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centreculturelaberdeen.ca/members" TargetMode="External"/><Relationship Id="rId3" Type="http://schemas.openxmlformats.org/officeDocument/2006/relationships/hyperlink" Target="http://www.cpra.ca/" TargetMode="External"/><Relationship Id="rId7" Type="http://schemas.openxmlformats.org/officeDocument/2006/relationships/hyperlink" Target="http://www.metiers-quebec.org/humaines/recreologue.html" TargetMode="External"/><Relationship Id="rId12" Type="http://schemas.openxmlformats.org/officeDocument/2006/relationships/hyperlink" Target="http://www.aaapnb.ca/" TargetMode="External"/><Relationship Id="rId2" Type="http://schemas.openxmlformats.org/officeDocument/2006/relationships/hyperlink" Target="http://www.clnb.ca/" TargetMode="External"/><Relationship Id="rId1" Type="http://schemas.openxmlformats.org/officeDocument/2006/relationships/slideLayout" Target="../slideLayouts/slideLayout6.xml"/><Relationship Id="rId6" Type="http://schemas.openxmlformats.org/officeDocument/2006/relationships/hyperlink" Target="http://www.canadian-tr.org/" TargetMode="External"/><Relationship Id="rId11" Type="http://schemas.openxmlformats.org/officeDocument/2006/relationships/hyperlink" Target="https://uda.ca/" TargetMode="External"/><Relationship Id="rId5" Type="http://schemas.openxmlformats.org/officeDocument/2006/relationships/hyperlink" Target="http://www.gnb.ca/0131/index-f.asp" TargetMode="External"/><Relationship Id="rId10" Type="http://schemas.openxmlformats.org/officeDocument/2006/relationships/hyperlink" Target="http://www.culturalhrc.ca/index-f.asp" TargetMode="External"/><Relationship Id="rId4" Type="http://schemas.openxmlformats.org/officeDocument/2006/relationships/hyperlink" Target="http://www.ssmefnb.ca/" TargetMode="External"/><Relationship Id="rId9" Type="http://schemas.openxmlformats.org/officeDocument/2006/relationships/hyperlink" Target="http://www.cultureworks.ca/fr"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backdoorjobs.com/" TargetMode="External"/><Relationship Id="rId13" Type="http://schemas.openxmlformats.org/officeDocument/2006/relationships/hyperlink" Target="http://www.acadievacances.com/fr/liens.php" TargetMode="External"/><Relationship Id="rId3" Type="http://schemas.openxmlformats.org/officeDocument/2006/relationships/hyperlink" Target="http://www.nols.edu/" TargetMode="External"/><Relationship Id="rId7" Type="http://schemas.openxmlformats.org/officeDocument/2006/relationships/hyperlink" Target="http://jeunessecanadamonde.org/" TargetMode="External"/><Relationship Id="rId12" Type="http://schemas.openxmlformats.org/officeDocument/2006/relationships/hyperlink" Target="http://www.attractionsevenements.com/" TargetMode="External"/><Relationship Id="rId2" Type="http://schemas.openxmlformats.org/officeDocument/2006/relationships/hyperlink" Target="http://www.umoncton.ca/umcm-saee/node/134" TargetMode="External"/><Relationship Id="rId1" Type="http://schemas.openxmlformats.org/officeDocument/2006/relationships/slideLayout" Target="../slideLayouts/slideLayout6.xml"/><Relationship Id="rId6" Type="http://schemas.openxmlformats.org/officeDocument/2006/relationships/hyperlink" Target="http://www.careersunited.org/home_jobseeker.asp?Lang=6" TargetMode="External"/><Relationship Id="rId11" Type="http://schemas.openxmlformats.org/officeDocument/2006/relationships/hyperlink" Target="http://www.resortjobs.com/" TargetMode="External"/><Relationship Id="rId5" Type="http://schemas.openxmlformats.org/officeDocument/2006/relationships/hyperlink" Target="http://www.ywcamoncton.com/fr/" TargetMode="External"/><Relationship Id="rId15" Type="http://schemas.openxmlformats.org/officeDocument/2006/relationships/hyperlink" Target="http://www.cruising.org/vacation/cruise-lines-ships" TargetMode="External"/><Relationship Id="rId10" Type="http://schemas.openxmlformats.org/officeDocument/2006/relationships/hyperlink" Target="http://www.bllhma.com/main.php?p=62" TargetMode="External"/><Relationship Id="rId4" Type="http://schemas.openxmlformats.org/officeDocument/2006/relationships/hyperlink" Target="http://www.outwardbound.net/schools/" TargetMode="External"/><Relationship Id="rId9" Type="http://schemas.openxmlformats.org/officeDocument/2006/relationships/hyperlink" Target="http://camps.qc.ca/fr/parents-et-enfants/emploi-ete-moniteur-de-camp" TargetMode="External"/><Relationship Id="rId14" Type="http://schemas.openxmlformats.org/officeDocument/2006/relationships/hyperlink" Target="http://www.recrutour.fr/fr/"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publicservicecareers.org/" TargetMode="External"/><Relationship Id="rId13" Type="http://schemas.openxmlformats.org/officeDocument/2006/relationships/hyperlink" Target="http://municipalworld.com/" TargetMode="External"/><Relationship Id="rId3" Type="http://schemas.openxmlformats.org/officeDocument/2006/relationships/hyperlink" Target="http://www.acpap.ca/index.html" TargetMode="External"/><Relationship Id="rId7" Type="http://schemas.openxmlformats.org/officeDocument/2006/relationships/hyperlink" Target="http://www.agesss.qc.ca/" TargetMode="External"/><Relationship Id="rId12" Type="http://schemas.openxmlformats.org/officeDocument/2006/relationships/hyperlink" Target="http://www.quebecmunicipal.qc.ca/emplois/" TargetMode="External"/><Relationship Id="rId17" Type="http://schemas.openxmlformats.org/officeDocument/2006/relationships/hyperlink" Target="http://www.feep.qc.ca/index.cfm" TargetMode="External"/><Relationship Id="rId2" Type="http://schemas.openxmlformats.org/officeDocument/2006/relationships/hyperlink" Target="http://www.iapc.ca/error.lasso" TargetMode="External"/><Relationship Id="rId16" Type="http://schemas.openxmlformats.org/officeDocument/2006/relationships/hyperlink" Target="http://www.fcsq.qc.ca/carrieres/" TargetMode="External"/><Relationship Id="rId1" Type="http://schemas.openxmlformats.org/officeDocument/2006/relationships/slideLayout" Target="../slideLayouts/slideLayout6.xml"/><Relationship Id="rId6" Type="http://schemas.openxmlformats.org/officeDocument/2006/relationships/hyperlink" Target="http://www.amanb-aamnb.ca/accueil.cfm" TargetMode="External"/><Relationship Id="rId11" Type="http://schemas.openxmlformats.org/officeDocument/2006/relationships/hyperlink" Target="http://www.rimq.qc.ca/liste_emplois.php" TargetMode="External"/><Relationship Id="rId5" Type="http://schemas.openxmlformats.org/officeDocument/2006/relationships/hyperlink" Target="http://www.camacam.ca/fr/" TargetMode="External"/><Relationship Id="rId15" Type="http://schemas.openxmlformats.org/officeDocument/2006/relationships/hyperlink" Target="http://www.emploicegep.qc.ca/fr/index.html" TargetMode="External"/><Relationship Id="rId10" Type="http://schemas.openxmlformats.org/officeDocument/2006/relationships/hyperlink" Target="http://www.cmm.qc.ca/" TargetMode="External"/><Relationship Id="rId4" Type="http://schemas.openxmlformats.org/officeDocument/2006/relationships/hyperlink" Target="http://www.apex.gc.ca/" TargetMode="External"/><Relationship Id="rId9" Type="http://schemas.openxmlformats.org/officeDocument/2006/relationships/hyperlink" Target="http://www.ccmm.qc.ca/" TargetMode="External"/><Relationship Id="rId14" Type="http://schemas.openxmlformats.org/officeDocument/2006/relationships/hyperlink" Target="http://www.umq.qc.ca/emplois/emplois.asp"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app.infoaa.7700.gnb.ca/gnb/pub/Search1Fr.asp" TargetMode="External"/><Relationship Id="rId3" Type="http://schemas.openxmlformats.org/officeDocument/2006/relationships/hyperlink" Target="http://www.umoncton.ca/recherche/node/28" TargetMode="External"/><Relationship Id="rId7" Type="http://schemas.openxmlformats.org/officeDocument/2006/relationships/hyperlink" Target="http://www2.gnb.ca/content/gnb/fr/gateways/emploi.html" TargetMode="External"/><Relationship Id="rId2" Type="http://schemas.openxmlformats.org/officeDocument/2006/relationships/hyperlink" Target="http://www.option-carriere.ca/" TargetMode="External"/><Relationship Id="rId1" Type="http://schemas.openxmlformats.org/officeDocument/2006/relationships/slideLayout" Target="../slideLayouts/slideLayout6.xml"/><Relationship Id="rId6" Type="http://schemas.openxmlformats.org/officeDocument/2006/relationships/hyperlink" Target="https://www.ere.gnb.ca/internetwelcome.aspx?lang=F&amp;t=Y" TargetMode="External"/><Relationship Id="rId5" Type="http://schemas.openxmlformats.org/officeDocument/2006/relationships/hyperlink" Target="http://www2.gnb.ca/content/gnb/fr/services/services_renderer.5099.Student_Employment_Experience_Development_(SEED)_-_Students.html" TargetMode="External"/><Relationship Id="rId4" Type="http://schemas.openxmlformats.org/officeDocument/2006/relationships/hyperlink" Target="http://www.volunteergreatermoncton.com/fr/index-fr.ph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jobs-emplois.gc.ca/centres/org-fra.htm" TargetMode="External"/><Relationship Id="rId2" Type="http://schemas.openxmlformats.org/officeDocument/2006/relationships/hyperlink" Target="http://jobs-emplois.gc.ca/" TargetMode="External"/><Relationship Id="rId1" Type="http://schemas.openxmlformats.org/officeDocument/2006/relationships/slideLayout" Target="../slideLayouts/slideLayout6.xml"/><Relationship Id="rId6" Type="http://schemas.openxmlformats.org/officeDocument/2006/relationships/hyperlink" Target="http://sage-geds.tpsgc-pwgsc.gc.ca/cgi-bin/direct500/fra/BF" TargetMode="External"/><Relationship Id="rId5" Type="http://schemas.openxmlformats.org/officeDocument/2006/relationships/hyperlink" Target="http://www.chairs-chaires.gc.ca/home-accueil-fra.aspx" TargetMode="External"/><Relationship Id="rId4" Type="http://schemas.openxmlformats.org/officeDocument/2006/relationships/hyperlink" Target="http://www.pch.gc.ca/special/jct-ycw/index-fra.cf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unac.org/notre-travail/stages-internationaux/?lang=fr" TargetMode="External"/><Relationship Id="rId13" Type="http://schemas.openxmlformats.org/officeDocument/2006/relationships/hyperlink" Target="http://www.rdee.ca/index.php/fr/apropos/offres-d-emploi" TargetMode="External"/><Relationship Id="rId3" Type="http://schemas.openxmlformats.org/officeDocument/2006/relationships/hyperlink" Target="http://iaestecanada.org/" TargetMode="External"/><Relationship Id="rId7" Type="http://schemas.openxmlformats.org/officeDocument/2006/relationships/hyperlink" Target="http://www.international.gc.ca/development-developpement/jobs-emplois/index.aspx?lang=fra" TargetMode="External"/><Relationship Id="rId12" Type="http://schemas.openxmlformats.org/officeDocument/2006/relationships/hyperlink" Target="http://edac.ca/fr/category/careers/" TargetMode="External"/><Relationship Id="rId2" Type="http://schemas.openxmlformats.org/officeDocument/2006/relationships/hyperlink" Target="http://www.cic.gc.ca/francais/travailler/eic/" TargetMode="External"/><Relationship Id="rId16" Type="http://schemas.openxmlformats.org/officeDocument/2006/relationships/hyperlink" Target="http://www.civicjobs.ca/index.asp" TargetMode="External"/><Relationship Id="rId1" Type="http://schemas.openxmlformats.org/officeDocument/2006/relationships/slideLayout" Target="../slideLayouts/slideLayout6.xml"/><Relationship Id="rId6" Type="http://schemas.openxmlformats.org/officeDocument/2006/relationships/hyperlink" Target="http://www.campusaccess.com/internships/" TargetMode="External"/><Relationship Id="rId11" Type="http://schemas.openxmlformats.org/officeDocument/2006/relationships/hyperlink" Target="http://exchanges.gc.ca/index.php/fra/p200902191324.html#travail" TargetMode="External"/><Relationship Id="rId5" Type="http://schemas.openxmlformats.org/officeDocument/2006/relationships/hyperlink" Target="http://aiesec.org/" TargetMode="External"/><Relationship Id="rId15" Type="http://schemas.openxmlformats.org/officeDocument/2006/relationships/hyperlink" Target="http://www.fcm.ca/accueil/carri%C3%A8res.htm" TargetMode="External"/><Relationship Id="rId10" Type="http://schemas.openxmlformats.org/officeDocument/2006/relationships/hyperlink" Target="http://www.iisd.org/interns/intro.aspx" TargetMode="External"/><Relationship Id="rId4" Type="http://schemas.openxmlformats.org/officeDocument/2006/relationships/hyperlink" Target="https://www.careeredge.ca/fr/home" TargetMode="External"/><Relationship Id="rId9" Type="http://schemas.openxmlformats.org/officeDocument/2006/relationships/hyperlink" Target="http://snacadie.org/index.php/les-offres-de-stages-a-l-international" TargetMode="External"/><Relationship Id="rId14" Type="http://schemas.openxmlformats.org/officeDocument/2006/relationships/hyperlink" Target="http://www.cbdc.ca/fr/?lang=1"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cec.org/Page.asp?PageID=861&amp;SiteNodeID=217&amp;BL_ExpandID=586%20" TargetMode="External"/><Relationship Id="rId13" Type="http://schemas.openxmlformats.org/officeDocument/2006/relationships/hyperlink" Target="http://www.jposc.org/content/programme/other_programmes-fr.html" TargetMode="External"/><Relationship Id="rId18" Type="http://schemas.openxmlformats.org/officeDocument/2006/relationships/hyperlink" Target="http://www.francophonie.org/-Recrutements-37-.html" TargetMode="External"/><Relationship Id="rId3" Type="http://schemas.openxmlformats.org/officeDocument/2006/relationships/hyperlink" Target="http://www.alternatives.ca/stages" TargetMode="External"/><Relationship Id="rId21" Type="http://schemas.openxmlformats.org/officeDocument/2006/relationships/hyperlink" Target="http://agora.ceci.ca/postesVacants_fr.html" TargetMode="External"/><Relationship Id="rId7" Type="http://schemas.openxmlformats.org/officeDocument/2006/relationships/hyperlink" Target="http://www.charityvillage.com/" TargetMode="External"/><Relationship Id="rId12" Type="http://schemas.openxmlformats.org/officeDocument/2006/relationships/hyperlink" Target="https://equitas.org/fr/take-action/get-involved/" TargetMode="External"/><Relationship Id="rId17" Type="http://schemas.openxmlformats.org/officeDocument/2006/relationships/hyperlink" Target="http://www.un.org/fr/sections/resources/job-seekers/index.html" TargetMode="External"/><Relationship Id="rId25" Type="http://schemas.openxmlformats.org/officeDocument/2006/relationships/hyperlink" Target="http://www.caretaker.org/" TargetMode="External"/><Relationship Id="rId2" Type="http://schemas.openxmlformats.org/officeDocument/2006/relationships/hyperlink" Target="http://www.aqoci.qc.ca/spip.php?rubrique94%20" TargetMode="External"/><Relationship Id="rId16" Type="http://schemas.openxmlformats.org/officeDocument/2006/relationships/hyperlink" Target="http://oxfam.qc.ca/engagez-vous" TargetMode="External"/><Relationship Id="rId20" Type="http://schemas.openxmlformats.org/officeDocument/2006/relationships/hyperlink" Target="http://www.unicef.fr/" TargetMode="External"/><Relationship Id="rId1" Type="http://schemas.openxmlformats.org/officeDocument/2006/relationships/slideLayout" Target="../slideLayouts/slideLayout6.xml"/><Relationship Id="rId6" Type="http://schemas.openxmlformats.org/officeDocument/2006/relationships/hyperlink" Target="http://www.ceci.ca/fr/impliquez-vous/emploi/" TargetMode="External"/><Relationship Id="rId11" Type="http://schemas.openxmlformats.org/officeDocument/2006/relationships/hyperlink" Target="http://www.droit-et-democratie.org/archives/" TargetMode="External"/><Relationship Id="rId24" Type="http://schemas.openxmlformats.org/officeDocument/2006/relationships/hyperlink" Target="http://www.daveseslcafe.com/" TargetMode="External"/><Relationship Id="rId5" Type="http://schemas.openxmlformats.org/officeDocument/2006/relationships/hyperlink" Target="http://www.careersunited.org/home_jobseeker.asp?Lang=6" TargetMode="External"/><Relationship Id="rId15" Type="http://schemas.openxmlformats.org/officeDocument/2006/relationships/hyperlink" Target="http://www.lojiq.org/participer/programmes/emploi-formation-et-insertion/" TargetMode="External"/><Relationship Id="rId23" Type="http://schemas.openxmlformats.org/officeDocument/2006/relationships/hyperlink" Target="http://www.workingoverseas.com/" TargetMode="External"/><Relationship Id="rId10" Type="http://schemas.openxmlformats.org/officeDocument/2006/relationships/hyperlink" Target="http://www.cusointernational.org/fr/volontaire/volontaire" TargetMode="External"/><Relationship Id="rId19" Type="http://schemas.openxmlformats.org/officeDocument/2006/relationships/hyperlink" Target="http://jobs.undp.org/cj_view_jobs.cfm?cur_lang=fr&amp;categ_id=0&amp;rgn_id_c=" TargetMode="External"/><Relationship Id="rId4" Type="http://schemas.openxmlformats.org/officeDocument/2006/relationships/hyperlink" Target="http://www.cintl.org/page.aspx?pid=409%20" TargetMode="External"/><Relationship Id="rId9" Type="http://schemas.openxmlformats.org/officeDocument/2006/relationships/hyperlink" Target="http://www.ccic.ca/resources/jobs_f.php" TargetMode="External"/><Relationship Id="rId14" Type="http://schemas.openxmlformats.org/officeDocument/2006/relationships/hyperlink" Target="http://www.montrealinternational.com/organisations-internationales/organisations-a-montreal/" TargetMode="External"/><Relationship Id="rId22" Type="http://schemas.openxmlformats.org/officeDocument/2006/relationships/hyperlink" Target="https://www.myworldabroad.com/umoncto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rrsss03.gouv.qc.ca/RR-offresEmploi.html" TargetMode="External"/><Relationship Id="rId13" Type="http://schemas.openxmlformats.org/officeDocument/2006/relationships/hyperlink" Target="http://fr.ebdata.com/" TargetMode="External"/><Relationship Id="rId18" Type="http://schemas.openxmlformats.org/officeDocument/2006/relationships/hyperlink" Target="http://www.iedm.org/main/content_fr.php?content_id=2" TargetMode="External"/><Relationship Id="rId3" Type="http://schemas.openxmlformats.org/officeDocument/2006/relationships/hyperlink" Target="http://www.gouv.qc.ca/FR/VotreGouvernement/Pages/MinisteresOrganismes.aspx?pgs" TargetMode="External"/><Relationship Id="rId21" Type="http://schemas.openxmlformats.org/officeDocument/2006/relationships/hyperlink" Target="http://evaluationcanada.ca/site.cgi?s=4&amp;ss=6&amp;_lang=fr" TargetMode="External"/><Relationship Id="rId7" Type="http://schemas.openxmlformats.org/officeDocument/2006/relationships/hyperlink" Target="http://www.stm.info/fr/emplois" TargetMode="External"/><Relationship Id="rId12" Type="http://schemas.openxmlformats.org/officeDocument/2006/relationships/hyperlink" Target="http://www.carrieresensante.com/" TargetMode="External"/><Relationship Id="rId17" Type="http://schemas.openxmlformats.org/officeDocument/2006/relationships/hyperlink" Target="http://www.grenier.qc.ca/emplois/" TargetMode="External"/><Relationship Id="rId2" Type="http://schemas.openxmlformats.org/officeDocument/2006/relationships/hyperlink" Target="http://www.carrieres.gouv.qc.ca/" TargetMode="External"/><Relationship Id="rId16" Type="http://schemas.openxmlformats.org/officeDocument/2006/relationships/hyperlink" Target="http://www.fpjq.org/index.php?id=offres" TargetMode="External"/><Relationship Id="rId20" Type="http://schemas.openxmlformats.org/officeDocument/2006/relationships/hyperlink" Target="http://www.cprn.org/index.cfm?l=fr" TargetMode="External"/><Relationship Id="rId1" Type="http://schemas.openxmlformats.org/officeDocument/2006/relationships/slideLayout" Target="../slideLayouts/slideLayout6.xml"/><Relationship Id="rId6" Type="http://schemas.openxmlformats.org/officeDocument/2006/relationships/hyperlink" Target="http://www.frsq.gouv.qc.ca/fr/carriere/emploi.shtml" TargetMode="External"/><Relationship Id="rId11" Type="http://schemas.openxmlformats.org/officeDocument/2006/relationships/hyperlink" Target="http://www.cihi.ca/CIHI-ext-portal/internet/FR/TabbedContent/about+cihi/careers/cihi019952" TargetMode="External"/><Relationship Id="rId24" Type="http://schemas.openxmlformats.org/officeDocument/2006/relationships/hyperlink" Target="http://www.universalia.com/fr/a-propos/profil" TargetMode="External"/><Relationship Id="rId5" Type="http://schemas.openxmlformats.org/officeDocument/2006/relationships/hyperlink" Target="http://www.ppp.gouv.qc.ca/index.asp?page=carrieres_fr&amp;lang=fr" TargetMode="External"/><Relationship Id="rId15" Type="http://schemas.openxmlformats.org/officeDocument/2006/relationships/hyperlink" Target="http://equiterre.org/" TargetMode="External"/><Relationship Id="rId23" Type="http://schemas.openxmlformats.org/officeDocument/2006/relationships/hyperlink" Target="http://www.upa.qc.ca/fra/emplois/" TargetMode="External"/><Relationship Id="rId10" Type="http://schemas.openxmlformats.org/officeDocument/2006/relationships/hyperlink" Target="http://www.avenirensante.com/" TargetMode="External"/><Relationship Id="rId19" Type="http://schemas.openxmlformats.org/officeDocument/2006/relationships/hyperlink" Target="http://option-consommateurs.org/" TargetMode="External"/><Relationship Id="rId4" Type="http://schemas.openxmlformats.org/officeDocument/2006/relationships/hyperlink" Target="http://www.efficaciteenergetique.gouv.qc.ca/nous-joindre/#.VS6KULd0z5o%20" TargetMode="External"/><Relationship Id="rId9" Type="http://schemas.openxmlformats.org/officeDocument/2006/relationships/hyperlink" Target="http://www.santemontreal.qc.ca/rh/pub/fr/default.asp" TargetMode="External"/><Relationship Id="rId14" Type="http://schemas.openxmlformats.org/officeDocument/2006/relationships/hyperlink" Target="http://economiesocialequebec.ca/?module=directory&amp;subMod=JOB&amp;action=getList&amp;division=0" TargetMode="External"/><Relationship Id="rId22" Type="http://schemas.openxmlformats.org/officeDocument/2006/relationships/hyperlink" Target="http://www.consommateur.qc.ca/union-des-consommateurs/?page_id=27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www.umoncton.ca/umcm-saee/node/417"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choisir.umoncton.ca/placemen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umoncton.ca/umcm-saee/node/134"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CA" dirty="0"/>
          </a:p>
        </p:txBody>
      </p:sp>
      <p:sp>
        <p:nvSpPr>
          <p:cNvPr id="3" name="Title 2"/>
          <p:cNvSpPr>
            <a:spLocks noGrp="1"/>
          </p:cNvSpPr>
          <p:nvPr>
            <p:ph type="title"/>
          </p:nvPr>
        </p:nvSpPr>
        <p:spPr>
          <a:xfrm>
            <a:off x="0" y="336884"/>
            <a:ext cx="9144000" cy="4764505"/>
          </a:xfrm>
        </p:spPr>
        <p:txBody>
          <a:bodyPr/>
          <a:lstStyle/>
          <a:p>
            <a:r>
              <a:rPr lang="fr-FR" sz="3600" dirty="0" smtClean="0"/>
              <a:t/>
            </a:r>
            <a:br>
              <a:rPr lang="fr-FR" sz="3600" dirty="0" smtClean="0"/>
            </a:br>
            <a:r>
              <a:rPr lang="fr-FR" sz="3600" dirty="0" smtClean="0"/>
              <a:t/>
            </a:r>
            <a:br>
              <a:rPr lang="fr-FR" sz="3600" dirty="0" smtClean="0"/>
            </a:br>
            <a:r>
              <a:rPr lang="fr-FR" sz="3600" dirty="0" err="1" smtClean="0"/>
              <a:t>SANT-1003</a:t>
            </a:r>
            <a:r>
              <a:rPr lang="fr-FR" sz="3600" dirty="0" smtClean="0"/>
              <a:t> Perspective d’emplois:</a:t>
            </a:r>
            <a:br>
              <a:rPr lang="fr-FR" sz="3600" dirty="0" smtClean="0"/>
            </a:br>
            <a:r>
              <a:rPr lang="fr-FR" sz="3600" dirty="0" smtClean="0"/>
              <a:t>Psychologie</a:t>
            </a:r>
            <a:br>
              <a:rPr lang="fr-FR" sz="3600" dirty="0" smtClean="0"/>
            </a:br>
            <a:r>
              <a:rPr lang="fr-FR" sz="3600" dirty="0" smtClean="0"/>
              <a:t>Kinésiologie</a:t>
            </a:r>
            <a:br>
              <a:rPr lang="fr-FR" sz="3600" dirty="0" smtClean="0"/>
            </a:br>
            <a:r>
              <a:rPr lang="fr-FR" sz="3600" dirty="0" smtClean="0"/>
              <a:t>Gestion du loisir, sports et tourisme</a:t>
            </a:r>
            <a:br>
              <a:rPr lang="fr-FR" sz="3600" dirty="0" smtClean="0"/>
            </a:br>
            <a:r>
              <a:rPr lang="fr-FR" sz="800" dirty="0" smtClean="0"/>
              <a:t/>
            </a:r>
            <a:br>
              <a:rPr lang="fr-FR" sz="800" dirty="0" smtClean="0"/>
            </a:br>
            <a:r>
              <a:rPr lang="fr-FR" sz="800" dirty="0"/>
              <a:t/>
            </a:r>
            <a:br>
              <a:rPr lang="fr-FR" sz="800" dirty="0"/>
            </a:br>
            <a:r>
              <a:rPr lang="fr-FR" sz="800" dirty="0" smtClean="0"/>
              <a:t/>
            </a:r>
            <a:br>
              <a:rPr lang="fr-FR" sz="800" dirty="0" smtClean="0"/>
            </a:br>
            <a:r>
              <a:rPr lang="fr-FR" sz="800" dirty="0" smtClean="0"/>
              <a:t/>
            </a:r>
            <a:br>
              <a:rPr lang="fr-FR" sz="800" dirty="0" smtClean="0"/>
            </a:br>
            <a:r>
              <a:rPr lang="fr-FR" sz="800" dirty="0"/>
              <a:t/>
            </a:r>
            <a:br>
              <a:rPr lang="fr-FR" sz="800" dirty="0"/>
            </a:br>
            <a:r>
              <a:rPr lang="fr-FR" sz="1600" dirty="0" smtClean="0"/>
              <a:t>Daniel Grant, CRHA</a:t>
            </a:r>
            <a:r>
              <a:rPr lang="fr-FR" sz="1600" dirty="0"/>
              <a:t/>
            </a:r>
            <a:br>
              <a:rPr lang="fr-FR" sz="1600" dirty="0"/>
            </a:br>
            <a:r>
              <a:rPr lang="fr-FR" sz="1600" b="0" dirty="0"/>
              <a:t>Conseiller en emploi et liaison avec les employeurs</a:t>
            </a:r>
            <a:br>
              <a:rPr lang="fr-FR" sz="1600" b="0" dirty="0"/>
            </a:br>
            <a:r>
              <a:rPr lang="fr-FR" sz="1600" b="0" dirty="0"/>
              <a:t>Service de recherche de travail</a:t>
            </a:r>
            <a:r>
              <a:rPr lang="fr-FR" sz="1600" dirty="0"/>
              <a:t/>
            </a:r>
            <a:br>
              <a:rPr lang="fr-FR" sz="1600" dirty="0"/>
            </a:br>
            <a:r>
              <a:rPr lang="fr-FR" sz="1600" dirty="0" smtClean="0"/>
              <a:t/>
            </a:r>
            <a:br>
              <a:rPr lang="fr-FR" sz="1600" dirty="0" smtClean="0"/>
            </a:br>
            <a:r>
              <a:rPr lang="fr-CA" sz="800" dirty="0"/>
              <a:t/>
            </a:r>
            <a:br>
              <a:rPr lang="fr-CA" sz="800" dirty="0"/>
            </a:br>
            <a:endParaRPr lang="fr-CA" sz="800" dirty="0"/>
          </a:p>
        </p:txBody>
      </p:sp>
    </p:spTree>
    <p:extLst>
      <p:ext uri="{BB962C8B-B14F-4D97-AF65-F5344CB8AC3E}">
        <p14:creationId xmlns:p14="http://schemas.microsoft.com/office/powerpoint/2010/main" val="260017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ltLang="fr-FR" sz="2800" dirty="0"/>
              <a:t>DÉFIS EN RECHERCHE DE TRAVAIL</a:t>
            </a:r>
            <a:endParaRPr lang="fr-CA" dirty="0"/>
          </a:p>
        </p:txBody>
      </p:sp>
      <p:sp>
        <p:nvSpPr>
          <p:cNvPr id="3" name="Espace réservé du texte 2"/>
          <p:cNvSpPr>
            <a:spLocks noGrp="1"/>
          </p:cNvSpPr>
          <p:nvPr>
            <p:ph type="body" sz="quarter" idx="10"/>
          </p:nvPr>
        </p:nvSpPr>
        <p:spPr>
          <a:xfrm>
            <a:off x="120316" y="1778000"/>
            <a:ext cx="8744284" cy="3987800"/>
          </a:xfrm>
        </p:spPr>
        <p:txBody>
          <a:bodyPr/>
          <a:lstStyle/>
          <a:p>
            <a:r>
              <a:rPr lang="fr-FR" b="1" dirty="0" smtClean="0"/>
              <a:t>Défi </a:t>
            </a:r>
            <a:r>
              <a:rPr lang="fr-FR" b="1" dirty="0"/>
              <a:t>2</a:t>
            </a:r>
          </a:p>
          <a:p>
            <a:pPr marL="342900" indent="-342900">
              <a:buFont typeface="Wingdings" panose="05000000000000000000" pitchFamily="2" charset="2"/>
              <a:buChar char="Ø"/>
            </a:pPr>
            <a:endParaRPr lang="fr-FR" dirty="0"/>
          </a:p>
          <a:p>
            <a:pPr marL="342900" indent="-342900">
              <a:buFont typeface="Wingdings" panose="05000000000000000000" pitchFamily="2" charset="2"/>
              <a:buChar char="Ø"/>
            </a:pPr>
            <a:r>
              <a:rPr lang="fr-FR" b="1" dirty="0"/>
              <a:t>Identifier et poursuivre ses intérêts, passions du moment</a:t>
            </a:r>
            <a:r>
              <a:rPr lang="fr-FR" b="1" dirty="0" smtClean="0"/>
              <a:t>;</a:t>
            </a:r>
          </a:p>
          <a:p>
            <a:pPr marL="342900" indent="-342900">
              <a:buFont typeface="Wingdings" panose="05000000000000000000" pitchFamily="2" charset="2"/>
              <a:buChar char="Ø"/>
            </a:pPr>
            <a:endParaRPr lang="fr-FR" b="1" dirty="0"/>
          </a:p>
          <a:p>
            <a:pPr marL="342900" indent="-342900">
              <a:buFont typeface="Wingdings" panose="05000000000000000000" pitchFamily="2" charset="2"/>
              <a:buChar char="Ø"/>
            </a:pPr>
            <a:r>
              <a:rPr lang="fr-FR" b="1" dirty="0" smtClean="0"/>
              <a:t>Faire preuve d’incertitude positive;</a:t>
            </a:r>
          </a:p>
          <a:p>
            <a:pPr marL="342900" indent="-342900">
              <a:buFont typeface="Wingdings" panose="05000000000000000000" pitchFamily="2" charset="2"/>
              <a:buChar char="Ø"/>
            </a:pPr>
            <a:endParaRPr lang="fr-FR" b="1" dirty="0" smtClean="0"/>
          </a:p>
          <a:p>
            <a:pPr marL="342900" indent="-342900">
              <a:buFont typeface="Wingdings" panose="05000000000000000000" pitchFamily="2" charset="2"/>
              <a:buChar char="Ø"/>
            </a:pPr>
            <a:r>
              <a:rPr lang="fr-FR" b="1" dirty="0" smtClean="0"/>
              <a:t>Bien </a:t>
            </a:r>
            <a:r>
              <a:rPr lang="fr-FR" b="1" dirty="0"/>
              <a:t>se connaître et se faire </a:t>
            </a:r>
            <a:r>
              <a:rPr lang="fr-FR" b="1" dirty="0" smtClean="0"/>
              <a:t>confiance.</a:t>
            </a:r>
            <a:endParaRPr lang="fr-FR" b="1" dirty="0"/>
          </a:p>
          <a:p>
            <a:pPr marL="342900" indent="-342900">
              <a:buFont typeface="Wingdings" panose="05000000000000000000" pitchFamily="2" charset="2"/>
              <a:buChar char="Ø"/>
            </a:pPr>
            <a:endParaRPr lang="fr-CA" dirty="0"/>
          </a:p>
        </p:txBody>
      </p:sp>
    </p:spTree>
    <p:extLst>
      <p:ext uri="{BB962C8B-B14F-4D97-AF65-F5344CB8AC3E}">
        <p14:creationId xmlns:p14="http://schemas.microsoft.com/office/powerpoint/2010/main" val="3528110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DÉFIS EN RECHERCHE DE TRAVAIL</a:t>
            </a:r>
            <a:endParaRPr lang="fr-CA" dirty="0"/>
          </a:p>
        </p:txBody>
      </p:sp>
      <p:sp>
        <p:nvSpPr>
          <p:cNvPr id="3" name="Espace réservé du texte 2"/>
          <p:cNvSpPr>
            <a:spLocks noGrp="1"/>
          </p:cNvSpPr>
          <p:nvPr>
            <p:ph type="body" sz="quarter" idx="10"/>
          </p:nvPr>
        </p:nvSpPr>
        <p:spPr>
          <a:xfrm>
            <a:off x="0" y="1525167"/>
            <a:ext cx="9143999" cy="4081379"/>
          </a:xfrm>
        </p:spPr>
        <p:txBody>
          <a:bodyPr/>
          <a:lstStyle/>
          <a:p>
            <a:r>
              <a:rPr lang="fr-FR" b="1" dirty="0"/>
              <a:t>Défi 3</a:t>
            </a:r>
          </a:p>
          <a:p>
            <a:endParaRPr lang="fr-FR" dirty="0" smtClean="0"/>
          </a:p>
          <a:p>
            <a:pPr marL="265113" indent="-265113">
              <a:buFont typeface="Wingdings" panose="05000000000000000000" pitchFamily="2" charset="2"/>
              <a:buChar char="Ø"/>
            </a:pPr>
            <a:r>
              <a:rPr lang="fr-FR" b="1" dirty="0" smtClean="0"/>
              <a:t>Derrière </a:t>
            </a:r>
            <a:r>
              <a:rPr lang="fr-FR" b="1" dirty="0"/>
              <a:t>le rideau de la méthode </a:t>
            </a:r>
            <a:r>
              <a:rPr lang="fr-FR" b="1" dirty="0" smtClean="0"/>
              <a:t>d’embauche;</a:t>
            </a:r>
          </a:p>
          <a:p>
            <a:pPr marL="265113" indent="-265113">
              <a:buFont typeface="Wingdings" panose="05000000000000000000" pitchFamily="2" charset="2"/>
              <a:buChar char="Ø"/>
            </a:pPr>
            <a:endParaRPr lang="fr-FR" b="1" dirty="0"/>
          </a:p>
          <a:p>
            <a:pPr marL="265113" indent="-265113">
              <a:buFont typeface="Wingdings" panose="05000000000000000000" pitchFamily="2" charset="2"/>
              <a:buChar char="Ø"/>
            </a:pPr>
            <a:r>
              <a:rPr lang="fr-FR" b="1" dirty="0"/>
              <a:t>Comment l’employeur identifie et sélectionne initialement les </a:t>
            </a:r>
            <a:r>
              <a:rPr lang="fr-FR" b="1" dirty="0" smtClean="0"/>
              <a:t>candidats-es;</a:t>
            </a:r>
          </a:p>
          <a:p>
            <a:pPr marL="265113" indent="-265113">
              <a:buFont typeface="Wingdings" panose="05000000000000000000" pitchFamily="2" charset="2"/>
              <a:buChar char="Ø"/>
            </a:pPr>
            <a:endParaRPr lang="fr-FR" b="1" dirty="0"/>
          </a:p>
          <a:p>
            <a:pPr marL="265113" indent="-265113">
              <a:buFont typeface="Wingdings" panose="05000000000000000000" pitchFamily="2" charset="2"/>
              <a:buChar char="Ø"/>
            </a:pPr>
            <a:r>
              <a:rPr lang="fr-FR" b="1" dirty="0" smtClean="0"/>
              <a:t>Plus de 80% des emplois ne sont jamais affichées publiquement;</a:t>
            </a:r>
          </a:p>
          <a:p>
            <a:pPr marL="265113" indent="-265113">
              <a:buFont typeface="Wingdings" panose="05000000000000000000" pitchFamily="2" charset="2"/>
              <a:buChar char="Ø"/>
            </a:pPr>
            <a:endParaRPr lang="fr-FR" b="1" dirty="0" smtClean="0"/>
          </a:p>
          <a:p>
            <a:pPr marL="265113" indent="-265113">
              <a:buFont typeface="Wingdings" panose="05000000000000000000" pitchFamily="2" charset="2"/>
              <a:buChar char="Ø"/>
            </a:pPr>
            <a:r>
              <a:rPr lang="fr-FR" b="1" dirty="0"/>
              <a:t>P</a:t>
            </a:r>
            <a:r>
              <a:rPr lang="fr-FR" b="1" dirty="0" smtClean="0"/>
              <a:t>rocessus </a:t>
            </a:r>
            <a:r>
              <a:rPr lang="fr-FR" b="1" dirty="0"/>
              <a:t>de recherche de </a:t>
            </a:r>
            <a:r>
              <a:rPr lang="fr-FR" b="1" dirty="0" smtClean="0"/>
              <a:t>travail = Candidatures spontanées.</a:t>
            </a:r>
            <a:endParaRPr lang="fr-CA" b="1" dirty="0"/>
          </a:p>
        </p:txBody>
      </p:sp>
    </p:spTree>
    <p:extLst>
      <p:ext uri="{BB962C8B-B14F-4D97-AF65-F5344CB8AC3E}">
        <p14:creationId xmlns:p14="http://schemas.microsoft.com/office/powerpoint/2010/main" val="2509557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82763"/>
            <a:ext cx="8229600" cy="557950"/>
          </a:xfrm>
        </p:spPr>
        <p:txBody>
          <a:bodyPr/>
          <a:lstStyle/>
          <a:p>
            <a:pPr algn="ctr"/>
            <a:r>
              <a:rPr lang="fr-CA" dirty="0" smtClean="0"/>
              <a:t>EMPLOIS </a:t>
            </a:r>
            <a:r>
              <a:rPr lang="fr-CA" dirty="0"/>
              <a:t>EN </a:t>
            </a:r>
            <a:r>
              <a:rPr lang="fr-CA" dirty="0" smtClean="0"/>
              <a:t>PSYCHOLOGIE (11 diapositives)</a:t>
            </a:r>
            <a:endParaRPr lang="fr-CA" dirty="0"/>
          </a:p>
        </p:txBody>
      </p:sp>
      <p:sp>
        <p:nvSpPr>
          <p:cNvPr id="3" name="Espace réservé du texte 2"/>
          <p:cNvSpPr>
            <a:spLocks noGrp="1"/>
          </p:cNvSpPr>
          <p:nvPr>
            <p:ph type="body" sz="quarter" idx="10"/>
          </p:nvPr>
        </p:nvSpPr>
        <p:spPr>
          <a:xfrm>
            <a:off x="84221" y="1443790"/>
            <a:ext cx="9059779" cy="5823283"/>
          </a:xfrm>
        </p:spPr>
        <p:txBody>
          <a:bodyPr/>
          <a:lstStyle/>
          <a:p>
            <a:r>
              <a:rPr lang="fr-FR" sz="1200" b="1" dirty="0" smtClean="0">
                <a:latin typeface="Arial" panose="020B0604020202020204" pitchFamily="34" charset="0"/>
                <a:cs typeface="Arial" panose="020B0604020202020204" pitchFamily="34" charset="0"/>
              </a:rPr>
              <a:t>Consulte </a:t>
            </a:r>
            <a:r>
              <a:rPr lang="fr-FR" sz="1200" b="1" dirty="0">
                <a:latin typeface="Arial" panose="020B0604020202020204" pitchFamily="34" charset="0"/>
                <a:cs typeface="Arial" panose="020B0604020202020204" pitchFamily="34" charset="0"/>
              </a:rPr>
              <a:t>les répertoires spécialisés ci-dessous telles les associations et sociétés nationales, provinciales ou même internationales, en lien avec les produits ou les services qui t’intéresse, etc.. On y affiche parfois des offres d’emplois et des listes d’employeurs potentiels qui sont membre d’une association professionnelle : mouvements associatifs, les organisations sans but lucratif, la défense des intérêts, la fonction publique, les paliers municipaux, provinciaux, nationaux et internationaux, gestion des services de santé, recherche et analyse de politiques, planification, élaboration, gestion de projets et de programmes, évaluations et conformités, secteur privé, sans but lucratif et ONG, développement international…</a:t>
            </a:r>
          </a:p>
          <a:p>
            <a:endParaRPr lang="fr-FR" sz="1200" b="1" dirty="0" smtClean="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QUE FAIRE AVEC MON </a:t>
            </a:r>
            <a:r>
              <a:rPr lang="fr-FR" sz="1200" b="1" dirty="0" err="1" smtClean="0">
                <a:latin typeface="Arial" panose="020B0604020202020204" pitchFamily="34" charset="0"/>
                <a:cs typeface="Arial" panose="020B0604020202020204" pitchFamily="34" charset="0"/>
              </a:rPr>
              <a:t>BACC</a:t>
            </a:r>
            <a:r>
              <a:rPr lang="fr-FR" sz="1200" b="1" dirty="0" smtClean="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hlinkClick r:id="rId2"/>
              </a:rPr>
              <a:t> http://www.umoncton.ca/umcm-saee/node/134</a:t>
            </a:r>
            <a:r>
              <a:rPr lang="fr-FR" sz="1200" dirty="0">
                <a:latin typeface="Arial" panose="020B0604020202020204" pitchFamily="34" charset="0"/>
                <a:cs typeface="Arial" panose="020B0604020202020204" pitchFamily="34" charset="0"/>
              </a:rPr>
              <a:t> </a:t>
            </a:r>
          </a:p>
          <a:p>
            <a:endParaRPr lang="fr-FR" sz="1200" dirty="0" smtClean="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SITE WEB DE RECHERCHE D’EMPLOI PAR EXCELLENCE (PARTOUT AU MONDE)</a:t>
            </a:r>
            <a:r>
              <a:rPr lang="fr-FR" sz="1200" dirty="0">
                <a:latin typeface="Arial" panose="020B0604020202020204" pitchFamily="34" charset="0"/>
                <a:cs typeface="Arial" panose="020B0604020202020204" pitchFamily="34" charset="0"/>
                <a:hlinkClick r:id="rId3"/>
              </a:rPr>
              <a:t> https://www.option-carriere.ca/</a:t>
            </a:r>
            <a:r>
              <a:rPr lang="fr-FR" sz="1200" dirty="0">
                <a:latin typeface="Arial" panose="020B0604020202020204" pitchFamily="34" charset="0"/>
                <a:cs typeface="Arial" panose="020B0604020202020204" pitchFamily="34" charset="0"/>
              </a:rPr>
              <a:t> </a:t>
            </a:r>
            <a:endParaRPr lang="fr-FR" sz="1200" b="1" dirty="0" smtClean="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NOUVEAU-BRUNSWICK</a:t>
            </a:r>
            <a:endParaRPr lang="fr-FR" sz="1200" b="1"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Santé publique au Nouveau-Brunswick </a:t>
            </a:r>
            <a:r>
              <a:rPr lang="fr-FR" sz="1200" dirty="0">
                <a:latin typeface="Arial" panose="020B0604020202020204" pitchFamily="34" charset="0"/>
                <a:cs typeface="Arial" panose="020B0604020202020204" pitchFamily="34" charset="0"/>
                <a:hlinkClick r:id="rId4"/>
              </a:rPr>
              <a:t>http://</a:t>
            </a:r>
            <a:r>
              <a:rPr lang="fr-FR" sz="1200" dirty="0" smtClean="0">
                <a:latin typeface="Arial" panose="020B0604020202020204" pitchFamily="34" charset="0"/>
                <a:cs typeface="Arial" panose="020B0604020202020204" pitchFamily="34" charset="0"/>
                <a:hlinkClick r:id="rId4"/>
              </a:rPr>
              <a:t>www.gnb.ca/0051/index-f.asp</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Réseau de santé Vitalité </a:t>
            </a:r>
            <a:r>
              <a:rPr lang="fr-FR" sz="1200" dirty="0">
                <a:latin typeface="Arial" panose="020B0604020202020204" pitchFamily="34" charset="0"/>
                <a:cs typeface="Arial" panose="020B0604020202020204" pitchFamily="34" charset="0"/>
                <a:hlinkClick r:id="rId5"/>
              </a:rPr>
              <a:t>http://www.santevitalitehealth.ca</a:t>
            </a:r>
            <a:r>
              <a:rPr lang="fr-FR" sz="1200" dirty="0" smtClean="0">
                <a:latin typeface="Arial" panose="020B0604020202020204" pitchFamily="34" charset="0"/>
                <a:cs typeface="Arial" panose="020B0604020202020204" pitchFamily="34" charset="0"/>
                <a:hlinkClick r:id="rId5"/>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Réseau de santé Horizon </a:t>
            </a:r>
            <a:r>
              <a:rPr lang="fr-FR" sz="1200" dirty="0">
                <a:latin typeface="Arial" panose="020B0604020202020204" pitchFamily="34" charset="0"/>
                <a:cs typeface="Arial" panose="020B0604020202020204" pitchFamily="34" charset="0"/>
                <a:hlinkClick r:id="rId6"/>
              </a:rPr>
              <a:t>http://www.horizonnb.ca</a:t>
            </a:r>
            <a:r>
              <a:rPr lang="fr-FR" sz="1200" dirty="0" smtClean="0">
                <a:latin typeface="Arial" panose="020B0604020202020204" pitchFamily="34" charset="0"/>
                <a:cs typeface="Arial" panose="020B0604020202020204" pitchFamily="34" charset="0"/>
                <a:hlinkClick r:id="rId6"/>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Conseil de la santé du Nouveau-Brunswick </a:t>
            </a:r>
            <a:r>
              <a:rPr lang="fr-FR" sz="1200" dirty="0">
                <a:latin typeface="Arial" panose="020B0604020202020204" pitchFamily="34" charset="0"/>
                <a:cs typeface="Arial" panose="020B0604020202020204" pitchFamily="34" charset="0"/>
                <a:hlinkClick r:id="rId7"/>
              </a:rPr>
              <a:t>http://</a:t>
            </a:r>
            <a:r>
              <a:rPr lang="fr-FR" sz="1200" dirty="0" smtClean="0">
                <a:latin typeface="Arial" panose="020B0604020202020204" pitchFamily="34" charset="0"/>
                <a:cs typeface="Arial" panose="020B0604020202020204" pitchFamily="34" charset="0"/>
                <a:hlinkClick r:id="rId7"/>
              </a:rPr>
              <a:t>www.csnb.ca/accueil.cfm</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MILIEUX HOSPITALIERS</a:t>
            </a:r>
          </a:p>
          <a:p>
            <a:r>
              <a:rPr lang="fr-FR" sz="1200" dirty="0">
                <a:latin typeface="Arial" panose="020B0604020202020204" pitchFamily="34" charset="0"/>
                <a:cs typeface="Arial" panose="020B0604020202020204" pitchFamily="34" charset="0"/>
              </a:rPr>
              <a:t>Ministères de la santé des provinces et des territoires </a:t>
            </a:r>
            <a:r>
              <a:rPr lang="fr-FR" sz="1200" dirty="0">
                <a:latin typeface="Arial" panose="020B0604020202020204" pitchFamily="34" charset="0"/>
                <a:cs typeface="Arial" panose="020B0604020202020204" pitchFamily="34" charset="0"/>
                <a:hlinkClick r:id="rId8"/>
              </a:rPr>
              <a:t>http://www.hc-sc.gc.ca/hcs-sss/delivery-prestation/ptrole/index-fra.php</a:t>
            </a:r>
            <a:r>
              <a:rPr lang="fr-FR" sz="1200" dirty="0">
                <a:latin typeface="Arial" panose="020B0604020202020204" pitchFamily="34" charset="0"/>
                <a:cs typeface="Arial" panose="020B0604020202020204" pitchFamily="34" charset="0"/>
              </a:rPr>
              <a:t> </a:t>
            </a:r>
          </a:p>
          <a:p>
            <a:r>
              <a:rPr lang="fr-FR" sz="1200" dirty="0" smtClean="0">
                <a:latin typeface="Arial" panose="020B0604020202020204" pitchFamily="34" charset="0"/>
                <a:cs typeface="Arial" panose="020B0604020202020204" pitchFamily="34" charset="0"/>
              </a:rPr>
              <a:t>Répertoires </a:t>
            </a:r>
            <a:r>
              <a:rPr lang="fr-FR" sz="1200" dirty="0">
                <a:latin typeface="Arial" panose="020B0604020202020204" pitchFamily="34" charset="0"/>
                <a:cs typeface="Arial" panose="020B0604020202020204" pitchFamily="34" charset="0"/>
              </a:rPr>
              <a:t>des  hôpitaux au Québec </a:t>
            </a:r>
            <a:r>
              <a:rPr lang="fr-FR" sz="1200" dirty="0">
                <a:latin typeface="Arial" panose="020B0604020202020204" pitchFamily="34" charset="0"/>
                <a:cs typeface="Arial" panose="020B0604020202020204" pitchFamily="34" charset="0"/>
                <a:hlinkClick r:id="rId9"/>
              </a:rPr>
              <a:t>http://www.indexsante.ca/Hopitaux</a:t>
            </a:r>
            <a:r>
              <a:rPr lang="fr-FR" sz="1200" dirty="0" smtClean="0">
                <a:latin typeface="Arial" panose="020B0604020202020204" pitchFamily="34" charset="0"/>
                <a:cs typeface="Arial" panose="020B0604020202020204" pitchFamily="34" charset="0"/>
                <a:hlinkClick r:id="rId9"/>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Répertoire </a:t>
            </a:r>
            <a:r>
              <a:rPr lang="fr-FR" sz="1200" dirty="0">
                <a:latin typeface="Arial" panose="020B0604020202020204" pitchFamily="34" charset="0"/>
                <a:cs typeface="Arial" panose="020B0604020202020204" pitchFamily="34" charset="0"/>
              </a:rPr>
              <a:t>des hôpitaux au Canada </a:t>
            </a:r>
            <a:r>
              <a:rPr lang="fr-FR" sz="1200" dirty="0">
                <a:latin typeface="Arial" panose="020B0604020202020204" pitchFamily="34" charset="0"/>
                <a:cs typeface="Arial" panose="020B0604020202020204" pitchFamily="34" charset="0"/>
                <a:hlinkClick r:id="rId10"/>
              </a:rPr>
              <a:t>http://www.canadacircle.org/hospitals-in-canada</a:t>
            </a:r>
            <a:r>
              <a:rPr lang="fr-FR" sz="1200" dirty="0" smtClean="0">
                <a:latin typeface="Arial" panose="020B0604020202020204" pitchFamily="34" charset="0"/>
                <a:cs typeface="Arial" panose="020B0604020202020204" pitchFamily="34" charset="0"/>
                <a:hlinkClick r:id="rId10"/>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115600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034716"/>
            <a:ext cx="8855242" cy="5823283"/>
          </a:xfrm>
        </p:spPr>
        <p:txBody>
          <a:bodyPr/>
          <a:lstStyle/>
          <a:p>
            <a:endParaRPr lang="fr-FR" sz="1200" b="1" dirty="0" smtClean="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ASSOCIATIONS </a:t>
            </a:r>
            <a:r>
              <a:rPr lang="fr-FR" sz="1200" b="1" dirty="0">
                <a:latin typeface="Arial" panose="020B0604020202020204" pitchFamily="34" charset="0"/>
                <a:cs typeface="Arial" panose="020B0604020202020204" pitchFamily="34" charset="0"/>
              </a:rPr>
              <a:t>ET ORDRES PROFESSIONNELS </a:t>
            </a:r>
          </a:p>
          <a:p>
            <a:pPr>
              <a:spcBef>
                <a:spcPts val="0"/>
              </a:spcBef>
            </a:pPr>
            <a:endParaRPr lang="fr-FR" sz="1200" b="1" dirty="0" smtClean="0">
              <a:latin typeface="Arial" panose="020B0604020202020204" pitchFamily="34" charset="0"/>
              <a:cs typeface="Arial" panose="020B0604020202020204" pitchFamily="34" charset="0"/>
            </a:endParaRPr>
          </a:p>
          <a:p>
            <a:pPr>
              <a:spcBef>
                <a:spcPts val="0"/>
              </a:spcBef>
            </a:pP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gestionnaires des établissements de santé et de services sociaux </a:t>
            </a:r>
            <a:r>
              <a:rPr lang="fr-FR" sz="1200" dirty="0">
                <a:latin typeface="Arial" panose="020B0604020202020204" pitchFamily="34" charset="0"/>
                <a:cs typeface="Arial" panose="020B0604020202020204" pitchFamily="34" charset="0"/>
                <a:hlinkClick r:id="rId2"/>
              </a:rPr>
              <a:t>http://www.agesss.qc.ca</a:t>
            </a:r>
            <a:r>
              <a:rPr lang="fr-FR" sz="1200" dirty="0" smtClean="0">
                <a:latin typeface="Arial" panose="020B0604020202020204" pitchFamily="34" charset="0"/>
                <a:cs typeface="Arial" panose="020B0604020202020204" pitchFamily="34" charset="0"/>
                <a:hlinkClick r:id="rId2"/>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endParaRPr lang="fr-FR" sz="1200" b="1" dirty="0" smtClean="0">
              <a:latin typeface="Arial" panose="020B0604020202020204" pitchFamily="34" charset="0"/>
              <a:cs typeface="Arial" panose="020B0604020202020204" pitchFamily="34" charset="0"/>
            </a:endParaRPr>
          </a:p>
          <a:p>
            <a:pPr>
              <a:spcBef>
                <a:spcPts val="0"/>
              </a:spcBef>
            </a:pPr>
            <a:r>
              <a:rPr lang="fr-FR" sz="1200" b="1" dirty="0" smtClean="0">
                <a:latin typeface="Arial" panose="020B0604020202020204" pitchFamily="34" charset="0"/>
                <a:cs typeface="Arial" panose="020B0604020202020204" pitchFamily="34" charset="0"/>
              </a:rPr>
              <a:t>Ordre </a:t>
            </a:r>
            <a:r>
              <a:rPr lang="fr-FR" sz="1200" b="1" dirty="0">
                <a:latin typeface="Arial" panose="020B0604020202020204" pitchFamily="34" charset="0"/>
                <a:cs typeface="Arial" panose="020B0604020202020204" pitchFamily="34" charset="0"/>
              </a:rPr>
              <a:t>des psychologues du Québec (</a:t>
            </a:r>
            <a:r>
              <a:rPr lang="fr-FR" sz="1200" b="1" dirty="0" err="1">
                <a:latin typeface="Arial" panose="020B0604020202020204" pitchFamily="34" charset="0"/>
                <a:cs typeface="Arial" panose="020B0604020202020204" pitchFamily="34" charset="0"/>
              </a:rPr>
              <a:t>OPQ</a:t>
            </a:r>
            <a:r>
              <a:rPr lang="fr-FR" sz="1200" b="1" dirty="0" smtClean="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3"/>
              </a:rPr>
              <a:t>https://www.ordrepsy.qc.ca</a:t>
            </a:r>
            <a:r>
              <a:rPr lang="fr-FR" sz="1200" dirty="0" smtClean="0">
                <a:latin typeface="Arial" panose="020B0604020202020204" pitchFamily="34" charset="0"/>
                <a:cs typeface="Arial" panose="020B0604020202020204" pitchFamily="34" charset="0"/>
                <a:hlinkClick r:id="rId3"/>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psychologues du Québec (</a:t>
            </a:r>
            <a:r>
              <a:rPr lang="fr-FR" sz="1200" b="1" dirty="0" err="1">
                <a:latin typeface="Arial" panose="020B0604020202020204" pitchFamily="34" charset="0"/>
                <a:cs typeface="Arial" panose="020B0604020202020204" pitchFamily="34" charset="0"/>
              </a:rPr>
              <a:t>APQ</a:t>
            </a:r>
            <a:r>
              <a:rPr lang="fr-FR" sz="1200" b="1" dirty="0" smtClean="0">
                <a:latin typeface="Arial" panose="020B0604020202020204" pitchFamily="34" charset="0"/>
                <a:cs typeface="Arial" panose="020B0604020202020204" pitchFamily="34" charset="0"/>
              </a:rPr>
              <a: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4"/>
              </a:rPr>
              <a:t>http://www.apqc.ca</a:t>
            </a:r>
            <a:r>
              <a:rPr lang="fr-FR" sz="1200" dirty="0" smtClean="0">
                <a:latin typeface="Arial" panose="020B0604020202020204" pitchFamily="34" charset="0"/>
                <a:cs typeface="Arial" panose="020B0604020202020204" pitchFamily="34" charset="0"/>
                <a:hlinkClick r:id="rId4"/>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Société </a:t>
            </a:r>
            <a:r>
              <a:rPr lang="fr-FR" sz="1200" b="1" dirty="0">
                <a:latin typeface="Arial" panose="020B0604020202020204" pitchFamily="34" charset="0"/>
                <a:cs typeface="Arial" panose="020B0604020202020204" pitchFamily="34" charset="0"/>
              </a:rPr>
              <a:t>canadienne de psychologie (CPA</a:t>
            </a:r>
            <a:r>
              <a:rPr lang="fr-FR" sz="1200" b="1" dirty="0" smtClean="0">
                <a:latin typeface="Arial" panose="020B0604020202020204" pitchFamily="34" charset="0"/>
                <a:cs typeface="Arial" panose="020B0604020202020204" pitchFamily="34" charset="0"/>
              </a:rPr>
              <a: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5"/>
              </a:rPr>
              <a:t>http://www.cpa.ca</a:t>
            </a:r>
            <a:r>
              <a:rPr lang="fr-FR" sz="1200" dirty="0" smtClean="0">
                <a:latin typeface="Arial" panose="020B0604020202020204" pitchFamily="34" charset="0"/>
                <a:cs typeface="Arial" panose="020B0604020202020204" pitchFamily="34" charset="0"/>
                <a:hlinkClick r:id="rId5"/>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Ordre </a:t>
            </a:r>
            <a:r>
              <a:rPr lang="fr-FR" sz="1200" b="1" dirty="0">
                <a:latin typeface="Arial" panose="020B0604020202020204" pitchFamily="34" charset="0"/>
                <a:cs typeface="Arial" panose="020B0604020202020204" pitchFamily="34" charset="0"/>
              </a:rPr>
              <a:t>des conseillers et conseillères en orientation (</a:t>
            </a:r>
            <a:r>
              <a:rPr lang="fr-FR" sz="1200" b="1" dirty="0" err="1">
                <a:latin typeface="Arial" panose="020B0604020202020204" pitchFamily="34" charset="0"/>
                <a:cs typeface="Arial" panose="020B0604020202020204" pitchFamily="34" charset="0"/>
              </a:rPr>
              <a:t>OCCOQ</a:t>
            </a:r>
            <a:r>
              <a:rPr lang="fr-FR" sz="1200" b="1" dirty="0" smtClean="0">
                <a:latin typeface="Arial" panose="020B0604020202020204" pitchFamily="34" charset="0"/>
                <a:cs typeface="Arial" panose="020B0604020202020204" pitchFamily="34" charset="0"/>
              </a:rPr>
              <a: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6"/>
              </a:rPr>
              <a:t>http://orientation.qc.ca</a:t>
            </a:r>
            <a:r>
              <a:rPr lang="fr-FR" sz="1200" dirty="0" smtClean="0">
                <a:latin typeface="Arial" panose="020B0604020202020204" pitchFamily="34" charset="0"/>
                <a:cs typeface="Arial" panose="020B0604020202020204" pitchFamily="34" charset="0"/>
                <a:hlinkClick r:id="rId6"/>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Ordre </a:t>
            </a:r>
            <a:r>
              <a:rPr lang="fr-FR" sz="1200" b="1" dirty="0">
                <a:latin typeface="Arial" panose="020B0604020202020204" pitchFamily="34" charset="0"/>
                <a:cs typeface="Arial" panose="020B0604020202020204" pitchFamily="34" charset="0"/>
              </a:rPr>
              <a:t>des psychoéducateurs, psychoéducatrices du Québec (</a:t>
            </a:r>
            <a:r>
              <a:rPr lang="fr-FR" sz="1200" b="1" dirty="0" err="1">
                <a:latin typeface="Arial" panose="020B0604020202020204" pitchFamily="34" charset="0"/>
                <a:cs typeface="Arial" panose="020B0604020202020204" pitchFamily="34" charset="0"/>
              </a:rPr>
              <a:t>OPP</a:t>
            </a:r>
            <a:r>
              <a:rPr lang="fr-FR" sz="1200" b="1" dirty="0" smtClean="0">
                <a:latin typeface="Arial" panose="020B0604020202020204" pitchFamily="34" charset="0"/>
                <a:cs typeface="Arial" panose="020B0604020202020204" pitchFamily="34" charset="0"/>
              </a:rPr>
              <a: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7"/>
              </a:rPr>
              <a:t>http://www.ordrepsed.qc.ca</a:t>
            </a:r>
            <a:r>
              <a:rPr lang="fr-FR" sz="1200" dirty="0" smtClean="0">
                <a:latin typeface="Arial" panose="020B0604020202020204" pitchFamily="34" charset="0"/>
                <a:cs typeface="Arial" panose="020B0604020202020204" pitchFamily="34" charset="0"/>
                <a:hlinkClick r:id="rId7"/>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Ordre </a:t>
            </a:r>
            <a:r>
              <a:rPr lang="fr-FR" sz="1200" b="1" dirty="0">
                <a:latin typeface="Arial" panose="020B0604020202020204" pitchFamily="34" charset="0"/>
                <a:cs typeface="Arial" panose="020B0604020202020204" pitchFamily="34" charset="0"/>
              </a:rPr>
              <a:t>des conseillers en ressources humaines agréés (</a:t>
            </a:r>
            <a:r>
              <a:rPr lang="fr-FR" sz="1200" b="1" dirty="0" err="1">
                <a:latin typeface="Arial" panose="020B0604020202020204" pitchFamily="34" charset="0"/>
                <a:cs typeface="Arial" panose="020B0604020202020204" pitchFamily="34" charset="0"/>
              </a:rPr>
              <a:t>CRHA</a:t>
            </a:r>
            <a:r>
              <a:rPr lang="fr-FR" sz="1200" b="1" dirty="0" smtClean="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8"/>
              </a:rPr>
              <a:t>http://www.portailrh.org</a:t>
            </a:r>
            <a:r>
              <a:rPr lang="fr-FR" sz="1200" dirty="0" smtClean="0">
                <a:latin typeface="Arial" panose="020B0604020202020204" pitchFamily="34" charset="0"/>
                <a:cs typeface="Arial" panose="020B0604020202020204" pitchFamily="34" charset="0"/>
                <a:hlinkClick r:id="rId8"/>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services de réhabilitation sociale du </a:t>
            </a:r>
            <a:r>
              <a:rPr lang="fr-FR" sz="1200" b="1" dirty="0" smtClean="0">
                <a:latin typeface="Arial" panose="020B0604020202020204" pitchFamily="34" charset="0"/>
                <a:cs typeface="Arial" panose="020B0604020202020204" pitchFamily="34" charset="0"/>
              </a:rPr>
              <a:t>Québec </a:t>
            </a:r>
            <a:r>
              <a:rPr lang="fr-FR" sz="1200" dirty="0" smtClean="0">
                <a:latin typeface="Arial" panose="020B0604020202020204" pitchFamily="34" charset="0"/>
                <a:cs typeface="Arial" panose="020B0604020202020204" pitchFamily="34" charset="0"/>
                <a:hlinkClick r:id="rId9"/>
              </a:rPr>
              <a:t>http</a:t>
            </a:r>
            <a:r>
              <a:rPr lang="fr-FR" sz="1200" dirty="0">
                <a:latin typeface="Arial" panose="020B0604020202020204" pitchFamily="34" charset="0"/>
                <a:cs typeface="Arial" panose="020B0604020202020204" pitchFamily="34" charset="0"/>
                <a:hlinkClick r:id="rId9"/>
              </a:rPr>
              <a:t>://</a:t>
            </a:r>
            <a:r>
              <a:rPr lang="fr-FR" sz="1200" dirty="0" smtClean="0">
                <a:latin typeface="Arial" panose="020B0604020202020204" pitchFamily="34" charset="0"/>
                <a:cs typeface="Arial" panose="020B0604020202020204" pitchFamily="34" charset="0"/>
                <a:hlinkClick r:id="rId9"/>
              </a:rPr>
              <a:t>www.asrsq.ca/index.php</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centres de réadaptation en dépendance du </a:t>
            </a:r>
            <a:r>
              <a:rPr lang="fr-FR" sz="1200" b="1" dirty="0" smtClean="0">
                <a:latin typeface="Arial" panose="020B0604020202020204" pitchFamily="34" charset="0"/>
                <a:cs typeface="Arial" panose="020B0604020202020204" pitchFamily="34" charset="0"/>
              </a:rPr>
              <a:t>Québec </a:t>
            </a:r>
            <a:r>
              <a:rPr lang="fr-FR" sz="1200" dirty="0" smtClean="0">
                <a:latin typeface="Arial" panose="020B0604020202020204" pitchFamily="34" charset="0"/>
                <a:cs typeface="Arial" panose="020B0604020202020204" pitchFamily="34" charset="0"/>
                <a:hlinkClick r:id="rId10"/>
              </a:rPr>
              <a:t>http</a:t>
            </a:r>
            <a:r>
              <a:rPr lang="fr-FR" sz="1200" dirty="0">
                <a:latin typeface="Arial" panose="020B0604020202020204" pitchFamily="34" charset="0"/>
                <a:cs typeface="Arial" panose="020B0604020202020204" pitchFamily="34" charset="0"/>
                <a:hlinkClick r:id="rId10"/>
              </a:rPr>
              <a:t>://aidq.org</a:t>
            </a:r>
            <a:r>
              <a:rPr lang="fr-FR" sz="1200" dirty="0" smtClean="0">
                <a:latin typeface="Arial" panose="020B0604020202020204" pitchFamily="34" charset="0"/>
                <a:cs typeface="Arial" panose="020B0604020202020204" pitchFamily="34" charset="0"/>
                <a:hlinkClick r:id="rId10"/>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établissements privés </a:t>
            </a:r>
            <a:r>
              <a:rPr lang="fr-FR" sz="1200" b="1" dirty="0" smtClean="0">
                <a:latin typeface="Arial" panose="020B0604020202020204" pitchFamily="34" charset="0"/>
                <a:cs typeface="Arial" panose="020B0604020202020204" pitchFamily="34" charset="0"/>
              </a:rPr>
              <a:t>conventionnés </a:t>
            </a:r>
            <a:r>
              <a:rPr lang="fr-FR" sz="1200" dirty="0" smtClean="0">
                <a:latin typeface="Arial" panose="020B0604020202020204" pitchFamily="34" charset="0"/>
                <a:cs typeface="Arial" panose="020B0604020202020204" pitchFamily="34" charset="0"/>
                <a:hlinkClick r:id="rId11"/>
              </a:rPr>
              <a:t>http</a:t>
            </a:r>
            <a:r>
              <a:rPr lang="fr-FR" sz="1200" dirty="0">
                <a:latin typeface="Arial" panose="020B0604020202020204" pitchFamily="34" charset="0"/>
                <a:cs typeface="Arial" panose="020B0604020202020204" pitchFamily="34" charset="0"/>
                <a:hlinkClick r:id="rId11"/>
              </a:rPr>
              <a:t>://www.aepc.qc.ca</a:t>
            </a:r>
            <a:r>
              <a:rPr lang="fr-FR" sz="1200" dirty="0" smtClean="0">
                <a:latin typeface="Arial" panose="020B0604020202020204" pitchFamily="34" charset="0"/>
                <a:cs typeface="Arial" panose="020B0604020202020204" pitchFamily="34" charset="0"/>
                <a:hlinkClick r:id="rId11"/>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québécoise des psychologues </a:t>
            </a:r>
            <a:r>
              <a:rPr lang="fr-FR" sz="1200" b="1" dirty="0" smtClean="0">
                <a:latin typeface="Arial" panose="020B0604020202020204" pitchFamily="34" charset="0"/>
                <a:cs typeface="Arial" panose="020B0604020202020204" pitchFamily="34" charset="0"/>
              </a:rPr>
              <a:t>scolaires </a:t>
            </a:r>
            <a:r>
              <a:rPr lang="fr-FR" sz="1200" dirty="0" smtClean="0">
                <a:latin typeface="Arial" panose="020B0604020202020204" pitchFamily="34" charset="0"/>
                <a:cs typeface="Arial" panose="020B0604020202020204" pitchFamily="34" charset="0"/>
                <a:hlinkClick r:id="rId12"/>
              </a:rPr>
              <a:t>http</a:t>
            </a:r>
            <a:r>
              <a:rPr lang="fr-FR" sz="1200" dirty="0">
                <a:latin typeface="Arial" panose="020B0604020202020204" pitchFamily="34" charset="0"/>
                <a:cs typeface="Arial" panose="020B0604020202020204" pitchFamily="34" charset="0"/>
                <a:hlinkClick r:id="rId12"/>
              </a:rPr>
              <a:t>://aqps.qc.ca</a:t>
            </a:r>
            <a:r>
              <a:rPr lang="fr-FR" sz="1200" dirty="0" smtClean="0">
                <a:latin typeface="Arial" panose="020B0604020202020204" pitchFamily="34" charset="0"/>
                <a:cs typeface="Arial" panose="020B0604020202020204" pitchFamily="34" charset="0"/>
                <a:hlinkClick r:id="rId12"/>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services de réhabilitation sociale du </a:t>
            </a:r>
            <a:r>
              <a:rPr lang="fr-FR" sz="1200" b="1" dirty="0" smtClean="0">
                <a:latin typeface="Arial" panose="020B0604020202020204" pitchFamily="34" charset="0"/>
                <a:cs typeface="Arial" panose="020B0604020202020204" pitchFamily="34" charset="0"/>
              </a:rPr>
              <a:t>Québec</a:t>
            </a:r>
            <a:r>
              <a:rPr lang="fr-FR" sz="1200" dirty="0" smtClean="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hlinkClick r:id="rId9"/>
              </a:rPr>
              <a:t>http</a:t>
            </a:r>
            <a:r>
              <a:rPr lang="fr-FR" sz="1200" dirty="0">
                <a:latin typeface="Arial" panose="020B0604020202020204" pitchFamily="34" charset="0"/>
                <a:cs typeface="Arial" panose="020B0604020202020204" pitchFamily="34" charset="0"/>
                <a:hlinkClick r:id="rId9"/>
              </a:rPr>
              <a:t>://</a:t>
            </a:r>
            <a:r>
              <a:rPr lang="fr-FR" sz="1200" dirty="0" smtClean="0">
                <a:latin typeface="Arial" panose="020B0604020202020204" pitchFamily="34" charset="0"/>
                <a:cs typeface="Arial" panose="020B0604020202020204" pitchFamily="34" charset="0"/>
                <a:hlinkClick r:id="rId9"/>
              </a:rPr>
              <a:t>www.asrsq.ca/index.php</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Fédération </a:t>
            </a:r>
            <a:r>
              <a:rPr lang="fr-FR" sz="1200" b="1" dirty="0">
                <a:latin typeface="Arial" panose="020B0604020202020204" pitchFamily="34" charset="0"/>
                <a:cs typeface="Arial" panose="020B0604020202020204" pitchFamily="34" charset="0"/>
              </a:rPr>
              <a:t>des psychologues du </a:t>
            </a:r>
            <a:r>
              <a:rPr lang="fr-FR" sz="1200" b="1" dirty="0" smtClean="0">
                <a:latin typeface="Arial" panose="020B0604020202020204" pitchFamily="34" charset="0"/>
                <a:cs typeface="Arial" panose="020B0604020202020204" pitchFamily="34" charset="0"/>
              </a:rPr>
              <a:t>Québec </a:t>
            </a:r>
            <a:r>
              <a:rPr lang="fr-FR" sz="1200" dirty="0" smtClean="0">
                <a:latin typeface="Arial" panose="020B0604020202020204" pitchFamily="34" charset="0"/>
                <a:cs typeface="Arial" panose="020B0604020202020204" pitchFamily="34" charset="0"/>
                <a:hlinkClick r:id="rId13"/>
              </a:rPr>
              <a:t>http</a:t>
            </a:r>
            <a:r>
              <a:rPr lang="fr-FR" sz="1200" dirty="0">
                <a:latin typeface="Arial" panose="020B0604020202020204" pitchFamily="34" charset="0"/>
                <a:cs typeface="Arial" panose="020B0604020202020204" pitchFamily="34" charset="0"/>
                <a:hlinkClick r:id="rId13"/>
              </a:rPr>
              <a:t>://www.provirtuel.com/fpsyq</a:t>
            </a:r>
            <a:r>
              <a:rPr lang="fr-FR" sz="1200" dirty="0" smtClean="0">
                <a:latin typeface="Arial" panose="020B0604020202020204" pitchFamily="34" charset="0"/>
                <a:cs typeface="Arial" panose="020B0604020202020204" pitchFamily="34" charset="0"/>
                <a:hlinkClick r:id="rId13"/>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Bef>
                <a:spcPts val="0"/>
              </a:spcBef>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Société </a:t>
            </a:r>
            <a:r>
              <a:rPr lang="fr-FR" sz="1200" b="1" dirty="0">
                <a:latin typeface="Arial" panose="020B0604020202020204" pitchFamily="34" charset="0"/>
                <a:cs typeface="Arial" panose="020B0604020202020204" pitchFamily="34" charset="0"/>
              </a:rPr>
              <a:t>québécoise de psychologie du travail et des organisations (</a:t>
            </a:r>
            <a:r>
              <a:rPr lang="fr-FR" sz="1200" b="1" dirty="0" err="1">
                <a:latin typeface="Arial" panose="020B0604020202020204" pitchFamily="34" charset="0"/>
                <a:cs typeface="Arial" panose="020B0604020202020204" pitchFamily="34" charset="0"/>
              </a:rPr>
              <a:t>SQPTO</a:t>
            </a:r>
            <a:r>
              <a:rPr lang="fr-FR" sz="1200" b="1" dirty="0" smtClean="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14"/>
              </a:rPr>
              <a:t>http://www.sqpto.ca</a:t>
            </a:r>
            <a:r>
              <a:rPr lang="fr-FR" sz="1200" dirty="0" smtClean="0">
                <a:latin typeface="Arial" panose="020B0604020202020204" pitchFamily="34" charset="0"/>
                <a:cs typeface="Arial" panose="020B0604020202020204" pitchFamily="34" charset="0"/>
                <a:hlinkClick r:id="rId14"/>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96412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0" y="1034716"/>
            <a:ext cx="9059779" cy="5823283"/>
          </a:xfrm>
        </p:spPr>
        <p:txBody>
          <a:bodyPr/>
          <a:lstStyle/>
          <a:p>
            <a:pPr>
              <a:spcBef>
                <a:spcPts val="0"/>
              </a:spcBef>
            </a:pPr>
            <a:endParaRPr lang="fr-FR" sz="1200" b="1" smtClean="0">
              <a:latin typeface="Arial" panose="020B0604020202020204" pitchFamily="34" charset="0"/>
              <a:cs typeface="Arial" panose="020B0604020202020204" pitchFamily="34" charset="0"/>
            </a:endParaRPr>
          </a:p>
          <a:p>
            <a:pPr>
              <a:spcBef>
                <a:spcPts val="0"/>
              </a:spcBef>
            </a:pPr>
            <a:r>
              <a:rPr lang="fr-FR" sz="1200" b="1" smtClean="0">
                <a:latin typeface="Arial" panose="020B0604020202020204" pitchFamily="34" charset="0"/>
                <a:cs typeface="Arial" panose="020B0604020202020204" pitchFamily="34" charset="0"/>
              </a:rPr>
              <a:t>ASSOCIATIONS </a:t>
            </a:r>
            <a:r>
              <a:rPr lang="fr-FR" sz="1200" b="1" dirty="0">
                <a:latin typeface="Arial" panose="020B0604020202020204" pitchFamily="34" charset="0"/>
                <a:cs typeface="Arial" panose="020B0604020202020204" pitchFamily="34" charset="0"/>
              </a:rPr>
              <a:t>ET ORDRES PROFESSIONNELS (SUITE)</a:t>
            </a:r>
          </a:p>
          <a:p>
            <a:pPr>
              <a:spcBef>
                <a:spcPts val="0"/>
              </a:spcBef>
            </a:pPr>
            <a:endParaRPr lang="fr-FR" sz="1200" b="1"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smtClean="0">
                <a:latin typeface="Arial" panose="020B0604020202020204" pitchFamily="34" charset="0"/>
                <a:cs typeface="Arial" panose="020B0604020202020204" pitchFamily="34" charset="0"/>
              </a:rPr>
              <a:t>Société </a:t>
            </a:r>
            <a:r>
              <a:rPr lang="fr-FR" sz="1200" b="1" dirty="0">
                <a:latin typeface="Arial" panose="020B0604020202020204" pitchFamily="34" charset="0"/>
                <a:cs typeface="Arial" panose="020B0604020202020204" pitchFamily="34" charset="0"/>
              </a:rPr>
              <a:t>québécoise pour la recherche en psychologie </a:t>
            </a:r>
            <a:r>
              <a:rPr lang="fr-FR" sz="1200" b="1" dirty="0">
                <a:latin typeface="Arial" panose="020B0604020202020204" pitchFamily="34" charset="0"/>
                <a:cs typeface="Arial" panose="020B0604020202020204" pitchFamily="34" charset="0"/>
                <a:hlinkClick r:id="rId2"/>
              </a:rPr>
              <a:t>http://www.sqrp.ca</a:t>
            </a:r>
            <a:r>
              <a:rPr lang="fr-FR" sz="1200" b="1" dirty="0" smtClean="0">
                <a:latin typeface="Arial" panose="020B0604020202020204" pitchFamily="34" charset="0"/>
                <a:cs typeface="Arial" panose="020B0604020202020204" pitchFamily="34" charset="0"/>
                <a:hlinkClick r:id="rId2"/>
              </a:rPr>
              <a:t>/</a:t>
            </a:r>
            <a:endParaRPr lang="fr-FR" sz="1200" b="1"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Autres associations professionnelles en psychologie </a:t>
            </a:r>
            <a:r>
              <a:rPr lang="fr-FR" sz="1200" b="1" dirty="0">
                <a:latin typeface="Arial" panose="020B0604020202020204" pitchFamily="34" charset="0"/>
                <a:cs typeface="Arial" panose="020B0604020202020204" pitchFamily="34" charset="0"/>
                <a:hlinkClick r:id="rId3"/>
              </a:rPr>
              <a:t>https://</a:t>
            </a:r>
            <a:r>
              <a:rPr lang="fr-FR" sz="1200" b="1" dirty="0" smtClean="0">
                <a:latin typeface="Arial" panose="020B0604020202020204" pitchFamily="34" charset="0"/>
                <a:cs typeface="Arial" panose="020B0604020202020204" pitchFamily="34" charset="0"/>
                <a:hlinkClick r:id="rId3"/>
              </a:rPr>
              <a:t>www3.ordrepsy.qc.ca/fr/psychologue/liens-utiles.sn</a:t>
            </a:r>
            <a:endParaRPr lang="fr-FR" sz="1200" b="1"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Association professionnelle des animatrices et animateurs de vie spirituelle et d'engagement communautaire du Québec </a:t>
            </a:r>
            <a:r>
              <a:rPr lang="fr-FR" sz="1200" b="1" dirty="0">
                <a:latin typeface="Arial" panose="020B0604020202020204" pitchFamily="34" charset="0"/>
                <a:cs typeface="Arial" panose="020B0604020202020204" pitchFamily="34" charset="0"/>
                <a:hlinkClick r:id="rId4"/>
              </a:rPr>
              <a:t>http://www.apavecq.qc.ca/spip.php?rubrique40</a:t>
            </a:r>
            <a:r>
              <a:rPr lang="fr-FR" sz="1200" b="1" dirty="0">
                <a:latin typeface="Arial" panose="020B0604020202020204" pitchFamily="34" charset="0"/>
                <a:cs typeface="Arial" panose="020B0604020202020204" pitchFamily="34" charset="0"/>
              </a:rPr>
              <a:t> </a:t>
            </a:r>
            <a:br>
              <a:rPr lang="fr-FR" sz="1200" b="1" dirty="0">
                <a:latin typeface="Arial" panose="020B0604020202020204" pitchFamily="34" charset="0"/>
                <a:cs typeface="Arial" panose="020B0604020202020204" pitchFamily="34" charset="0"/>
              </a:rPr>
            </a:br>
            <a:endParaRPr lang="fr-FR" sz="1200" b="1" dirty="0">
              <a:latin typeface="Arial" panose="020B0604020202020204" pitchFamily="34" charset="0"/>
              <a:cs typeface="Arial" panose="020B0604020202020204" pitchFamily="34" charset="0"/>
            </a:endParaRPr>
          </a:p>
          <a:p>
            <a:pPr>
              <a:spcBef>
                <a:spcPts val="0"/>
              </a:spcBef>
            </a:pPr>
            <a:r>
              <a:rPr lang="fr-FR" sz="1200" b="1" dirty="0">
                <a:latin typeface="Arial" panose="020B0604020202020204" pitchFamily="34" charset="0"/>
                <a:cs typeface="Arial" panose="020B0604020202020204" pitchFamily="34" charset="0"/>
              </a:rPr>
              <a:t>MINISTÈRES ET ORGANISMES AU QUÉBEC</a:t>
            </a:r>
          </a:p>
          <a:p>
            <a:pPr>
              <a:spcBef>
                <a:spcPts val="0"/>
              </a:spcBef>
            </a:pPr>
            <a:endParaRPr lang="fr-FR" sz="1200" b="1" dirty="0" smtClean="0">
              <a:latin typeface="Arial" panose="020B0604020202020204" pitchFamily="34" charset="0"/>
              <a:cs typeface="Arial" panose="020B0604020202020204" pitchFamily="34" charset="0"/>
              <a:hlinkClick r:id="rId5"/>
            </a:endParaRPr>
          </a:p>
          <a:p>
            <a:pPr marL="171450" indent="-171450">
              <a:spcBef>
                <a:spcPts val="0"/>
              </a:spcBef>
              <a:buFont typeface="Arial" panose="020B0604020202020204" pitchFamily="34" charset="0"/>
              <a:buChar char="•"/>
            </a:pPr>
            <a:r>
              <a:rPr lang="fr-FR" sz="1200" b="1" dirty="0" smtClean="0">
                <a:latin typeface="Arial" panose="020B0604020202020204" pitchFamily="34" charset="0"/>
                <a:cs typeface="Arial" panose="020B0604020202020204" pitchFamily="34" charset="0"/>
                <a:hlinkClick r:id="rId5"/>
              </a:rPr>
              <a:t>http</a:t>
            </a:r>
            <a:r>
              <a:rPr lang="fr-FR" sz="1200" b="1" dirty="0">
                <a:latin typeface="Arial" panose="020B0604020202020204" pitchFamily="34" charset="0"/>
                <a:cs typeface="Arial" panose="020B0604020202020204" pitchFamily="34" charset="0"/>
                <a:hlinkClick r:id="rId5"/>
              </a:rPr>
              <a:t>://www.carrieres.gouv.qc.ca/choisir-la-fonction-publique/ministeres-et-organismes</a:t>
            </a:r>
            <a:r>
              <a:rPr lang="fr-FR" sz="1200" b="1" dirty="0" smtClean="0">
                <a:latin typeface="Arial" panose="020B0604020202020204" pitchFamily="34" charset="0"/>
                <a:cs typeface="Arial" panose="020B0604020202020204" pitchFamily="34" charset="0"/>
                <a:hlinkClick r:id="rId5"/>
              </a:rPr>
              <a:t>/</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Organismes provinciaux non régis par la Loi sur l'emploi dans la fonction publique</a:t>
            </a:r>
            <a:br>
              <a:rPr lang="fr-FR" sz="1200" b="1"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hlinkClick r:id="rId6"/>
              </a:rPr>
              <a:t>http://</a:t>
            </a:r>
            <a:r>
              <a:rPr lang="fr-FR" sz="1200" b="1" dirty="0" smtClean="0">
                <a:latin typeface="Arial" panose="020B0604020202020204" pitchFamily="34" charset="0"/>
                <a:cs typeface="Arial" panose="020B0604020202020204" pitchFamily="34" charset="0"/>
                <a:hlinkClick r:id="rId6"/>
              </a:rPr>
              <a:t>www.tresor.gouv.qc.ca/fileadmin/PDF/info_equite/liste_mo_non_assujetis.pdf</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Organismes </a:t>
            </a:r>
            <a:r>
              <a:rPr lang="fr-FR" sz="1200" b="1" dirty="0" smtClean="0">
                <a:latin typeface="Arial" panose="020B0604020202020204" pitchFamily="34" charset="0"/>
                <a:cs typeface="Arial" panose="020B0604020202020204" pitchFamily="34" charset="0"/>
              </a:rPr>
              <a:t>communautaires </a:t>
            </a:r>
            <a:r>
              <a:rPr lang="fr-FR" sz="1200" b="1" dirty="0" smtClean="0">
                <a:latin typeface="Arial" panose="020B0604020202020204" pitchFamily="34" charset="0"/>
                <a:cs typeface="Arial" panose="020B0604020202020204" pitchFamily="34" charset="0"/>
                <a:hlinkClick r:id="rId7"/>
              </a:rPr>
              <a:t>http</a:t>
            </a:r>
            <a:r>
              <a:rPr lang="fr-FR" sz="1200" b="1" dirty="0">
                <a:latin typeface="Arial" panose="020B0604020202020204" pitchFamily="34" charset="0"/>
                <a:cs typeface="Arial" panose="020B0604020202020204" pitchFamily="34" charset="0"/>
                <a:hlinkClick r:id="rId7"/>
              </a:rPr>
              <a:t>://www.211quebecregions.ca/fr</a:t>
            </a:r>
            <a:r>
              <a:rPr lang="fr-FR" sz="1200" b="1" dirty="0" smtClean="0">
                <a:latin typeface="Arial" panose="020B0604020202020204" pitchFamily="34" charset="0"/>
                <a:cs typeface="Arial" panose="020B0604020202020204" pitchFamily="34" charset="0"/>
                <a:hlinkClick r:id="rId7"/>
              </a:rPr>
              <a:t>/</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smtClean="0">
                <a:latin typeface="Arial" panose="020B0604020202020204" pitchFamily="34" charset="0"/>
                <a:cs typeface="Arial" panose="020B0604020202020204" pitchFamily="34" charset="0"/>
              </a:rPr>
              <a:t>Répertoire </a:t>
            </a:r>
            <a:r>
              <a:rPr lang="fr-FR" sz="1200" b="1" dirty="0">
                <a:latin typeface="Arial" panose="020B0604020202020204" pitchFamily="34" charset="0"/>
                <a:cs typeface="Arial" panose="020B0604020202020204" pitchFamily="34" charset="0"/>
              </a:rPr>
              <a:t>de la vie communautaire du Québec</a:t>
            </a:r>
            <a:br>
              <a:rPr lang="fr-FR" sz="1200" b="1"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hlinkClick r:id="rId8"/>
              </a:rPr>
              <a:t>http://</a:t>
            </a:r>
            <a:r>
              <a:rPr lang="fr-FR" sz="1200" b="1" dirty="0" smtClean="0">
                <a:latin typeface="Arial" panose="020B0604020202020204" pitchFamily="34" charset="0"/>
                <a:cs typeface="Arial" panose="020B0604020202020204" pitchFamily="34" charset="0"/>
                <a:hlinkClick r:id="rId8"/>
              </a:rPr>
              <a:t>www.rvcq.ca/search/index.jsp;jsessionid=6B5915B325BAA4355447BD9E0399C879?cat=Abus#pageTop</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Regroupement des maisons des jeunes du </a:t>
            </a:r>
            <a:r>
              <a:rPr lang="fr-FR" sz="1200" b="1" dirty="0" smtClean="0">
                <a:latin typeface="Arial" panose="020B0604020202020204" pitchFamily="34" charset="0"/>
                <a:cs typeface="Arial" panose="020B0604020202020204" pitchFamily="34" charset="0"/>
              </a:rPr>
              <a:t>Québec </a:t>
            </a:r>
            <a:r>
              <a:rPr lang="fr-FR" sz="1200" b="1" dirty="0" smtClean="0">
                <a:latin typeface="Arial" panose="020B0604020202020204" pitchFamily="34" charset="0"/>
                <a:cs typeface="Arial" panose="020B0604020202020204" pitchFamily="34" charset="0"/>
                <a:hlinkClick r:id="rId9"/>
              </a:rPr>
              <a:t>http</a:t>
            </a:r>
            <a:r>
              <a:rPr lang="fr-FR" sz="1200" b="1" dirty="0">
                <a:latin typeface="Arial" panose="020B0604020202020204" pitchFamily="34" charset="0"/>
                <a:cs typeface="Arial" panose="020B0604020202020204" pitchFamily="34" charset="0"/>
                <a:hlinkClick r:id="rId9"/>
              </a:rPr>
              <a:t>://rmjq.org</a:t>
            </a:r>
            <a:r>
              <a:rPr lang="fr-FR" sz="1200" b="1" dirty="0" smtClean="0">
                <a:latin typeface="Arial" panose="020B0604020202020204" pitchFamily="34" charset="0"/>
                <a:cs typeface="Arial" panose="020B0604020202020204" pitchFamily="34" charset="0"/>
                <a:hlinkClick r:id="rId9"/>
              </a:rPr>
              <a:t>/</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Association des centres jeunesse du Québec </a:t>
            </a:r>
            <a:r>
              <a:rPr lang="fr-FR" sz="1200" b="1" dirty="0">
                <a:latin typeface="Arial" panose="020B0604020202020204" pitchFamily="34" charset="0"/>
                <a:cs typeface="Arial" panose="020B0604020202020204" pitchFamily="34" charset="0"/>
                <a:hlinkClick r:id="rId10"/>
              </a:rPr>
              <a:t>http://</a:t>
            </a:r>
            <a:r>
              <a:rPr lang="fr-FR" sz="1200" b="1" dirty="0" smtClean="0">
                <a:latin typeface="Arial" panose="020B0604020202020204" pitchFamily="34" charset="0"/>
                <a:cs typeface="Arial" panose="020B0604020202020204" pitchFamily="34" charset="0"/>
                <a:hlinkClick r:id="rId10"/>
              </a:rPr>
              <a:t>www.rpcu.qc.ca/fr/sante-serv-soc-centres-jeunesse.aspx</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Fondation québécoise pour les jeunes contrevenants </a:t>
            </a:r>
            <a:r>
              <a:rPr lang="fr-FR" sz="1200" b="1" dirty="0">
                <a:latin typeface="Arial" panose="020B0604020202020204" pitchFamily="34" charset="0"/>
                <a:cs typeface="Arial" panose="020B0604020202020204" pitchFamily="34" charset="0"/>
                <a:hlinkClick r:id="rId11"/>
              </a:rPr>
              <a:t>http://</a:t>
            </a:r>
            <a:r>
              <a:rPr lang="fr-FR" sz="1200" b="1" dirty="0" smtClean="0">
                <a:latin typeface="Arial" panose="020B0604020202020204" pitchFamily="34" charset="0"/>
                <a:cs typeface="Arial" panose="020B0604020202020204" pitchFamily="34" charset="0"/>
                <a:hlinkClick r:id="rId11"/>
              </a:rPr>
              <a:t>www.fqjc.org</a:t>
            </a:r>
            <a:r>
              <a:rPr lang="fr-FR" sz="1200" b="1" dirty="0">
                <a:latin typeface="Arial" panose="020B0604020202020204" pitchFamily="34" charset="0"/>
                <a:cs typeface="Arial" panose="020B0604020202020204" pitchFamily="34" charset="0"/>
              </a:rPr>
              <a:t/>
            </a:r>
            <a:br>
              <a:rPr lang="fr-FR" sz="1200" b="1"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Regroupement </a:t>
            </a:r>
            <a:r>
              <a:rPr lang="fr-FR" sz="1200" b="1" dirty="0">
                <a:latin typeface="Arial" panose="020B0604020202020204" pitchFamily="34" charset="0"/>
                <a:cs typeface="Arial" panose="020B0604020202020204" pitchFamily="34" charset="0"/>
              </a:rPr>
              <a:t>des organismes de justice </a:t>
            </a:r>
            <a:r>
              <a:rPr lang="fr-FR" sz="1200" b="1" dirty="0" smtClean="0">
                <a:latin typeface="Arial" panose="020B0604020202020204" pitchFamily="34" charset="0"/>
                <a:cs typeface="Arial" panose="020B0604020202020204" pitchFamily="34" charset="0"/>
              </a:rPr>
              <a:t>alternative </a:t>
            </a:r>
            <a:r>
              <a:rPr lang="fr-FR" sz="1200" b="1" dirty="0" smtClean="0">
                <a:latin typeface="Arial" panose="020B0604020202020204" pitchFamily="34" charset="0"/>
                <a:cs typeface="Arial" panose="020B0604020202020204" pitchFamily="34" charset="0"/>
                <a:hlinkClick r:id="rId12"/>
              </a:rPr>
              <a:t>http</a:t>
            </a:r>
            <a:r>
              <a:rPr lang="fr-FR" sz="1200" b="1" dirty="0">
                <a:latin typeface="Arial" panose="020B0604020202020204" pitchFamily="34" charset="0"/>
                <a:cs typeface="Arial" panose="020B0604020202020204" pitchFamily="34" charset="0"/>
                <a:hlinkClick r:id="rId12"/>
              </a:rPr>
              <a:t>://www.rojaq.qc.ca</a:t>
            </a:r>
            <a:r>
              <a:rPr lang="fr-FR" sz="1200" b="1" dirty="0" smtClean="0">
                <a:latin typeface="Arial" panose="020B0604020202020204" pitchFamily="34" charset="0"/>
                <a:cs typeface="Arial" panose="020B0604020202020204" pitchFamily="34" charset="0"/>
                <a:hlinkClick r:id="rId12"/>
              </a:rPr>
              <a:t>/</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Regroupement québécoise des intervenants et intervenantes en action communautaire en </a:t>
            </a:r>
            <a:r>
              <a:rPr lang="fr-FR" sz="1200" b="1" dirty="0" err="1">
                <a:latin typeface="Arial" panose="020B0604020202020204" pitchFamily="34" charset="0"/>
                <a:cs typeface="Arial" panose="020B0604020202020204" pitchFamily="34" charset="0"/>
              </a:rPr>
              <a:t>CSSS</a:t>
            </a:r>
            <a:r>
              <a:rPr lang="fr-FR" sz="1200" b="1" dirty="0">
                <a:latin typeface="Arial" panose="020B0604020202020204" pitchFamily="34" charset="0"/>
                <a:cs typeface="Arial" panose="020B0604020202020204" pitchFamily="34" charset="0"/>
              </a:rPr>
              <a:t/>
            </a:r>
            <a:br>
              <a:rPr lang="fr-FR" sz="1200" b="1"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hlinkClick r:id="rId13"/>
              </a:rPr>
              <a:t>http://</a:t>
            </a:r>
            <a:r>
              <a:rPr lang="fr-FR" sz="1200" b="1" dirty="0" smtClean="0">
                <a:latin typeface="Arial" panose="020B0604020202020204" pitchFamily="34" charset="0"/>
                <a:cs typeface="Arial" panose="020B0604020202020204" pitchFamily="34" charset="0"/>
                <a:hlinkClick r:id="rId13"/>
              </a:rPr>
              <a:t>www.rqiiac.qc.ca/index.php</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Répertoire des centres de santé et des services </a:t>
            </a:r>
            <a:r>
              <a:rPr lang="fr-FR" sz="1200" b="1" dirty="0" smtClean="0">
                <a:latin typeface="Arial" panose="020B0604020202020204" pitchFamily="34" charset="0"/>
                <a:cs typeface="Arial" panose="020B0604020202020204" pitchFamily="34" charset="0"/>
              </a:rPr>
              <a:t>sociaux </a:t>
            </a:r>
            <a:r>
              <a:rPr lang="fr-FR" sz="1200" b="1" dirty="0" smtClean="0">
                <a:latin typeface="Arial" panose="020B0604020202020204" pitchFamily="34" charset="0"/>
                <a:cs typeface="Arial" panose="020B0604020202020204" pitchFamily="34" charset="0"/>
                <a:hlinkClick r:id="rId14"/>
              </a:rPr>
              <a:t>http</a:t>
            </a:r>
            <a:r>
              <a:rPr lang="fr-FR" sz="1200" b="1" dirty="0">
                <a:latin typeface="Arial" panose="020B0604020202020204" pitchFamily="34" charset="0"/>
                <a:cs typeface="Arial" panose="020B0604020202020204" pitchFamily="34" charset="0"/>
                <a:hlinkClick r:id="rId14"/>
              </a:rPr>
              <a:t>://sante.gouv.qc.ca/systeme-sante-en-bref/cisss-ciusss</a:t>
            </a:r>
            <a:r>
              <a:rPr lang="fr-FR" sz="1200" b="1" dirty="0" smtClean="0">
                <a:latin typeface="Arial" panose="020B0604020202020204" pitchFamily="34" charset="0"/>
                <a:cs typeface="Arial" panose="020B0604020202020204" pitchFamily="34" charset="0"/>
                <a:hlinkClick r:id="rId14"/>
              </a:rPr>
              <a:t>/</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
            </a:r>
            <a:br>
              <a:rPr lang="fr-FR" sz="1200" b="1" dirty="0">
                <a:latin typeface="Arial" panose="020B0604020202020204" pitchFamily="34" charset="0"/>
                <a:cs typeface="Arial" panose="020B0604020202020204" pitchFamily="34" charset="0"/>
              </a:rPr>
            </a:br>
            <a:endParaRPr lang="fr-FR" sz="1200" b="1" dirty="0" smtClean="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4056645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275347"/>
            <a:ext cx="8855242" cy="5582652"/>
          </a:xfrm>
        </p:spPr>
        <p:txBody>
          <a:bodyPr/>
          <a:lstStyle/>
          <a:p>
            <a:r>
              <a:rPr lang="fr-FR" sz="1200" b="1" dirty="0">
                <a:latin typeface="Arial" panose="020B0604020202020204" pitchFamily="34" charset="0"/>
                <a:cs typeface="Arial" panose="020B0604020202020204" pitchFamily="34" charset="0"/>
              </a:rPr>
              <a:t>MINISTÈRES ET ORGANISMES AU QUÉBEC (SUITE)</a:t>
            </a:r>
          </a:p>
          <a:p>
            <a:r>
              <a:rPr lang="fr-FR" sz="1200" b="1" dirty="0">
                <a:latin typeface="Arial" panose="020B0604020202020204" pitchFamily="34" charset="0"/>
                <a:cs typeface="Arial" panose="020B0604020202020204" pitchFamily="34" charset="0"/>
              </a:rPr>
              <a:t>Regroupement provincial des comités des usagers en santé et services sociaux</a:t>
            </a:r>
            <a:br>
              <a:rPr lang="fr-FR" sz="1200" b="1"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2"/>
              </a:rPr>
              <a:t>http://</a:t>
            </a:r>
            <a:r>
              <a:rPr lang="fr-FR" sz="1200" dirty="0" smtClean="0">
                <a:latin typeface="Arial" panose="020B0604020202020204" pitchFamily="34" charset="0"/>
                <a:cs typeface="Arial" panose="020B0604020202020204" pitchFamily="34" charset="0"/>
                <a:hlinkClick r:id="rId2"/>
              </a:rPr>
              <a:t>www.rpcu.qc.ca/fr/sante-serv-soc-centres-jeunesse.aspx</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Ministère de l'Innovation, des Sciences et du Développement économique du Canada - liste de consultants</a:t>
            </a:r>
          </a:p>
          <a:p>
            <a:r>
              <a:rPr lang="fr-FR" sz="1200" dirty="0">
                <a:latin typeface="Arial" panose="020B0604020202020204" pitchFamily="34" charset="0"/>
                <a:cs typeface="Arial" panose="020B0604020202020204" pitchFamily="34" charset="0"/>
                <a:hlinkClick r:id="rId3"/>
              </a:rPr>
              <a:t>http://</a:t>
            </a:r>
            <a:r>
              <a:rPr lang="fr-FR" sz="1200" dirty="0" smtClean="0">
                <a:latin typeface="Arial" panose="020B0604020202020204" pitchFamily="34" charset="0"/>
                <a:cs typeface="Arial" panose="020B0604020202020204" pitchFamily="34" charset="0"/>
                <a:hlinkClick r:id="rId3"/>
              </a:rPr>
              <a:t>www.ic.gc.ca/eic/site/ccc_bt-rec_ec.nsf/fra/h_00007.html</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Communauté métropolitaine de </a:t>
            </a:r>
            <a:r>
              <a:rPr lang="fr-FR" sz="1200" b="1" dirty="0" smtClean="0">
                <a:latin typeface="Arial" panose="020B0604020202020204" pitchFamily="34" charset="0"/>
                <a:cs typeface="Arial" panose="020B0604020202020204" pitchFamily="34" charset="0"/>
              </a:rPr>
              <a:t>Québec </a:t>
            </a:r>
            <a:r>
              <a:rPr lang="fr-FR" sz="1200" dirty="0" smtClean="0">
                <a:latin typeface="Arial" panose="020B0604020202020204" pitchFamily="34" charset="0"/>
                <a:cs typeface="Arial" panose="020B0604020202020204" pitchFamily="34" charset="0"/>
                <a:hlinkClick r:id="rId4"/>
              </a:rPr>
              <a:t>http</a:t>
            </a:r>
            <a:r>
              <a:rPr lang="fr-FR" sz="1200" dirty="0">
                <a:latin typeface="Arial" panose="020B0604020202020204" pitchFamily="34" charset="0"/>
                <a:cs typeface="Arial" panose="020B0604020202020204" pitchFamily="34" charset="0"/>
                <a:hlinkClick r:id="rId4"/>
              </a:rPr>
              <a:t>://</a:t>
            </a:r>
            <a:r>
              <a:rPr lang="fr-FR" sz="1200" dirty="0" smtClean="0">
                <a:latin typeface="Arial" panose="020B0604020202020204" pitchFamily="34" charset="0"/>
                <a:cs typeface="Arial" panose="020B0604020202020204" pitchFamily="34" charset="0"/>
                <a:hlinkClick r:id="rId4"/>
              </a:rPr>
              <a:t>www.cmquebec.qc.ca/accueil</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Répertoire des organismes de soutien à la famille</a:t>
            </a:r>
            <a:br>
              <a:rPr lang="fr-FR" sz="1200" b="1"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5"/>
              </a:rPr>
              <a:t>http://</a:t>
            </a:r>
            <a:r>
              <a:rPr lang="fr-FR" sz="1200" dirty="0" smtClean="0">
                <a:latin typeface="Arial" panose="020B0604020202020204" pitchFamily="34" charset="0"/>
                <a:cs typeface="Arial" panose="020B0604020202020204" pitchFamily="34" charset="0"/>
                <a:hlinkClick r:id="rId5"/>
              </a:rPr>
              <a:t>www.quebecfamille.org/reconcilions-travail-et-famille/repertoire-des-organismes-de-soutien-a-la-famille.aspx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Groupes de recherche en relations industrielles (chaires en </a:t>
            </a:r>
            <a:r>
              <a:rPr lang="fr-FR" sz="1200" b="1" dirty="0" err="1">
                <a:latin typeface="Arial" panose="020B0604020202020204" pitchFamily="34" charset="0"/>
                <a:cs typeface="Arial" panose="020B0604020202020204" pitchFamily="34" charset="0"/>
              </a:rPr>
              <a:t>SST</a:t>
            </a:r>
            <a:r>
              <a:rPr lang="fr-FR" sz="1200" b="1" dirty="0" smtClean="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6"/>
              </a:rPr>
              <a:t>http://www.rlt.ulaval.ca/?</a:t>
            </a:r>
            <a:r>
              <a:rPr lang="fr-FR" sz="1200" dirty="0" smtClean="0">
                <a:latin typeface="Arial" panose="020B0604020202020204" pitchFamily="34" charset="0"/>
                <a:cs typeface="Arial" panose="020B0604020202020204" pitchFamily="34" charset="0"/>
                <a:hlinkClick r:id="rId6"/>
              </a:rPr>
              <a:t>pid=479</a:t>
            </a:r>
            <a:r>
              <a:rPr lang="fr-FR" sz="1200" dirty="0" smtClean="0">
                <a:latin typeface="Arial" panose="020B0604020202020204" pitchFamily="34" charset="0"/>
                <a:cs typeface="Arial" panose="020B0604020202020204" pitchFamily="34" charset="0"/>
              </a:rPr>
              <a:t> </a:t>
            </a:r>
            <a:r>
              <a:rPr lang="fr-FR" sz="1200" b="1" dirty="0">
                <a:latin typeface="Arial" panose="020B0604020202020204" pitchFamily="34" charset="0"/>
                <a:cs typeface="Arial" panose="020B0604020202020204" pitchFamily="34" charset="0"/>
              </a:rPr>
              <a:t/>
            </a:r>
            <a:br>
              <a:rPr lang="fr-FR" sz="1200" b="1"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Regroupements </a:t>
            </a:r>
            <a:r>
              <a:rPr lang="fr-FR" sz="1200" b="1" dirty="0">
                <a:latin typeface="Arial" panose="020B0604020202020204" pitchFamily="34" charset="0"/>
                <a:cs typeface="Arial" panose="020B0604020202020204" pitchFamily="34" charset="0"/>
              </a:rPr>
              <a:t>de chercheurs en sciences </a:t>
            </a:r>
            <a:r>
              <a:rPr lang="fr-FR" sz="1200" b="1" dirty="0" smtClean="0">
                <a:latin typeface="Arial" panose="020B0604020202020204" pitchFamily="34" charset="0"/>
                <a:cs typeface="Arial" panose="020B0604020202020204" pitchFamily="34" charset="0"/>
              </a:rPr>
              <a:t>sociales </a:t>
            </a:r>
            <a:r>
              <a:rPr lang="fr-FR" sz="1200" dirty="0" smtClean="0">
                <a:latin typeface="Arial" panose="020B0604020202020204" pitchFamily="34" charset="0"/>
                <a:cs typeface="Arial" panose="020B0604020202020204" pitchFamily="34" charset="0"/>
                <a:hlinkClick r:id="rId7"/>
              </a:rPr>
              <a:t>http</a:t>
            </a:r>
            <a:r>
              <a:rPr lang="fr-FR" sz="1200" dirty="0">
                <a:latin typeface="Arial" panose="020B0604020202020204" pitchFamily="34" charset="0"/>
                <a:cs typeface="Arial" panose="020B0604020202020204" pitchFamily="34" charset="0"/>
                <a:hlinkClick r:id="rId7"/>
              </a:rPr>
              <a:t>://www.fss.ulaval.ca/?</a:t>
            </a:r>
            <a:r>
              <a:rPr lang="fr-FR" sz="1200" dirty="0" smtClean="0">
                <a:latin typeface="Arial" panose="020B0604020202020204" pitchFamily="34" charset="0"/>
                <a:cs typeface="Arial" panose="020B0604020202020204" pitchFamily="34" charset="0"/>
                <a:hlinkClick r:id="rId7"/>
              </a:rPr>
              <a:t>pid=264</a:t>
            </a:r>
            <a:r>
              <a:rPr lang="fr-FR" sz="1200"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Comité </a:t>
            </a:r>
            <a:r>
              <a:rPr lang="fr-FR" sz="1200" b="1" dirty="0">
                <a:latin typeface="Arial" panose="020B0604020202020204" pitchFamily="34" charset="0"/>
                <a:cs typeface="Arial" panose="020B0604020202020204" pitchFamily="34" charset="0"/>
              </a:rPr>
              <a:t>sectoriel de </a:t>
            </a:r>
            <a:r>
              <a:rPr lang="fr-FR" sz="1200" b="1" dirty="0" err="1">
                <a:latin typeface="Arial" panose="020B0604020202020204" pitchFamily="34" charset="0"/>
                <a:cs typeface="Arial" panose="020B0604020202020204" pitchFamily="34" charset="0"/>
              </a:rPr>
              <a:t>main-d'oeuvre</a:t>
            </a:r>
            <a:r>
              <a:rPr lang="fr-FR" sz="1200" b="1" dirty="0">
                <a:latin typeface="Arial" panose="020B0604020202020204" pitchFamily="34" charset="0"/>
                <a:cs typeface="Arial" panose="020B0604020202020204" pitchFamily="34" charset="0"/>
              </a:rPr>
              <a:t> et économie sociale et action communautaire</a:t>
            </a:r>
            <a:br>
              <a:rPr lang="fr-FR" sz="1200" b="1"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8"/>
              </a:rPr>
              <a:t>http://</a:t>
            </a:r>
            <a:r>
              <a:rPr lang="fr-FR" sz="1200" dirty="0" smtClean="0">
                <a:latin typeface="Arial" panose="020B0604020202020204" pitchFamily="34" charset="0"/>
                <a:cs typeface="Arial" panose="020B0604020202020204" pitchFamily="34" charset="0"/>
                <a:hlinkClick r:id="rId8"/>
              </a:rPr>
              <a:t>www.profession.csmoesac.qc.ca/secteur-emploi/economie-sociale-action-communautaire/regroupements-nationaux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Réseau québécois en innovation </a:t>
            </a:r>
            <a:r>
              <a:rPr lang="fr-FR" sz="1200" b="1" dirty="0" smtClean="0">
                <a:latin typeface="Arial" panose="020B0604020202020204" pitchFamily="34" charset="0"/>
                <a:cs typeface="Arial" panose="020B0604020202020204" pitchFamily="34" charset="0"/>
              </a:rPr>
              <a:t>sociale </a:t>
            </a:r>
            <a:r>
              <a:rPr lang="fr-FR" sz="1200" dirty="0" smtClean="0">
                <a:latin typeface="Arial" panose="020B0604020202020204" pitchFamily="34" charset="0"/>
                <a:cs typeface="Arial" panose="020B0604020202020204" pitchFamily="34" charset="0"/>
                <a:hlinkClick r:id="rId9"/>
              </a:rPr>
              <a:t>http</a:t>
            </a:r>
            <a:r>
              <a:rPr lang="fr-FR" sz="1200" dirty="0">
                <a:latin typeface="Arial" panose="020B0604020202020204" pitchFamily="34" charset="0"/>
                <a:cs typeface="Arial" panose="020B0604020202020204" pitchFamily="34" charset="0"/>
                <a:hlinkClick r:id="rId9"/>
              </a:rPr>
              <a:t>://www.rqis.org</a:t>
            </a:r>
            <a:r>
              <a:rPr lang="fr-FR" sz="1200" dirty="0" smtClean="0">
                <a:latin typeface="Arial" panose="020B0604020202020204" pitchFamily="34" charset="0"/>
                <a:cs typeface="Arial" panose="020B0604020202020204" pitchFamily="34" charset="0"/>
                <a:hlinkClick r:id="rId9"/>
              </a:rPr>
              <a:t>/</a:t>
            </a:r>
            <a:r>
              <a:rPr lang="fr-FR" sz="1200"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Association </a:t>
            </a:r>
            <a:r>
              <a:rPr lang="fr-FR" sz="1200" b="1" dirty="0">
                <a:latin typeface="Arial" panose="020B0604020202020204" pitchFamily="34" charset="0"/>
                <a:cs typeface="Arial" panose="020B0604020202020204" pitchFamily="34" charset="0"/>
              </a:rPr>
              <a:t>des gestionnaires des établissements de santé et de services sociaux </a:t>
            </a:r>
            <a:r>
              <a:rPr lang="fr-FR" sz="1200" dirty="0">
                <a:latin typeface="Arial" panose="020B0604020202020204" pitchFamily="34" charset="0"/>
                <a:cs typeface="Arial" panose="020B0604020202020204" pitchFamily="34" charset="0"/>
                <a:hlinkClick r:id="rId10"/>
              </a:rPr>
              <a:t>http://www.agesss.qc.ca</a:t>
            </a:r>
            <a:r>
              <a:rPr lang="fr-FR" sz="1200" dirty="0" smtClean="0">
                <a:latin typeface="Arial" panose="020B0604020202020204" pitchFamily="34" charset="0"/>
                <a:cs typeface="Arial" panose="020B0604020202020204" pitchFamily="34" charset="0"/>
                <a:hlinkClick r:id="rId10"/>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Établissements affiliés et non affiliés à l'université</a:t>
            </a:r>
          </a:p>
          <a:p>
            <a:r>
              <a:rPr lang="fr-FR" sz="1200" dirty="0" smtClean="0">
                <a:latin typeface="Arial" panose="020B0604020202020204" pitchFamily="34" charset="0"/>
                <a:cs typeface="Arial" panose="020B0604020202020204" pitchFamily="34" charset="0"/>
                <a:hlinkClick r:id="rId11"/>
              </a:rPr>
              <a:t>http</a:t>
            </a:r>
            <a:r>
              <a:rPr lang="fr-FR" sz="1200" dirty="0">
                <a:latin typeface="Arial" panose="020B0604020202020204" pitchFamily="34" charset="0"/>
                <a:cs typeface="Arial" panose="020B0604020202020204" pitchFamily="34" charset="0"/>
                <a:hlinkClick r:id="rId11"/>
              </a:rPr>
              <a:t>://</a:t>
            </a:r>
            <a:r>
              <a:rPr lang="fr-FR" sz="1200" dirty="0" smtClean="0">
                <a:latin typeface="Arial" panose="020B0604020202020204" pitchFamily="34" charset="0"/>
                <a:cs typeface="Arial" panose="020B0604020202020204" pitchFamily="34" charset="0"/>
                <a:hlinkClick r:id="rId11"/>
              </a:rPr>
              <a:t>www2.ulaval.ca/la-recherche/chercheurs-et-unites-de-recherche/etablissements-affilies-et-non-affilies.html</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Fédération des maisons d'hébergement pour </a:t>
            </a:r>
            <a:r>
              <a:rPr lang="fr-FR" sz="1200" b="1" dirty="0" smtClean="0">
                <a:latin typeface="Arial" panose="020B0604020202020204" pitchFamily="34" charset="0"/>
                <a:cs typeface="Arial" panose="020B0604020202020204" pitchFamily="34" charset="0"/>
              </a:rPr>
              <a:t>femmes</a:t>
            </a:r>
            <a:r>
              <a:rPr lang="fr-FR" sz="1200" dirty="0">
                <a:latin typeface="Arial" panose="020B0604020202020204" pitchFamily="34" charset="0"/>
                <a:cs typeface="Arial" panose="020B0604020202020204" pitchFamily="34" charset="0"/>
                <a:hlinkClick r:id="rId12"/>
              </a:rPr>
              <a:t>http://www.fede.qc.ca/</a:t>
            </a:r>
            <a:r>
              <a:rPr lang="fr-FR" sz="1200" dirty="0">
                <a:latin typeface="Arial" panose="020B0604020202020204" pitchFamily="34" charset="0"/>
                <a:cs typeface="Arial" panose="020B0604020202020204" pitchFamily="34" charset="0"/>
              </a:rPr>
              <a:t> </a:t>
            </a:r>
          </a:p>
          <a:p>
            <a:pPr>
              <a:spcAft>
                <a:spcPts val="0"/>
              </a:spcAft>
              <a:defRPr/>
            </a:pPr>
            <a:r>
              <a:rPr lang="fr-CA" sz="1200" u="sng" dirty="0" smtClean="0">
                <a:latin typeface="Arial" panose="020B0604020202020204" pitchFamily="34" charset="0"/>
                <a:cs typeface="Arial" panose="020B0604020202020204" pitchFamily="34" charset="0"/>
                <a:hlinkClick r:id="rId13"/>
              </a:rPr>
              <a:t>Site </a:t>
            </a:r>
            <a:r>
              <a:rPr lang="fr-CA" sz="1200" u="sng" dirty="0">
                <a:latin typeface="Arial" panose="020B0604020202020204" pitchFamily="34" charset="0"/>
                <a:cs typeface="Arial" panose="020B0604020202020204" pitchFamily="34" charset="0"/>
                <a:hlinkClick r:id="rId13"/>
              </a:rPr>
              <a:t>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Fonds de la recherche en santé du Québec</a:t>
            </a:r>
          </a:p>
          <a:p>
            <a:pPr>
              <a:spcAft>
                <a:spcPts val="0"/>
              </a:spcAft>
              <a:defRPr/>
            </a:pPr>
            <a:r>
              <a:rPr lang="fr-CA" sz="1200" u="sng" dirty="0">
                <a:latin typeface="Arial" panose="020B0604020202020204" pitchFamily="34" charset="0"/>
                <a:cs typeface="Arial" panose="020B0604020202020204" pitchFamily="34" charset="0"/>
                <a:hlinkClick r:id="rId14"/>
              </a:rPr>
              <a:t>Site 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Agence de la santé et des services sociaux de la Capitale-Nationale</a:t>
            </a:r>
          </a:p>
          <a:p>
            <a:pPr>
              <a:spcAft>
                <a:spcPts val="0"/>
              </a:spcAft>
              <a:defRPr/>
            </a:pPr>
            <a:r>
              <a:rPr lang="fr-CA" sz="1200" u="sng" dirty="0">
                <a:latin typeface="Arial" panose="020B0604020202020204" pitchFamily="34" charset="0"/>
                <a:cs typeface="Arial" panose="020B0604020202020204" pitchFamily="34" charset="0"/>
                <a:hlinkClick r:id="rId15"/>
              </a:rPr>
              <a:t>Site 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Agence de la santé et des services sociaux de Montréal </a:t>
            </a:r>
          </a:p>
          <a:p>
            <a:pPr>
              <a:spcAft>
                <a:spcPts val="0"/>
              </a:spcAft>
              <a:defRPr/>
            </a:pPr>
            <a:r>
              <a:rPr lang="fr-CA" sz="1200" u="sng" dirty="0">
                <a:latin typeface="Arial" panose="020B0604020202020204" pitchFamily="34" charset="0"/>
                <a:cs typeface="Arial" panose="020B0604020202020204" pitchFamily="34" charset="0"/>
                <a:hlinkClick r:id="rId16"/>
              </a:rPr>
              <a:t>Site Web</a:t>
            </a:r>
            <a:r>
              <a:rPr lang="fr-CA" sz="1200" b="1" dirty="0">
                <a:latin typeface="Arial" panose="020B0604020202020204" pitchFamily="34" charset="0"/>
                <a:cs typeface="Arial" panose="020B0604020202020204" pitchFamily="34" charset="0"/>
              </a:rPr>
              <a:t> . . . Carrière dans le réseau de la santé et des services sociaux du Québec</a:t>
            </a:r>
          </a:p>
          <a:p>
            <a:pPr>
              <a:spcAft>
                <a:spcPts val="0"/>
              </a:spcAft>
              <a:defRPr/>
            </a:pPr>
            <a:r>
              <a:rPr lang="fr-CA" sz="1200" u="sng" dirty="0">
                <a:latin typeface="Arial" panose="020B0604020202020204" pitchFamily="34" charset="0"/>
                <a:cs typeface="Arial" panose="020B0604020202020204" pitchFamily="34" charset="0"/>
                <a:hlinkClick r:id="rId17"/>
              </a:rPr>
              <a:t>Site Web </a:t>
            </a:r>
            <a:r>
              <a:rPr lang="fr-CA" sz="1200" b="1" dirty="0">
                <a:latin typeface="Arial" panose="020B0604020202020204" pitchFamily="34" charset="0"/>
                <a:cs typeface="Arial" panose="020B0604020202020204" pitchFamily="34" charset="0"/>
              </a:rPr>
              <a:t>. . . Fédération des Cégeps</a:t>
            </a:r>
          </a:p>
          <a:p>
            <a:pPr>
              <a:spcAft>
                <a:spcPts val="0"/>
              </a:spcAft>
              <a:defRPr/>
            </a:pPr>
            <a:r>
              <a:rPr lang="fr-CA" sz="1200" u="sng" dirty="0">
                <a:latin typeface="Arial" panose="020B0604020202020204" pitchFamily="34" charset="0"/>
                <a:cs typeface="Arial" panose="020B0604020202020204" pitchFamily="34" charset="0"/>
                <a:hlinkClick r:id="rId18"/>
              </a:rPr>
              <a:t>Site Web </a:t>
            </a:r>
            <a:r>
              <a:rPr lang="fr-CA" sz="1200" b="1" dirty="0">
                <a:latin typeface="Arial" panose="020B0604020202020204" pitchFamily="34" charset="0"/>
                <a:cs typeface="Arial" panose="020B0604020202020204" pitchFamily="34" charset="0"/>
              </a:rPr>
              <a:t>. . . Fédération des commissions scolaires du Québec (</a:t>
            </a:r>
            <a:r>
              <a:rPr lang="fr-CA" sz="1200" b="1" dirty="0" err="1">
                <a:latin typeface="Arial" panose="020B0604020202020204" pitchFamily="34" charset="0"/>
                <a:cs typeface="Arial" panose="020B0604020202020204" pitchFamily="34" charset="0"/>
              </a:rPr>
              <a:t>FCSQ</a:t>
            </a:r>
            <a:r>
              <a:rPr lang="fr-CA" sz="1200" b="1" dirty="0">
                <a:latin typeface="Arial" panose="020B0604020202020204" pitchFamily="34" charset="0"/>
                <a:cs typeface="Arial" panose="020B0604020202020204" pitchFamily="34" charset="0"/>
              </a:rPr>
              <a:t>)</a:t>
            </a:r>
          </a:p>
          <a:p>
            <a:pPr>
              <a:spcAft>
                <a:spcPts val="0"/>
              </a:spcAft>
              <a:defRPr/>
            </a:pPr>
            <a:r>
              <a:rPr lang="fr-CA" sz="1200" u="sng" dirty="0">
                <a:latin typeface="Arial" panose="020B0604020202020204" pitchFamily="34" charset="0"/>
                <a:cs typeface="Arial" panose="020B0604020202020204" pitchFamily="34" charset="0"/>
                <a:hlinkClick r:id="rId19"/>
              </a:rPr>
              <a:t>Site 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Fédération des établissements d'enseignements privés (</a:t>
            </a:r>
            <a:r>
              <a:rPr lang="fr-CA" sz="1200" b="1" dirty="0" err="1">
                <a:latin typeface="Arial" panose="020B0604020202020204" pitchFamily="34" charset="0"/>
                <a:cs typeface="Arial" panose="020B0604020202020204" pitchFamily="34" charset="0"/>
              </a:rPr>
              <a:t>FEEP</a:t>
            </a:r>
            <a:r>
              <a:rPr lang="fr-CA" sz="1200" b="1" dirty="0">
                <a:latin typeface="Arial" panose="020B0604020202020204" pitchFamily="34" charset="0"/>
                <a:cs typeface="Arial" panose="020B0604020202020204" pitchFamily="34" charset="0"/>
              </a:rPr>
              <a:t>)</a:t>
            </a:r>
          </a:p>
          <a:p>
            <a:endParaRPr lang="fr-FR" sz="1200" b="1" dirty="0" smtClean="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399430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191126"/>
            <a:ext cx="8855242" cy="5666873"/>
          </a:xfrm>
        </p:spPr>
        <p:txBody>
          <a:bodyPr/>
          <a:lstStyle/>
          <a:p>
            <a:r>
              <a:rPr lang="fr-FR" sz="1200" b="1" dirty="0">
                <a:latin typeface="Arial" panose="020B0604020202020204" pitchFamily="34" charset="0"/>
                <a:cs typeface="Arial" panose="020B0604020202020204" pitchFamily="34" charset="0"/>
              </a:rPr>
              <a:t>FÉDÉRAL, NATIONAL</a:t>
            </a:r>
          </a:p>
          <a:p>
            <a:r>
              <a:rPr lang="fr-FR" sz="1200" dirty="0">
                <a:latin typeface="Arial" panose="020B0604020202020204" pitchFamily="34" charset="0"/>
                <a:cs typeface="Arial" panose="020B0604020202020204" pitchFamily="34" charset="0"/>
              </a:rPr>
              <a:t>Entre le début septembre et le début octobre de l'année avant d'être </a:t>
            </a:r>
            <a:r>
              <a:rPr lang="fr-FR" sz="1200" dirty="0" err="1">
                <a:latin typeface="Arial" panose="020B0604020202020204" pitchFamily="34" charset="0"/>
                <a:cs typeface="Arial" panose="020B0604020202020204" pitchFamily="34" charset="0"/>
              </a:rPr>
              <a:t>diplômé-e</a:t>
            </a:r>
            <a:r>
              <a:rPr lang="fr-FR" sz="1200" dirty="0">
                <a:latin typeface="Arial" panose="020B0604020202020204" pitchFamily="34" charset="0"/>
                <a:cs typeface="Arial" panose="020B0604020202020204" pitchFamily="34" charset="0"/>
              </a:rPr>
              <a:t> ou déjà </a:t>
            </a:r>
            <a:r>
              <a:rPr lang="fr-FR" sz="1200" dirty="0" err="1">
                <a:latin typeface="Arial" panose="020B0604020202020204" pitchFamily="34" charset="0"/>
                <a:cs typeface="Arial" panose="020B0604020202020204" pitchFamily="34" charset="0"/>
              </a:rPr>
              <a:t>diplômé-e</a:t>
            </a:r>
            <a:r>
              <a:rPr lang="fr-FR" sz="1200" dirty="0">
                <a:latin typeface="Arial" panose="020B0604020202020204" pitchFamily="34" charset="0"/>
                <a:cs typeface="Arial" panose="020B0604020202020204" pitchFamily="34" charset="0"/>
              </a:rPr>
              <a:t>, allez à </a:t>
            </a:r>
            <a:r>
              <a:rPr lang="fr-FR" sz="1200" dirty="0">
                <a:latin typeface="Arial" panose="020B0604020202020204" pitchFamily="34" charset="0"/>
                <a:cs typeface="Arial" panose="020B0604020202020204" pitchFamily="34" charset="0"/>
                <a:hlinkClick r:id="rId2"/>
              </a:rPr>
              <a:t>http://</a:t>
            </a:r>
            <a:r>
              <a:rPr lang="fr-FR" sz="1200" dirty="0" smtClean="0">
                <a:latin typeface="Arial" panose="020B0604020202020204" pitchFamily="34" charset="0"/>
                <a:cs typeface="Arial" panose="020B0604020202020204" pitchFamily="34" charset="0"/>
                <a:hlinkClick r:id="rId2"/>
              </a:rPr>
              <a:t>jobs-emplois.gc.ca</a:t>
            </a:r>
            <a:r>
              <a:rPr lang="fr-FR" sz="1200" dirty="0" smtClean="0">
                <a:latin typeface="Arial" panose="020B0604020202020204" pitchFamily="34" charset="0"/>
                <a:cs typeface="Arial" panose="020B0604020202020204" pitchFamily="34" charset="0"/>
              </a:rPr>
              <a:t> , </a:t>
            </a:r>
            <a:r>
              <a:rPr lang="fr-FR" sz="1200" dirty="0">
                <a:latin typeface="Arial" panose="020B0604020202020204" pitchFamily="34" charset="0"/>
                <a:cs typeface="Arial" panose="020B0604020202020204" pitchFamily="34" charset="0"/>
              </a:rPr>
              <a:t>ensuite «Diplômés» et s'inscrire au «Recrutement postsecondaire» ou autres programmes (durée du recrutement : 1 mois seulement). Consultez aussi les concours ouverts au public. Les étudiants-es internationaux peuvent postuler aux emplois annoncés, mais la préférence sera toujours accordée aux citoyens canadiens.</a:t>
            </a: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Liste des ministères et agences</a:t>
            </a:r>
          </a:p>
          <a:p>
            <a:r>
              <a:rPr lang="fr-FR" sz="1200" dirty="0">
                <a:latin typeface="Arial" panose="020B0604020202020204" pitchFamily="34" charset="0"/>
                <a:cs typeface="Arial" panose="020B0604020202020204" pitchFamily="34" charset="0"/>
                <a:hlinkClick r:id="rId3"/>
              </a:rPr>
              <a:t>https://</a:t>
            </a:r>
            <a:r>
              <a:rPr lang="fr-FR" sz="1200" dirty="0" smtClean="0">
                <a:latin typeface="Arial" panose="020B0604020202020204" pitchFamily="34" charset="0"/>
                <a:cs typeface="Arial" panose="020B0604020202020204" pitchFamily="34" charset="0"/>
                <a:hlinkClick r:id="rId3"/>
              </a:rPr>
              <a:t>www.canada.ca/fr/gouvernement/min.html?utm_medium=decommissioned+site&amp;utm_campaign=Canada+Site+Redirect+Tracking&amp;utm_source=canada.gc.ca/depts/major/depind-fra.html&amp;utm_content=Launch+Tracking</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Certains organismes gouvernementaux ne sont pas régis par la Loi sur l'emploi dans la fonction publique(</a:t>
            </a:r>
            <a:r>
              <a:rPr lang="fr-FR" sz="1200" b="1" dirty="0" err="1">
                <a:latin typeface="Arial" panose="020B0604020202020204" pitchFamily="34" charset="0"/>
                <a:cs typeface="Arial" panose="020B0604020202020204" pitchFamily="34" charset="0"/>
              </a:rPr>
              <a:t>LEFP</a:t>
            </a:r>
            <a:r>
              <a:rPr lang="fr-FR" sz="1200" b="1" dirty="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Ils ne sont donc pas tenus d'afficher leurs possibilités d'emploi sur le site web de la Commission de la fonction publique (emplois.gc.ca), mais certains d'entre eux le font </a:t>
            </a:r>
            <a:r>
              <a:rPr lang="fr-FR" sz="1200" dirty="0">
                <a:latin typeface="Arial" panose="020B0604020202020204" pitchFamily="34" charset="0"/>
                <a:cs typeface="Arial" panose="020B0604020202020204" pitchFamily="34" charset="0"/>
                <a:hlinkClick r:id="rId4"/>
              </a:rPr>
              <a:t>http://</a:t>
            </a:r>
            <a:r>
              <a:rPr lang="fr-FR" sz="1200" dirty="0" smtClean="0">
                <a:latin typeface="Arial" panose="020B0604020202020204" pitchFamily="34" charset="0"/>
                <a:cs typeface="Arial" panose="020B0604020202020204" pitchFamily="34" charset="0"/>
                <a:hlinkClick r:id="rId4"/>
              </a:rPr>
              <a:t>jobs-emplois.gc.ca/centres/org-fra.htm</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Annuaire de tous les ministères et organismes fédéraux </a:t>
            </a:r>
            <a:r>
              <a:rPr lang="fr-FR" sz="1200" dirty="0">
                <a:latin typeface="Arial" panose="020B0604020202020204" pitchFamily="34" charset="0"/>
                <a:cs typeface="Arial" panose="020B0604020202020204" pitchFamily="34" charset="0"/>
              </a:rPr>
              <a:t>pour contacter directement au besoin les ressources humaines </a:t>
            </a:r>
            <a:r>
              <a:rPr lang="fr-FR" sz="1200" dirty="0">
                <a:latin typeface="Arial" panose="020B0604020202020204" pitchFamily="34" charset="0"/>
                <a:cs typeface="Arial" panose="020B0604020202020204" pitchFamily="34" charset="0"/>
                <a:hlinkClick r:id="rId5"/>
              </a:rPr>
              <a:t>http://</a:t>
            </a:r>
            <a:r>
              <a:rPr lang="fr-FR" sz="1200" dirty="0" smtClean="0">
                <a:latin typeface="Arial" panose="020B0604020202020204" pitchFamily="34" charset="0"/>
                <a:cs typeface="Arial" panose="020B0604020202020204" pitchFamily="34" charset="0"/>
                <a:hlinkClick r:id="rId5"/>
              </a:rPr>
              <a:t>sage-geds.tpsgc-pwgsc.gc.ca/cgi-bin/direct500/fra/BF</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Chaires de recherche au national </a:t>
            </a:r>
            <a:r>
              <a:rPr lang="fr-FR" sz="1200" dirty="0">
                <a:latin typeface="Arial" panose="020B0604020202020204" pitchFamily="34" charset="0"/>
                <a:cs typeface="Arial" panose="020B0604020202020204" pitchFamily="34" charset="0"/>
                <a:hlinkClick r:id="rId6"/>
              </a:rPr>
              <a:t>http://</a:t>
            </a:r>
            <a:r>
              <a:rPr lang="fr-FR" sz="1200" dirty="0" smtClean="0">
                <a:latin typeface="Arial" panose="020B0604020202020204" pitchFamily="34" charset="0"/>
                <a:cs typeface="Arial" panose="020B0604020202020204" pitchFamily="34" charset="0"/>
                <a:hlinkClick r:id="rId6"/>
              </a:rPr>
              <a:t>www.chairs-chaires.gc.ca/home-accueil-fra.aspx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Institut canadien d'information sur la santé </a:t>
            </a:r>
            <a:r>
              <a:rPr lang="fr-FR" sz="1200" dirty="0">
                <a:latin typeface="Arial" panose="020B0604020202020204" pitchFamily="34" charset="0"/>
                <a:cs typeface="Arial" panose="020B0604020202020204" pitchFamily="34" charset="0"/>
                <a:hlinkClick r:id="rId7"/>
              </a:rPr>
              <a:t>https://</a:t>
            </a:r>
            <a:r>
              <a:rPr lang="fr-FR" sz="1200" dirty="0" smtClean="0">
                <a:latin typeface="Arial" panose="020B0604020202020204" pitchFamily="34" charset="0"/>
                <a:cs typeface="Arial" panose="020B0604020202020204" pitchFamily="34" charset="0"/>
                <a:hlinkClick r:id="rId7"/>
              </a:rPr>
              <a:t>www.cihi.ca/fr</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rPr>
              <a:t>Réseaux canadiens de recherche en politiques publiques </a:t>
            </a:r>
            <a:r>
              <a:rPr lang="fr-FR" sz="1200" dirty="0">
                <a:latin typeface="Arial" panose="020B0604020202020204" pitchFamily="34" charset="0"/>
                <a:cs typeface="Arial" panose="020B0604020202020204" pitchFamily="34" charset="0"/>
                <a:hlinkClick r:id="rId8"/>
              </a:rPr>
              <a:t>http://</a:t>
            </a:r>
            <a:r>
              <a:rPr lang="fr-FR" sz="1200" dirty="0" smtClean="0">
                <a:latin typeface="Arial" panose="020B0604020202020204" pitchFamily="34" charset="0"/>
                <a:cs typeface="Arial" panose="020B0604020202020204" pitchFamily="34" charset="0"/>
                <a:hlinkClick r:id="rId8"/>
              </a:rPr>
              <a:t>rcrpp.org/index.cfm?l=fr</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Conseil canadien de la santé </a:t>
            </a:r>
            <a:r>
              <a:rPr lang="fr-FR" sz="1200" dirty="0">
                <a:latin typeface="Arial" panose="020B0604020202020204" pitchFamily="34" charset="0"/>
                <a:cs typeface="Arial" panose="020B0604020202020204" pitchFamily="34" charset="0"/>
                <a:hlinkClick r:id="rId9"/>
              </a:rPr>
              <a:t>http://</a:t>
            </a:r>
            <a:r>
              <a:rPr lang="fr-FR" sz="1200" dirty="0" smtClean="0">
                <a:latin typeface="Arial" panose="020B0604020202020204" pitchFamily="34" charset="0"/>
                <a:cs typeface="Arial" panose="020B0604020202020204" pitchFamily="34" charset="0"/>
                <a:hlinkClick r:id="rId9"/>
              </a:rPr>
              <a:t>www.healthcouncilcanada.ca/index.php</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Santé Canada </a:t>
            </a:r>
            <a:r>
              <a:rPr lang="fr-FR" sz="1200" dirty="0">
                <a:latin typeface="Arial" panose="020B0604020202020204" pitchFamily="34" charset="0"/>
                <a:cs typeface="Arial" panose="020B0604020202020204" pitchFamily="34" charset="0"/>
                <a:hlinkClick r:id="rId10"/>
              </a:rPr>
              <a:t>http://hc-sc.gc.ca</a:t>
            </a:r>
            <a:r>
              <a:rPr lang="fr-FR" sz="1200" dirty="0" smtClean="0">
                <a:latin typeface="Arial" panose="020B0604020202020204" pitchFamily="34" charset="0"/>
                <a:cs typeface="Arial" panose="020B0604020202020204" pitchFamily="34" charset="0"/>
                <a:hlinkClick r:id="rId10"/>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Instituts de recherche en santé du Canada </a:t>
            </a:r>
            <a:r>
              <a:rPr lang="fr-FR" sz="1200" dirty="0">
                <a:latin typeface="Arial" panose="020B0604020202020204" pitchFamily="34" charset="0"/>
                <a:cs typeface="Arial" panose="020B0604020202020204" pitchFamily="34" charset="0"/>
                <a:hlinkClick r:id="rId11"/>
              </a:rPr>
              <a:t>http://</a:t>
            </a:r>
            <a:r>
              <a:rPr lang="fr-FR" sz="1200" dirty="0" smtClean="0">
                <a:latin typeface="Arial" panose="020B0604020202020204" pitchFamily="34" charset="0"/>
                <a:cs typeface="Arial" panose="020B0604020202020204" pitchFamily="34" charset="0"/>
                <a:hlinkClick r:id="rId11"/>
              </a:rPr>
              <a:t>www.cihr-irsc.gc.ca/f/193.html</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Institut canadien d’information sur la santé </a:t>
            </a:r>
            <a:r>
              <a:rPr lang="fr-FR" sz="1200" dirty="0">
                <a:latin typeface="Arial" panose="020B0604020202020204" pitchFamily="34" charset="0"/>
                <a:cs typeface="Arial" panose="020B0604020202020204" pitchFamily="34" charset="0"/>
                <a:hlinkClick r:id="rId12"/>
              </a:rPr>
              <a:t>http://</a:t>
            </a:r>
            <a:r>
              <a:rPr lang="fr-FR" sz="1200" dirty="0" smtClean="0">
                <a:latin typeface="Arial" panose="020B0604020202020204" pitchFamily="34" charset="0"/>
                <a:cs typeface="Arial" panose="020B0604020202020204" pitchFamily="34" charset="0"/>
                <a:hlinkClick r:id="rId12"/>
              </a:rPr>
              <a:t>www.cihi.ca/CIHI-ext-portal/internet/FR/Home/home/cihi000001</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Association canadienne de santé publique </a:t>
            </a:r>
            <a:r>
              <a:rPr lang="fr-FR" sz="1200" dirty="0">
                <a:latin typeface="Arial" panose="020B0604020202020204" pitchFamily="34" charset="0"/>
                <a:cs typeface="Arial" panose="020B0604020202020204" pitchFamily="34" charset="0"/>
                <a:hlinkClick r:id="rId13"/>
              </a:rPr>
              <a:t>http://</a:t>
            </a:r>
            <a:r>
              <a:rPr lang="fr-FR" sz="1200" dirty="0" smtClean="0">
                <a:latin typeface="Arial" panose="020B0604020202020204" pitchFamily="34" charset="0"/>
                <a:cs typeface="Arial" panose="020B0604020202020204" pitchFamily="34" charset="0"/>
                <a:hlinkClick r:id="rId13"/>
              </a:rPr>
              <a:t>www.cpha.ca/fr/default.aspx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Conseil de recherches en sciences humaines Canada </a:t>
            </a:r>
            <a:r>
              <a:rPr lang="fr-FR" sz="1200" dirty="0">
                <a:latin typeface="Arial" panose="020B0604020202020204" pitchFamily="34" charset="0"/>
                <a:cs typeface="Arial" panose="020B0604020202020204" pitchFamily="34" charset="0"/>
                <a:hlinkClick r:id="rId14"/>
              </a:rPr>
              <a:t>http://</a:t>
            </a:r>
            <a:r>
              <a:rPr lang="fr-FR" sz="1200" dirty="0" smtClean="0">
                <a:latin typeface="Arial" panose="020B0604020202020204" pitchFamily="34" charset="0"/>
                <a:cs typeface="Arial" panose="020B0604020202020204" pitchFamily="34" charset="0"/>
                <a:hlinkClick r:id="rId14"/>
              </a:rPr>
              <a:t>www.sshrc-crsh.gc.ca/home-accueil-fra.aspx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3347270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034716"/>
            <a:ext cx="8855242" cy="5823283"/>
          </a:xfrm>
        </p:spPr>
        <p:txBody>
          <a:bodyPr/>
          <a:lstStyle/>
          <a:p>
            <a:endParaRPr lang="fr-FR" sz="1200" b="1" dirty="0" smtClean="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ORGANISMES </a:t>
            </a:r>
            <a:r>
              <a:rPr lang="fr-FR" sz="1200" b="1" dirty="0">
                <a:latin typeface="Arial" panose="020B0604020202020204" pitchFamily="34" charset="0"/>
                <a:cs typeface="Arial" panose="020B0604020202020204" pitchFamily="34" charset="0"/>
              </a:rPr>
              <a:t>PROFESSIONNELS PROVINCIAUX ET TERRITORIAUX</a:t>
            </a:r>
          </a:p>
          <a:p>
            <a:pPr>
              <a:defRPr/>
            </a:pPr>
            <a:r>
              <a:rPr lang="fr-CA" sz="1200" u="sng" dirty="0">
                <a:latin typeface="Arial" panose="020B0604020202020204" pitchFamily="34" charset="0"/>
                <a:cs typeface="Arial" panose="020B0604020202020204" pitchFamily="34" charset="0"/>
                <a:hlinkClick r:id="rId2"/>
              </a:rPr>
              <a:t>Association canadienne de counseling et de psychothérapie - </a:t>
            </a:r>
            <a:r>
              <a:rPr lang="fr-CA" sz="1200" u="sng" dirty="0" err="1">
                <a:latin typeface="Arial" panose="020B0604020202020204" pitchFamily="34" charset="0"/>
                <a:cs typeface="Arial" panose="020B0604020202020204" pitchFamily="34" charset="0"/>
                <a:hlinkClick r:id="rId2"/>
              </a:rPr>
              <a:t>ACCP</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3"/>
              </a:rPr>
              <a:t>Association canadienne pour la santé mentale - </a:t>
            </a:r>
            <a:r>
              <a:rPr lang="fr-CA" sz="1200" u="sng" dirty="0" err="1">
                <a:latin typeface="Arial" panose="020B0604020202020204" pitchFamily="34" charset="0"/>
                <a:cs typeface="Arial" panose="020B0604020202020204" pitchFamily="34" charset="0"/>
                <a:hlinkClick r:id="rId3"/>
              </a:rPr>
              <a:t>ACSM</a:t>
            </a:r>
            <a:r>
              <a:rPr lang="fr-CA" sz="1200" u="sng" dirty="0">
                <a:latin typeface="Arial" panose="020B0604020202020204" pitchFamily="34" charset="0"/>
                <a:cs typeface="Arial" panose="020B0604020202020204" pitchFamily="34" charset="0"/>
                <a:hlinkClick r:id="rId3"/>
              </a:rPr>
              <a:t> </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4"/>
              </a:rPr>
              <a:t>Association des psychiatres du Canada - </a:t>
            </a:r>
            <a:r>
              <a:rPr lang="fr-CA" sz="1200" u="sng" dirty="0" err="1">
                <a:latin typeface="Arial" panose="020B0604020202020204" pitchFamily="34" charset="0"/>
                <a:cs typeface="Arial" panose="020B0604020202020204" pitchFamily="34" charset="0"/>
                <a:hlinkClick r:id="rId4"/>
              </a:rPr>
              <a:t>APC</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5"/>
              </a:rPr>
              <a:t>Conseil canadien des programmes de psychologie professionnelle - </a:t>
            </a:r>
            <a:r>
              <a:rPr lang="fr-CA" sz="1200" u="sng" dirty="0" err="1">
                <a:latin typeface="Arial" panose="020B0604020202020204" pitchFamily="34" charset="0"/>
                <a:cs typeface="Arial" panose="020B0604020202020204" pitchFamily="34" charset="0"/>
                <a:hlinkClick r:id="rId5"/>
              </a:rPr>
              <a:t>CCPPP</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6"/>
              </a:rPr>
              <a:t>Fédération canadienne des sciences humaines - </a:t>
            </a:r>
            <a:r>
              <a:rPr lang="fr-CA" sz="1200" u="sng" dirty="0" err="1">
                <a:latin typeface="Arial" panose="020B0604020202020204" pitchFamily="34" charset="0"/>
                <a:cs typeface="Arial" panose="020B0604020202020204" pitchFamily="34" charset="0"/>
                <a:hlinkClick r:id="rId6"/>
              </a:rPr>
              <a:t>FCSH</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7"/>
              </a:rPr>
              <a:t>La Ligue pour le bien être de l'enfance du Canada</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8"/>
              </a:rPr>
              <a:t>Société canadienne de psychologie - </a:t>
            </a:r>
            <a:r>
              <a:rPr lang="fr-CA" sz="1200" u="sng" dirty="0" err="1">
                <a:latin typeface="Arial" panose="020B0604020202020204" pitchFamily="34" charset="0"/>
                <a:cs typeface="Arial" panose="020B0604020202020204" pitchFamily="34" charset="0"/>
                <a:hlinkClick r:id="rId8"/>
              </a:rPr>
              <a:t>SCP</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9"/>
              </a:rPr>
              <a:t>Association of </a:t>
            </a:r>
            <a:r>
              <a:rPr lang="fr-CA" sz="1200" u="sng" dirty="0" err="1">
                <a:latin typeface="Arial" panose="020B0604020202020204" pitchFamily="34" charset="0"/>
                <a:cs typeface="Arial" panose="020B0604020202020204" pitchFamily="34" charset="0"/>
                <a:hlinkClick r:id="rId9"/>
              </a:rPr>
              <a:t>Psychologists</a:t>
            </a:r>
            <a:r>
              <a:rPr lang="fr-CA" sz="1200" u="sng" dirty="0">
                <a:latin typeface="Arial" panose="020B0604020202020204" pitchFamily="34" charset="0"/>
                <a:cs typeface="Arial" panose="020B0604020202020204" pitchFamily="34" charset="0"/>
                <a:hlinkClick r:id="rId9"/>
              </a:rPr>
              <a:t> of Nova Scotia - </a:t>
            </a:r>
            <a:r>
              <a:rPr lang="fr-CA" sz="1200" u="sng" dirty="0" err="1">
                <a:latin typeface="Arial" panose="020B0604020202020204" pitchFamily="34" charset="0"/>
                <a:cs typeface="Arial" panose="020B0604020202020204" pitchFamily="34" charset="0"/>
                <a:hlinkClick r:id="rId9"/>
              </a:rPr>
              <a:t>APNS</a:t>
            </a:r>
            <a:endParaRPr lang="fr-CA" sz="1200" dirty="0">
              <a:latin typeface="Arial" panose="020B0604020202020204" pitchFamily="34" charset="0"/>
              <a:cs typeface="Arial" panose="020B0604020202020204" pitchFamily="34" charset="0"/>
            </a:endParaRPr>
          </a:p>
          <a:p>
            <a:pPr>
              <a:defRPr/>
            </a:pPr>
            <a:r>
              <a:rPr lang="en-CA" sz="1200" u="sng" dirty="0">
                <a:latin typeface="Arial" panose="020B0604020202020204" pitchFamily="34" charset="0"/>
                <a:cs typeface="Arial" panose="020B0604020202020204" pitchFamily="34" charset="0"/>
                <a:hlinkClick r:id="rId10"/>
              </a:rPr>
              <a:t>Association of Psychology in Newfoundland Labrador - </a:t>
            </a:r>
            <a:r>
              <a:rPr lang="en-CA" sz="1200" u="sng" dirty="0" err="1">
                <a:latin typeface="Arial" panose="020B0604020202020204" pitchFamily="34" charset="0"/>
                <a:cs typeface="Arial" panose="020B0604020202020204" pitchFamily="34" charset="0"/>
                <a:hlinkClick r:id="rId10"/>
              </a:rPr>
              <a:t>APNL</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11"/>
              </a:rPr>
              <a:t>Association québécoise des psychologues scolaires - </a:t>
            </a:r>
            <a:r>
              <a:rPr lang="fr-CA" sz="1200" u="sng" dirty="0" err="1">
                <a:latin typeface="Arial" panose="020B0604020202020204" pitchFamily="34" charset="0"/>
                <a:cs typeface="Arial" panose="020B0604020202020204" pitchFamily="34" charset="0"/>
                <a:hlinkClick r:id="rId11"/>
              </a:rPr>
              <a:t>AQPS</a:t>
            </a:r>
            <a:endParaRPr lang="fr-CA" sz="1200" dirty="0">
              <a:latin typeface="Arial" panose="020B0604020202020204" pitchFamily="34" charset="0"/>
              <a:cs typeface="Arial" panose="020B0604020202020204" pitchFamily="34" charset="0"/>
            </a:endParaRPr>
          </a:p>
          <a:p>
            <a:pPr>
              <a:defRPr/>
            </a:pPr>
            <a:r>
              <a:rPr lang="en-CA" sz="1200" u="sng" dirty="0">
                <a:latin typeface="Arial" panose="020B0604020202020204" pitchFamily="34" charset="0"/>
                <a:cs typeface="Arial" panose="020B0604020202020204" pitchFamily="34" charset="0"/>
                <a:hlinkClick r:id="rId12"/>
              </a:rPr>
              <a:t>British Columbia Psychological Association - </a:t>
            </a:r>
            <a:r>
              <a:rPr lang="en-CA" sz="1200" u="sng" dirty="0" err="1">
                <a:latin typeface="Arial" panose="020B0604020202020204" pitchFamily="34" charset="0"/>
                <a:cs typeface="Arial" panose="020B0604020202020204" pitchFamily="34" charset="0"/>
                <a:hlinkClick r:id="rId12"/>
              </a:rPr>
              <a:t>BCPA</a:t>
            </a:r>
            <a:endParaRPr lang="fr-CA" sz="1200" dirty="0">
              <a:latin typeface="Arial" panose="020B0604020202020204" pitchFamily="34" charset="0"/>
              <a:cs typeface="Arial" panose="020B0604020202020204" pitchFamily="34" charset="0"/>
            </a:endParaRPr>
          </a:p>
          <a:p>
            <a:pPr>
              <a:defRPr/>
            </a:pPr>
            <a:r>
              <a:rPr lang="en-CA" sz="1200" u="sng" dirty="0">
                <a:latin typeface="Arial" panose="020B0604020202020204" pitchFamily="34" charset="0"/>
                <a:cs typeface="Arial" panose="020B0604020202020204" pitchFamily="34" charset="0"/>
                <a:hlinkClick r:id="rId13"/>
              </a:rPr>
              <a:t>Canadian Mental Health Association Manitoba</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14"/>
              </a:rPr>
              <a:t>Ordre des psychologues de </a:t>
            </a:r>
            <a:r>
              <a:rPr lang="fr-CA" sz="1200" u="sng" dirty="0" err="1">
                <a:latin typeface="Arial" panose="020B0604020202020204" pitchFamily="34" charset="0"/>
                <a:cs typeface="Arial" panose="020B0604020202020204" pitchFamily="34" charset="0"/>
                <a:hlinkClick r:id="rId14"/>
              </a:rPr>
              <a:t>lOntario</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15"/>
              </a:rPr>
              <a:t>Ordre des psychologues du Québec</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16"/>
              </a:rPr>
              <a:t>Manitoba </a:t>
            </a:r>
            <a:r>
              <a:rPr lang="fr-CA" sz="1200" u="sng" dirty="0" err="1">
                <a:latin typeface="Arial" panose="020B0604020202020204" pitchFamily="34" charset="0"/>
                <a:cs typeface="Arial" panose="020B0604020202020204" pitchFamily="34" charset="0"/>
                <a:hlinkClick r:id="rId16"/>
              </a:rPr>
              <a:t>Psychological</a:t>
            </a:r>
            <a:r>
              <a:rPr lang="fr-CA" sz="1200" u="sng" dirty="0">
                <a:latin typeface="Arial" panose="020B0604020202020204" pitchFamily="34" charset="0"/>
                <a:cs typeface="Arial" panose="020B0604020202020204" pitchFamily="34" charset="0"/>
                <a:hlinkClick r:id="rId16"/>
              </a:rPr>
              <a:t> Society – </a:t>
            </a:r>
            <a:r>
              <a:rPr lang="fr-CA" sz="1200" u="sng" dirty="0" err="1">
                <a:latin typeface="Arial" panose="020B0604020202020204" pitchFamily="34" charset="0"/>
                <a:cs typeface="Arial" panose="020B0604020202020204" pitchFamily="34" charset="0"/>
                <a:hlinkClick r:id="rId16"/>
              </a:rPr>
              <a:t>MPS</a:t>
            </a:r>
            <a:endParaRPr lang="fr-CA" sz="1200" u="sng"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LE FUTUR ACTUEL (l’analyse du comportement humain par les données informatiques)</a:t>
            </a:r>
          </a:p>
          <a:p>
            <a:r>
              <a:rPr lang="fr-FR" sz="1200" dirty="0" err="1">
                <a:latin typeface="Arial" panose="020B0604020202020204" pitchFamily="34" charset="0"/>
                <a:cs typeface="Arial" panose="020B0604020202020204" pitchFamily="34" charset="0"/>
              </a:rPr>
              <a:t>Big</a:t>
            </a:r>
            <a:r>
              <a:rPr lang="fr-FR" sz="1200" dirty="0">
                <a:latin typeface="Arial" panose="020B0604020202020204" pitchFamily="34" charset="0"/>
                <a:cs typeface="Arial" panose="020B0604020202020204" pitchFamily="34" charset="0"/>
              </a:rPr>
              <a:t> Data </a:t>
            </a:r>
            <a:r>
              <a:rPr lang="fr-FR" sz="1200" dirty="0" err="1">
                <a:latin typeface="Arial" panose="020B0604020202020204" pitchFamily="34" charset="0"/>
                <a:cs typeface="Arial" panose="020B0604020202020204" pitchFamily="34" charset="0"/>
              </a:rPr>
              <a:t>Video</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17"/>
              </a:rPr>
              <a:t>https://bigdata.cs.dal.ca</a:t>
            </a:r>
            <a:r>
              <a:rPr lang="fr-FR" sz="1200" dirty="0" smtClean="0">
                <a:latin typeface="Arial" panose="020B0604020202020204" pitchFamily="34" charset="0"/>
                <a:cs typeface="Arial" panose="020B0604020202020204" pitchFamily="34" charset="0"/>
                <a:hlinkClick r:id="rId17"/>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Informatique décisionnelle (Business Intelligence) </a:t>
            </a:r>
            <a:r>
              <a:rPr lang="fr-FR" sz="1200" dirty="0">
                <a:latin typeface="Arial" panose="020B0604020202020204" pitchFamily="34" charset="0"/>
                <a:cs typeface="Arial" panose="020B0604020202020204" pitchFamily="34" charset="0"/>
                <a:hlinkClick r:id="rId18"/>
              </a:rPr>
              <a:t>https://</a:t>
            </a:r>
            <a:r>
              <a:rPr lang="fr-FR" sz="1200" dirty="0" smtClean="0">
                <a:latin typeface="Arial" panose="020B0604020202020204" pitchFamily="34" charset="0"/>
                <a:cs typeface="Arial" panose="020B0604020202020204" pitchFamily="34" charset="0"/>
                <a:hlinkClick r:id="rId18"/>
              </a:rPr>
              <a:t>fr.wikipedia.org/wiki/Informatique_d%C3%A9cisionnelle</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Shift  Central à Moncton </a:t>
            </a:r>
            <a:r>
              <a:rPr lang="fr-FR" sz="1200" dirty="0">
                <a:latin typeface="Arial" panose="020B0604020202020204" pitchFamily="34" charset="0"/>
                <a:cs typeface="Arial" panose="020B0604020202020204" pitchFamily="34" charset="0"/>
                <a:hlinkClick r:id="rId19"/>
              </a:rPr>
              <a:t>http://www.shiftcentral.com</a:t>
            </a:r>
            <a:r>
              <a:rPr lang="fr-FR" sz="1200" dirty="0" smtClean="0">
                <a:latin typeface="Arial" panose="020B0604020202020204" pitchFamily="34" charset="0"/>
                <a:cs typeface="Arial" panose="020B0604020202020204" pitchFamily="34" charset="0"/>
                <a:hlinkClick r:id="rId19"/>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Association de la recherche et de l'intelligence marketing (</a:t>
            </a:r>
            <a:r>
              <a:rPr lang="fr-FR" sz="1200" dirty="0" err="1">
                <a:latin typeface="Arial" panose="020B0604020202020204" pitchFamily="34" charset="0"/>
                <a:cs typeface="Arial" panose="020B0604020202020204" pitchFamily="34" charset="0"/>
              </a:rPr>
              <a:t>ARIM</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20"/>
              </a:rPr>
              <a:t>http://</a:t>
            </a:r>
            <a:r>
              <a:rPr lang="fr-FR" sz="1200" dirty="0" smtClean="0">
                <a:latin typeface="Arial" panose="020B0604020202020204" pitchFamily="34" charset="0"/>
                <a:cs typeface="Arial" panose="020B0604020202020204" pitchFamily="34" charset="0"/>
                <a:hlinkClick r:id="rId20"/>
              </a:rPr>
              <a:t>mria-arim.ca/fr/actualites</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The British Healthcare Business Intelligence Association</a:t>
            </a:r>
          </a:p>
          <a:p>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21"/>
              </a:rPr>
              <a:t>https://</a:t>
            </a:r>
            <a:r>
              <a:rPr lang="fr-FR" sz="1200" dirty="0" smtClean="0">
                <a:latin typeface="Arial" panose="020B0604020202020204" pitchFamily="34" charset="0"/>
                <a:cs typeface="Arial" panose="020B0604020202020204" pitchFamily="34" charset="0"/>
                <a:hlinkClick r:id="rId21"/>
              </a:rPr>
              <a:t>www.bhbia.org.uk/recruitment/careersinbusinessintelligence/jobprofiles.aspx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2064550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034716"/>
            <a:ext cx="8855242" cy="5823283"/>
          </a:xfrm>
        </p:spPr>
        <p:txBody>
          <a:bodyPr/>
          <a:lstStyle/>
          <a:p>
            <a:endParaRPr lang="fr-FR" sz="1200" b="1" dirty="0" smtClean="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SECTEUR PRIVÉ</a:t>
            </a:r>
          </a:p>
          <a:p>
            <a:r>
              <a:rPr lang="fr-FR" sz="1200" b="1" dirty="0" err="1">
                <a:latin typeface="Arial" panose="020B0604020202020204" pitchFamily="34" charset="0"/>
                <a:cs typeface="Arial" panose="020B0604020202020204" pitchFamily="34" charset="0"/>
              </a:rPr>
              <a:t>ICRIQ</a:t>
            </a:r>
            <a:r>
              <a:rPr lang="fr-FR" sz="1200" b="1" dirty="0">
                <a:latin typeface="Arial" panose="020B0604020202020204" pitchFamily="34" charset="0"/>
                <a:cs typeface="Arial" panose="020B0604020202020204" pitchFamily="34" charset="0"/>
              </a:rPr>
              <a:t> (répertoire des entreprises manufacturières et de services</a:t>
            </a:r>
            <a:r>
              <a:rPr lang="fr-FR" sz="1200" b="1" dirty="0" smtClean="0">
                <a:latin typeface="Arial" panose="020B0604020202020204" pitchFamily="34" charset="0"/>
                <a:cs typeface="Arial" panose="020B0604020202020204" pitchFamily="34" charset="0"/>
              </a:rPr>
              <a: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2"/>
              </a:rPr>
              <a:t>http://</a:t>
            </a:r>
            <a:r>
              <a:rPr lang="fr-FR" sz="1200" dirty="0" smtClean="0">
                <a:latin typeface="Arial" panose="020B0604020202020204" pitchFamily="34" charset="0"/>
                <a:cs typeface="Arial" panose="020B0604020202020204" pitchFamily="34" charset="0"/>
                <a:hlinkClick r:id="rId2"/>
              </a:rPr>
              <a:t>www.icriq.com/fr/avancee</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err="1" smtClean="0">
                <a:latin typeface="Arial" panose="020B0604020202020204" pitchFamily="34" charset="0"/>
                <a:cs typeface="Arial" panose="020B0604020202020204" pitchFamily="34" charset="0"/>
              </a:rPr>
              <a:t>CRHA</a:t>
            </a:r>
            <a:r>
              <a:rPr lang="fr-FR" sz="1200" b="1" dirty="0" smtClean="0">
                <a:latin typeface="Arial" panose="020B0604020202020204" pitchFamily="34" charset="0"/>
                <a:cs typeface="Arial" panose="020B0604020202020204" pitchFamily="34" charset="0"/>
              </a:rPr>
              <a:t> </a:t>
            </a:r>
            <a:r>
              <a:rPr lang="fr-FR" sz="1200" b="1" dirty="0">
                <a:latin typeface="Arial" panose="020B0604020202020204" pitchFamily="34" charset="0"/>
                <a:cs typeface="Arial" panose="020B0604020202020204" pitchFamily="34" charset="0"/>
              </a:rPr>
              <a:t>- répertoire de consultants en ressources </a:t>
            </a:r>
            <a:r>
              <a:rPr lang="fr-FR" sz="1200" b="1" dirty="0" smtClean="0">
                <a:latin typeface="Arial" panose="020B0604020202020204" pitchFamily="34" charset="0"/>
                <a:cs typeface="Arial" panose="020B0604020202020204" pitchFamily="34" charset="0"/>
              </a:rPr>
              <a:t>humaines </a:t>
            </a:r>
            <a:r>
              <a:rPr lang="fr-FR" sz="1200" dirty="0" smtClean="0">
                <a:latin typeface="Arial" panose="020B0604020202020204" pitchFamily="34" charset="0"/>
                <a:cs typeface="Arial" panose="020B0604020202020204" pitchFamily="34" charset="0"/>
                <a:hlinkClick r:id="rId3"/>
              </a:rPr>
              <a:t>http</a:t>
            </a:r>
            <a:r>
              <a:rPr lang="fr-FR" sz="1200" dirty="0">
                <a:latin typeface="Arial" panose="020B0604020202020204" pitchFamily="34" charset="0"/>
                <a:cs typeface="Arial" panose="020B0604020202020204" pitchFamily="34" charset="0"/>
                <a:hlinkClick r:id="rId3"/>
              </a:rPr>
              <a:t>://www.portailrh.org/consultants/repertoire</a:t>
            </a:r>
            <a:r>
              <a:rPr lang="fr-FR" sz="1200" dirty="0" smtClean="0">
                <a:latin typeface="Arial" panose="020B0604020202020204" pitchFamily="34" charset="0"/>
                <a:cs typeface="Arial" panose="020B0604020202020204" pitchFamily="34" charset="0"/>
                <a:hlinkClick r:id="rId3"/>
              </a:rPr>
              <a:t>/</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Emploi-Québec </a:t>
            </a:r>
            <a:r>
              <a:rPr lang="fr-FR" sz="1200" b="1" dirty="0">
                <a:latin typeface="Arial" panose="020B0604020202020204" pitchFamily="34" charset="0"/>
                <a:cs typeface="Arial" panose="020B0604020202020204" pitchFamily="34" charset="0"/>
              </a:rPr>
              <a:t>- chercher des entreprises</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4"/>
              </a:rPr>
              <a:t>http://</a:t>
            </a:r>
            <a:r>
              <a:rPr lang="fr-FR" sz="1200" dirty="0" smtClean="0">
                <a:latin typeface="Arial" panose="020B0604020202020204" pitchFamily="34" charset="0"/>
                <a:cs typeface="Arial" panose="020B0604020202020204" pitchFamily="34" charset="0"/>
                <a:hlinkClick r:id="rId4"/>
              </a:rPr>
              <a:t>imt.emploiquebec.gouv.qc.ca/mtg/inter/noncache/contenu/asp/ice621_rechrentrp_01.asp?lang=FRAN&amp;Porte=4</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Groupe entreprises en santé</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5"/>
              </a:rPr>
              <a:t>http://www.groupeentreprisesensante.com/fr</a:t>
            </a:r>
            <a:r>
              <a:rPr lang="fr-FR" sz="1200" dirty="0" smtClean="0">
                <a:latin typeface="Arial" panose="020B0604020202020204" pitchFamily="34" charset="0"/>
                <a:cs typeface="Arial" panose="020B0604020202020204" pitchFamily="34" charset="0"/>
                <a:hlinkClick r:id="rId5"/>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Cliniques privées en psychologie</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6"/>
              </a:rPr>
              <a:t>http://</a:t>
            </a:r>
            <a:r>
              <a:rPr lang="fr-FR" sz="1200" dirty="0" smtClean="0">
                <a:latin typeface="Arial" panose="020B0604020202020204" pitchFamily="34" charset="0"/>
                <a:cs typeface="Arial" panose="020B0604020202020204" pitchFamily="34" charset="0"/>
                <a:hlinkClick r:id="rId6"/>
              </a:rPr>
              <a:t>www.santeprivee.ca/Psychologie/62-0.html</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Programmes d'aide aux employés et aux entreprises (PAE)</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7"/>
              </a:rPr>
              <a:t>http://</a:t>
            </a:r>
            <a:r>
              <a:rPr lang="fr-FR" sz="1200" dirty="0" smtClean="0">
                <a:latin typeface="Arial" panose="020B0604020202020204" pitchFamily="34" charset="0"/>
                <a:cs typeface="Arial" panose="020B0604020202020204" pitchFamily="34" charset="0"/>
                <a:hlinkClick r:id="rId7"/>
              </a:rPr>
              <a:t>www.pagesjaunes.ca/search/si/1/Programmes+d%27aide+aux+employ%C3%A9s/Quebec+QC</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Arrondissement.com</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8"/>
              </a:rPr>
              <a:t>http://www.arrondissement.com/capitale_nationale-list-bottin/a4-hommes/t1</a:t>
            </a:r>
            <a:r>
              <a:rPr lang="fr-FR" sz="1200" dirty="0" smtClean="0">
                <a:latin typeface="Arial" panose="020B0604020202020204" pitchFamily="34" charset="0"/>
                <a:cs typeface="Arial" panose="020B0604020202020204" pitchFamily="34" charset="0"/>
                <a:hlinkClick r:id="rId8"/>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AUTRES</a:t>
            </a:r>
          </a:p>
          <a:p>
            <a:pPr lvl="0" defTabSz="914400" eaLnBrk="0" fontAlgn="base" hangingPunct="0">
              <a:spcAft>
                <a:spcPct val="0"/>
              </a:spcAft>
              <a:buFontTx/>
              <a:buChar char="•"/>
              <a:defRPr/>
            </a:pPr>
            <a:r>
              <a:rPr lang="fr-CA" sz="1200" u="sng" kern="0" dirty="0">
                <a:solidFill>
                  <a:srgbClr val="CCECFF"/>
                </a:solidFill>
                <a:latin typeface="Arial"/>
                <a:cs typeface="+mn-cs"/>
                <a:hlinkClick r:id="rId9"/>
              </a:rPr>
              <a:t>Institut de recherche en santé mentale - </a:t>
            </a:r>
            <a:r>
              <a:rPr lang="fr-CA" sz="1200" u="sng" kern="0" dirty="0" err="1">
                <a:solidFill>
                  <a:srgbClr val="CCECFF"/>
                </a:solidFill>
                <a:latin typeface="Arial"/>
                <a:cs typeface="+mn-cs"/>
                <a:hlinkClick r:id="rId9"/>
              </a:rPr>
              <a:t>IRSM</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fr-CA" sz="1200" u="sng" kern="0" dirty="0">
                <a:solidFill>
                  <a:srgbClr val="CCECFF"/>
                </a:solidFill>
                <a:latin typeface="Arial"/>
                <a:cs typeface="+mn-cs"/>
                <a:hlinkClick r:id="rId10"/>
              </a:rPr>
              <a:t>March of Dimes Canada</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fr-CA" sz="1200" u="sng" kern="0" dirty="0" err="1">
                <a:solidFill>
                  <a:srgbClr val="CCECFF"/>
                </a:solidFill>
                <a:latin typeface="Arial"/>
                <a:cs typeface="+mn-cs"/>
                <a:hlinkClick r:id="rId11"/>
              </a:rPr>
              <a:t>Calian</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fr-CA" sz="1200" u="sng" kern="0" dirty="0">
                <a:solidFill>
                  <a:srgbClr val="CCECFF"/>
                </a:solidFill>
                <a:latin typeface="Arial"/>
                <a:cs typeface="+mn-cs"/>
                <a:hlinkClick r:id="rId12"/>
              </a:rPr>
              <a:t>Centre d'accès aux soins communautaires - CASC</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en-CA" sz="1200" u="sng" kern="0" dirty="0">
                <a:solidFill>
                  <a:srgbClr val="CCECFF"/>
                </a:solidFill>
                <a:latin typeface="Arial"/>
                <a:cs typeface="+mn-cs"/>
                <a:hlinkClick r:id="rId13"/>
              </a:rPr>
              <a:t>Children's Aid Society - CAS</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en-CA" sz="1200" u="sng" kern="0" dirty="0">
                <a:solidFill>
                  <a:srgbClr val="CCECFF"/>
                </a:solidFill>
                <a:latin typeface="Arial"/>
                <a:cs typeface="+mn-cs"/>
                <a:hlinkClick r:id="rId14"/>
              </a:rPr>
              <a:t>socialpsychology.org/career.htm</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en-CA" sz="1200" u="sng" kern="0" dirty="0">
                <a:solidFill>
                  <a:srgbClr val="CCECFF"/>
                </a:solidFill>
                <a:latin typeface="Arial"/>
                <a:cs typeface="+mn-cs"/>
                <a:hlinkClick r:id="rId15"/>
              </a:rPr>
              <a:t>Closer to Home Community Services - </a:t>
            </a:r>
            <a:r>
              <a:rPr lang="en-CA" sz="1200" u="sng" kern="0" dirty="0" err="1">
                <a:solidFill>
                  <a:srgbClr val="CCECFF"/>
                </a:solidFill>
                <a:latin typeface="Arial"/>
                <a:cs typeface="+mn-cs"/>
                <a:hlinkClick r:id="rId15"/>
              </a:rPr>
              <a:t>CTM</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fr-CA" sz="1200" u="sng" kern="0" dirty="0">
                <a:solidFill>
                  <a:srgbClr val="CCECFF"/>
                </a:solidFill>
                <a:latin typeface="Arial"/>
                <a:cs typeface="+mn-cs"/>
                <a:hlinkClick r:id="rId16"/>
              </a:rPr>
              <a:t>Fondation manitobaine de lutte contre les dépendances</a:t>
            </a:r>
            <a:endParaRPr lang="fr-CA" sz="1200" kern="0" dirty="0">
              <a:solidFill>
                <a:srgbClr val="CCECFF"/>
              </a:solidFill>
              <a:latin typeface="Arial"/>
              <a:cs typeface="+mn-cs"/>
            </a:endParaRPr>
          </a:p>
          <a:p>
            <a:pPr lvl="0" defTabSz="914400" eaLnBrk="0" fontAlgn="base" hangingPunct="0">
              <a:spcAft>
                <a:spcPct val="0"/>
              </a:spcAft>
              <a:buFontTx/>
              <a:buChar char="•"/>
              <a:defRPr/>
            </a:pPr>
            <a:r>
              <a:rPr lang="fr-CA" sz="1200" u="sng" kern="0" dirty="0">
                <a:solidFill>
                  <a:srgbClr val="CCECFF"/>
                </a:solidFill>
                <a:latin typeface="Arial"/>
                <a:cs typeface="+mn-cs"/>
                <a:hlinkClick r:id="rId17"/>
              </a:rPr>
              <a:t>Agence de justice pénale pour adolescents de lest de </a:t>
            </a:r>
            <a:r>
              <a:rPr lang="fr-CA" sz="1200" u="sng" kern="0" dirty="0" err="1">
                <a:solidFill>
                  <a:srgbClr val="CCECFF"/>
                </a:solidFill>
                <a:latin typeface="Arial"/>
                <a:cs typeface="+mn-cs"/>
                <a:hlinkClick r:id="rId17"/>
              </a:rPr>
              <a:t>lOntario</a:t>
            </a:r>
            <a:endParaRPr lang="fr-CA" sz="1200" kern="0" dirty="0">
              <a:solidFill>
                <a:srgbClr val="CCECFF"/>
              </a:solidFill>
              <a:latin typeface="Arial"/>
              <a:cs typeface="+mn-cs"/>
            </a:endParaRPr>
          </a:p>
          <a:p>
            <a:endParaRPr lang="fr-CA" dirty="0"/>
          </a:p>
        </p:txBody>
      </p:sp>
    </p:spTree>
    <p:extLst>
      <p:ext uri="{BB962C8B-B14F-4D97-AF65-F5344CB8AC3E}">
        <p14:creationId xmlns:p14="http://schemas.microsoft.com/office/powerpoint/2010/main" val="4293222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419727"/>
            <a:ext cx="8855242" cy="5823283"/>
          </a:xfrm>
        </p:spPr>
        <p:txBody>
          <a:bodyPr/>
          <a:lstStyle/>
          <a:p>
            <a:pPr>
              <a:defRPr/>
            </a:pPr>
            <a:r>
              <a:rPr lang="fr-CA" sz="1200" b="1" dirty="0">
                <a:latin typeface="Arial" panose="020B0604020202020204" pitchFamily="34" charset="0"/>
                <a:cs typeface="Arial" panose="020B0604020202020204" pitchFamily="34" charset="0"/>
              </a:rPr>
              <a:t>SITES DE RECHERCHE D'EMPLOI EN SANTÉ ET SERVICES SOCIAUX</a:t>
            </a:r>
            <a:endParaRPr lang="fr-CA" sz="1200" dirty="0">
              <a:latin typeface="Arial" panose="020B0604020202020204" pitchFamily="34" charset="0"/>
              <a:cs typeface="Arial" panose="020B0604020202020204" pitchFamily="34" charset="0"/>
            </a:endParaRPr>
          </a:p>
          <a:p>
            <a:pPr>
              <a:defRPr/>
            </a:pPr>
            <a:r>
              <a:rPr lang="fr-CA" sz="1200" dirty="0">
                <a:latin typeface="Arial" panose="020B0604020202020204" pitchFamily="34" charset="0"/>
                <a:cs typeface="Arial" panose="020B0604020202020204" pitchFamily="34" charset="0"/>
              </a:rPr>
              <a:t>Emploi </a:t>
            </a:r>
            <a:r>
              <a:rPr lang="fr-CA" sz="1200" dirty="0" smtClean="0">
                <a:latin typeface="Arial" panose="020B0604020202020204" pitchFamily="34" charset="0"/>
                <a:cs typeface="Arial" panose="020B0604020202020204" pitchFamily="34" charset="0"/>
              </a:rPr>
              <a:t>santé.ca </a:t>
            </a:r>
            <a:r>
              <a:rPr lang="fr-CA" sz="1200" u="sng" dirty="0" smtClean="0">
                <a:latin typeface="Arial" panose="020B0604020202020204" pitchFamily="34" charset="0"/>
                <a:cs typeface="Arial" panose="020B0604020202020204" pitchFamily="34" charset="0"/>
                <a:hlinkClick r:id="rId2"/>
              </a:rPr>
              <a:t>http</a:t>
            </a:r>
            <a:r>
              <a:rPr lang="fr-CA" sz="1200" u="sng" dirty="0">
                <a:latin typeface="Arial" panose="020B0604020202020204" pitchFamily="34" charset="0"/>
                <a:cs typeface="Arial" panose="020B0604020202020204" pitchFamily="34" charset="0"/>
                <a:hlinkClick r:id="rId2"/>
              </a:rPr>
              <a:t>://www.emploisante.ca/fr</a:t>
            </a:r>
            <a:r>
              <a:rPr lang="fr-CA" sz="1200" u="sng" dirty="0" smtClean="0">
                <a:latin typeface="Arial" panose="020B0604020202020204" pitchFamily="34" charset="0"/>
                <a:cs typeface="Arial" panose="020B0604020202020204" pitchFamily="34" charset="0"/>
                <a:hlinkClick r:id="rId2"/>
              </a:rPr>
              <a:t>/</a:t>
            </a:r>
            <a:endParaRPr lang="fr-CA" sz="1200" dirty="0">
              <a:latin typeface="Arial" panose="020B0604020202020204" pitchFamily="34" charset="0"/>
              <a:cs typeface="Arial" panose="020B0604020202020204" pitchFamily="34" charset="0"/>
            </a:endParaRPr>
          </a:p>
          <a:p>
            <a:pPr>
              <a:defRPr/>
            </a:pPr>
            <a:r>
              <a:rPr lang="fr-CA" sz="1200" dirty="0" smtClean="0">
                <a:latin typeface="Arial" panose="020B0604020202020204" pitchFamily="34" charset="0"/>
                <a:cs typeface="Arial" panose="020B0604020202020204" pitchFamily="34" charset="0"/>
              </a:rPr>
              <a:t>Emplois </a:t>
            </a:r>
            <a:r>
              <a:rPr lang="fr-CA" sz="1200" dirty="0">
                <a:latin typeface="Arial" panose="020B0604020202020204" pitchFamily="34" charset="0"/>
                <a:cs typeface="Arial" panose="020B0604020202020204" pitchFamily="34" charset="0"/>
              </a:rPr>
              <a:t>en santé, services sociaux et </a:t>
            </a:r>
            <a:r>
              <a:rPr lang="fr-CA" sz="1200" dirty="0" smtClean="0">
                <a:latin typeface="Arial" panose="020B0604020202020204" pitchFamily="34" charset="0"/>
                <a:cs typeface="Arial" panose="020B0604020202020204" pitchFamily="34" charset="0"/>
              </a:rPr>
              <a:t>scolaires</a:t>
            </a:r>
          </a:p>
          <a:p>
            <a:pPr>
              <a:defRPr/>
            </a:pPr>
            <a:r>
              <a:rPr lang="fr-CA" sz="1200" u="sng" dirty="0" smtClean="0">
                <a:latin typeface="Arial" panose="020B0604020202020204" pitchFamily="34" charset="0"/>
                <a:cs typeface="Arial" panose="020B0604020202020204" pitchFamily="34" charset="0"/>
                <a:hlinkClick r:id="rId3"/>
              </a:rPr>
              <a:t>http</a:t>
            </a:r>
            <a:r>
              <a:rPr lang="fr-CA" sz="1200" u="sng" dirty="0">
                <a:latin typeface="Arial" panose="020B0604020202020204" pitchFamily="34" charset="0"/>
                <a:cs typeface="Arial" panose="020B0604020202020204" pitchFamily="34" charset="0"/>
                <a:hlinkClick r:id="rId3"/>
              </a:rPr>
              <a:t>://</a:t>
            </a:r>
            <a:r>
              <a:rPr lang="fr-CA" sz="1200" u="sng" dirty="0" smtClean="0">
                <a:latin typeface="Arial" panose="020B0604020202020204" pitchFamily="34" charset="0"/>
                <a:cs typeface="Arial" panose="020B0604020202020204" pitchFamily="34" charset="0"/>
                <a:hlinkClick r:id="rId3"/>
              </a:rPr>
              <a:t>www.emploisensante.com/category121/Professions-en-intervention-psychosociale</a:t>
            </a:r>
            <a:r>
              <a:rPr lang="fr-CA" sz="1200" dirty="0">
                <a:latin typeface="Arial" panose="020B0604020202020204" pitchFamily="34" charset="0"/>
                <a:cs typeface="Arial" panose="020B0604020202020204" pitchFamily="34" charset="0"/>
              </a:rPr>
              <a:t/>
            </a:r>
            <a:br>
              <a:rPr lang="fr-CA" sz="1200" dirty="0">
                <a:latin typeface="Arial" panose="020B0604020202020204" pitchFamily="34" charset="0"/>
                <a:cs typeface="Arial" panose="020B0604020202020204" pitchFamily="34" charset="0"/>
              </a:rPr>
            </a:br>
            <a:r>
              <a:rPr lang="fr-CA" sz="1200" dirty="0" smtClean="0">
                <a:latin typeface="Arial" panose="020B0604020202020204" pitchFamily="34" charset="0"/>
                <a:cs typeface="Arial" panose="020B0604020202020204" pitchFamily="34" charset="0"/>
              </a:rPr>
              <a:t>Travailler </a:t>
            </a:r>
            <a:r>
              <a:rPr lang="fr-CA" sz="1200" dirty="0">
                <a:latin typeface="Arial" panose="020B0604020202020204" pitchFamily="34" charset="0"/>
                <a:cs typeface="Arial" panose="020B0604020202020204" pitchFamily="34" charset="0"/>
              </a:rPr>
              <a:t>en </a:t>
            </a:r>
            <a:r>
              <a:rPr lang="fr-CA" sz="1200" dirty="0" smtClean="0">
                <a:latin typeface="Arial" panose="020B0604020202020204" pitchFamily="34" charset="0"/>
                <a:cs typeface="Arial" panose="020B0604020202020204" pitchFamily="34" charset="0"/>
              </a:rPr>
              <a:t>santé </a:t>
            </a:r>
            <a:r>
              <a:rPr lang="fr-CA" sz="1200" u="sng" dirty="0" smtClean="0">
                <a:latin typeface="Arial" panose="020B0604020202020204" pitchFamily="34" charset="0"/>
                <a:cs typeface="Arial" panose="020B0604020202020204" pitchFamily="34" charset="0"/>
                <a:hlinkClick r:id="rId4"/>
              </a:rPr>
              <a:t>http</a:t>
            </a:r>
            <a:r>
              <a:rPr lang="fr-CA" sz="1200" u="sng" dirty="0">
                <a:latin typeface="Arial" panose="020B0604020202020204" pitchFamily="34" charset="0"/>
                <a:cs typeface="Arial" panose="020B0604020202020204" pitchFamily="34" charset="0"/>
                <a:hlinkClick r:id="rId4"/>
              </a:rPr>
              <a:t>://www.travaillerensante.com/emplois-disponibles/recherche</a:t>
            </a:r>
            <a:r>
              <a:rPr lang="fr-CA" sz="1200" u="sng" dirty="0" smtClean="0">
                <a:latin typeface="Arial" panose="020B0604020202020204" pitchFamily="34" charset="0"/>
                <a:cs typeface="Arial" panose="020B0604020202020204" pitchFamily="34" charset="0"/>
                <a:hlinkClick r:id="rId4"/>
              </a:rPr>
              <a:t>/</a:t>
            </a:r>
            <a:endParaRPr lang="fr-CA" sz="1200" dirty="0">
              <a:latin typeface="Arial" panose="020B0604020202020204" pitchFamily="34" charset="0"/>
              <a:cs typeface="Arial" panose="020B0604020202020204" pitchFamily="34" charset="0"/>
            </a:endParaRPr>
          </a:p>
          <a:p>
            <a:pPr>
              <a:defRPr/>
            </a:pPr>
            <a:r>
              <a:rPr lang="fr-CA" sz="1200" dirty="0" smtClean="0">
                <a:latin typeface="Arial" panose="020B0604020202020204" pitchFamily="34" charset="0"/>
                <a:cs typeface="Arial" panose="020B0604020202020204" pitchFamily="34" charset="0"/>
              </a:rPr>
              <a:t>Emploi </a:t>
            </a:r>
            <a:r>
              <a:rPr lang="fr-CA" sz="1200" dirty="0">
                <a:latin typeface="Arial" panose="020B0604020202020204" pitchFamily="34" charset="0"/>
                <a:cs typeface="Arial" panose="020B0604020202020204" pitchFamily="34" charset="0"/>
              </a:rPr>
              <a:t>santé </a:t>
            </a:r>
            <a:r>
              <a:rPr lang="fr-CA" sz="1200" dirty="0" smtClean="0">
                <a:latin typeface="Arial" panose="020B0604020202020204" pitchFamily="34" charset="0"/>
                <a:cs typeface="Arial" panose="020B0604020202020204" pitchFamily="34" charset="0"/>
              </a:rPr>
              <a:t>Montréal </a:t>
            </a:r>
            <a:r>
              <a:rPr lang="fr-CA" sz="1200" u="sng" dirty="0" smtClean="0">
                <a:latin typeface="Arial" panose="020B0604020202020204" pitchFamily="34" charset="0"/>
                <a:cs typeface="Arial" panose="020B0604020202020204" pitchFamily="34" charset="0"/>
                <a:hlinkClick r:id="rId5"/>
              </a:rPr>
              <a:t>http</a:t>
            </a:r>
            <a:r>
              <a:rPr lang="fr-CA" sz="1200" u="sng" dirty="0">
                <a:latin typeface="Arial" panose="020B0604020202020204" pitchFamily="34" charset="0"/>
                <a:cs typeface="Arial" panose="020B0604020202020204" pitchFamily="34" charset="0"/>
                <a:hlinkClick r:id="rId5"/>
              </a:rPr>
              <a:t>://www.emplois.santemontreal.qc.ca</a:t>
            </a:r>
            <a:r>
              <a:rPr lang="fr-CA" sz="1200" u="sng" dirty="0" smtClean="0">
                <a:latin typeface="Arial" panose="020B0604020202020204" pitchFamily="34" charset="0"/>
                <a:cs typeface="Arial" panose="020B0604020202020204" pitchFamily="34" charset="0"/>
                <a:hlinkClick r:id="rId5"/>
              </a:rPr>
              <a:t>/</a:t>
            </a:r>
            <a:endParaRPr lang="fr-CA" sz="1200" dirty="0">
              <a:latin typeface="Arial" panose="020B0604020202020204" pitchFamily="34" charset="0"/>
              <a:cs typeface="Arial" panose="020B0604020202020204" pitchFamily="34" charset="0"/>
            </a:endParaRPr>
          </a:p>
          <a:p>
            <a:pPr>
              <a:defRPr/>
            </a:pPr>
            <a:r>
              <a:rPr lang="fr-CA" sz="1200" dirty="0" err="1" smtClean="0">
                <a:latin typeface="Arial" panose="020B0604020202020204" pitchFamily="34" charset="0"/>
                <a:cs typeface="Arial" panose="020B0604020202020204" pitchFamily="34" charset="0"/>
              </a:rPr>
              <a:t>CIUSSS</a:t>
            </a:r>
            <a:r>
              <a:rPr lang="fr-CA" sz="1200" dirty="0" smtClean="0">
                <a:latin typeface="Arial" panose="020B0604020202020204" pitchFamily="34" charset="0"/>
                <a:cs typeface="Arial" panose="020B0604020202020204" pitchFamily="34" charset="0"/>
              </a:rPr>
              <a:t> </a:t>
            </a:r>
            <a:r>
              <a:rPr lang="fr-CA" sz="1200" dirty="0">
                <a:latin typeface="Arial" panose="020B0604020202020204" pitchFamily="34" charset="0"/>
                <a:cs typeface="Arial" panose="020B0604020202020204" pitchFamily="34" charset="0"/>
              </a:rPr>
              <a:t>de la Capitale-Nationale - Emplois disponibles</a:t>
            </a:r>
            <a:br>
              <a:rPr lang="fr-CA" sz="1200" dirty="0">
                <a:latin typeface="Arial" panose="020B0604020202020204" pitchFamily="34" charset="0"/>
                <a:cs typeface="Arial" panose="020B0604020202020204" pitchFamily="34" charset="0"/>
              </a:rPr>
            </a:br>
            <a:r>
              <a:rPr lang="fr-CA" sz="1200" u="sng" dirty="0">
                <a:latin typeface="Arial" panose="020B0604020202020204" pitchFamily="34" charset="0"/>
                <a:cs typeface="Arial" panose="020B0604020202020204" pitchFamily="34" charset="0"/>
                <a:hlinkClick r:id="rId6"/>
              </a:rPr>
              <a:t>http://www.ciussscnplustoi.ca/trouver-un-emploi/emplois-disponibles/</a:t>
            </a:r>
            <a:endParaRPr lang="fr-CA" sz="1200" dirty="0">
              <a:latin typeface="Arial" panose="020B0604020202020204" pitchFamily="34" charset="0"/>
              <a:cs typeface="Arial" panose="020B0604020202020204" pitchFamily="34" charset="0"/>
            </a:endParaRPr>
          </a:p>
          <a:p>
            <a:pPr>
              <a:defRPr/>
            </a:pPr>
            <a:r>
              <a:rPr lang="en-CA" sz="1200" dirty="0" err="1">
                <a:latin typeface="Arial" panose="020B0604020202020204" pitchFamily="34" charset="0"/>
                <a:cs typeface="Arial" panose="020B0604020202020204" pitchFamily="34" charset="0"/>
              </a:rPr>
              <a:t>IRDPQ</a:t>
            </a:r>
            <a:r>
              <a:rPr lang="en-CA" sz="1200" dirty="0">
                <a:latin typeface="Arial" panose="020B0604020202020204" pitchFamily="34" charset="0"/>
                <a:cs typeface="Arial" panose="020B0604020202020204" pitchFamily="34" charset="0"/>
              </a:rPr>
              <a:t> – </a:t>
            </a:r>
            <a:r>
              <a:rPr lang="en-CA" sz="1200" dirty="0" err="1" smtClean="0">
                <a:latin typeface="Arial" panose="020B0604020202020204" pitchFamily="34" charset="0"/>
                <a:cs typeface="Arial" panose="020B0604020202020204" pitchFamily="34" charset="0"/>
              </a:rPr>
              <a:t>Carrières</a:t>
            </a:r>
            <a:r>
              <a:rPr lang="en-CA" sz="1200" dirty="0" smtClean="0">
                <a:latin typeface="Arial" panose="020B0604020202020204" pitchFamily="34" charset="0"/>
                <a:cs typeface="Arial" panose="020B0604020202020204" pitchFamily="34" charset="0"/>
              </a:rPr>
              <a:t> </a:t>
            </a:r>
            <a:r>
              <a:rPr lang="en-CA" sz="1200" u="sng" dirty="0" smtClean="0">
                <a:latin typeface="Arial" panose="020B0604020202020204" pitchFamily="34" charset="0"/>
                <a:cs typeface="Arial" panose="020B0604020202020204" pitchFamily="34" charset="0"/>
                <a:hlinkClick r:id="rId7"/>
              </a:rPr>
              <a:t>http</a:t>
            </a:r>
            <a:r>
              <a:rPr lang="en-CA" sz="1200" u="sng" dirty="0">
                <a:latin typeface="Arial" panose="020B0604020202020204" pitchFamily="34" charset="0"/>
                <a:cs typeface="Arial" panose="020B0604020202020204" pitchFamily="34" charset="0"/>
                <a:hlinkClick r:id="rId7"/>
              </a:rPr>
              <a:t>://</a:t>
            </a:r>
            <a:r>
              <a:rPr lang="en-CA" sz="1200" u="sng" dirty="0" smtClean="0">
                <a:latin typeface="Arial" panose="020B0604020202020204" pitchFamily="34" charset="0"/>
                <a:cs typeface="Arial" panose="020B0604020202020204" pitchFamily="34" charset="0"/>
                <a:hlinkClick r:id="rId7"/>
              </a:rPr>
              <a:t>www.irdpq.qc.ca/carrieres</a:t>
            </a:r>
            <a:endParaRPr lang="fr-CA" sz="1200" dirty="0">
              <a:latin typeface="Arial" panose="020B0604020202020204" pitchFamily="34" charset="0"/>
              <a:cs typeface="Arial" panose="020B0604020202020204" pitchFamily="34" charset="0"/>
            </a:endParaRPr>
          </a:p>
          <a:p>
            <a:pPr>
              <a:defRPr/>
            </a:pPr>
            <a:endParaRPr lang="fr-CA" sz="1200" dirty="0">
              <a:latin typeface="Arial" panose="020B0604020202020204" pitchFamily="34" charset="0"/>
              <a:cs typeface="Arial" panose="020B0604020202020204" pitchFamily="34" charset="0"/>
            </a:endParaRPr>
          </a:p>
          <a:p>
            <a:pPr>
              <a:defRPr/>
            </a:pPr>
            <a:r>
              <a:rPr lang="fr-CA" sz="1200" b="1" dirty="0" smtClean="0">
                <a:latin typeface="Arial" panose="020B0604020202020204" pitchFamily="34" charset="0"/>
                <a:cs typeface="Arial" panose="020B0604020202020204" pitchFamily="34" charset="0"/>
              </a:rPr>
              <a:t>SITES </a:t>
            </a:r>
            <a:r>
              <a:rPr lang="fr-CA" sz="1200" b="1" dirty="0">
                <a:latin typeface="Arial" panose="020B0604020202020204" pitchFamily="34" charset="0"/>
                <a:cs typeface="Arial" panose="020B0604020202020204" pitchFamily="34" charset="0"/>
              </a:rPr>
              <a:t>DE RECHERCHE D'EMPLOI INTERNATIONAUX</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8"/>
              </a:rPr>
              <a:t>H Net - </a:t>
            </a:r>
            <a:r>
              <a:rPr lang="fr-CA" sz="1200" u="sng" dirty="0" err="1">
                <a:latin typeface="Arial" panose="020B0604020202020204" pitchFamily="34" charset="0"/>
                <a:cs typeface="Arial" panose="020B0604020202020204" pitchFamily="34" charset="0"/>
                <a:hlinkClick r:id="rId8"/>
              </a:rPr>
              <a:t>Humanities</a:t>
            </a:r>
            <a:r>
              <a:rPr lang="fr-CA" sz="1200" u="sng" dirty="0">
                <a:latin typeface="Arial" panose="020B0604020202020204" pitchFamily="34" charset="0"/>
                <a:cs typeface="Arial" panose="020B0604020202020204" pitchFamily="34" charset="0"/>
                <a:hlinkClick r:id="rId8"/>
              </a:rPr>
              <a:t> and Social Sciences Online</a:t>
            </a:r>
            <a:endParaRPr lang="fr-CA" sz="1200" dirty="0">
              <a:latin typeface="Arial" panose="020B0604020202020204" pitchFamily="34" charset="0"/>
              <a:cs typeface="Arial" panose="020B0604020202020204" pitchFamily="34" charset="0"/>
            </a:endParaRPr>
          </a:p>
          <a:p>
            <a:pPr>
              <a:defRPr/>
            </a:pPr>
            <a:r>
              <a:rPr lang="fr-CA" sz="1200" u="sng" dirty="0" err="1">
                <a:latin typeface="Arial" panose="020B0604020202020204" pitchFamily="34" charset="0"/>
                <a:cs typeface="Arial" panose="020B0604020202020204" pitchFamily="34" charset="0"/>
                <a:hlinkClick r:id="rId9"/>
              </a:rPr>
              <a:t>Jobs4medical</a:t>
            </a:r>
            <a:endParaRPr lang="fr-CA" sz="1200" dirty="0">
              <a:latin typeface="Arial" panose="020B0604020202020204" pitchFamily="34" charset="0"/>
              <a:cs typeface="Arial" panose="020B0604020202020204" pitchFamily="34" charset="0"/>
            </a:endParaRPr>
          </a:p>
          <a:p>
            <a:pPr>
              <a:defRPr/>
            </a:pPr>
            <a:r>
              <a:rPr lang="fr-CA" sz="1200" u="sng" dirty="0" err="1">
                <a:latin typeface="Arial" panose="020B0604020202020204" pitchFamily="34" charset="0"/>
                <a:cs typeface="Arial" panose="020B0604020202020204" pitchFamily="34" charset="0"/>
                <a:hlinkClick r:id="rId10"/>
              </a:rPr>
              <a:t>Psychxchange</a:t>
            </a:r>
            <a:endParaRPr lang="fr-CA" sz="1200" dirty="0">
              <a:latin typeface="Arial" panose="020B0604020202020204" pitchFamily="34" charset="0"/>
              <a:cs typeface="Arial" panose="020B0604020202020204" pitchFamily="34" charset="0"/>
            </a:endParaRPr>
          </a:p>
          <a:p>
            <a:pPr>
              <a:defRPr/>
            </a:pPr>
            <a:r>
              <a:rPr lang="fr-CA" sz="1200" u="sng" dirty="0">
                <a:latin typeface="Arial" panose="020B0604020202020204" pitchFamily="34" charset="0"/>
                <a:cs typeface="Arial" panose="020B0604020202020204" pitchFamily="34" charset="0"/>
                <a:hlinkClick r:id="rId11"/>
              </a:rPr>
              <a:t>Public Service Careers</a:t>
            </a:r>
            <a:endParaRPr lang="fr-CA" sz="1200" dirty="0">
              <a:latin typeface="Arial" panose="020B0604020202020204" pitchFamily="34" charset="0"/>
              <a:cs typeface="Arial" panose="020B0604020202020204" pitchFamily="34" charset="0"/>
            </a:endParaRPr>
          </a:p>
          <a:p>
            <a:pPr>
              <a:defRPr/>
            </a:pPr>
            <a:r>
              <a:rPr lang="fr-CA" sz="1200" b="1" dirty="0">
                <a:latin typeface="Arial" panose="020B0604020202020204" pitchFamily="34" charset="0"/>
                <a:cs typeface="Arial" panose="020B0604020202020204" pitchFamily="34" charset="0"/>
              </a:rPr>
              <a:t> </a:t>
            </a:r>
            <a:endParaRPr lang="fr-CA" sz="1200" dirty="0">
              <a:latin typeface="Arial" panose="020B0604020202020204" pitchFamily="34" charset="0"/>
              <a:cs typeface="Arial" panose="020B0604020202020204" pitchFamily="34" charset="0"/>
            </a:endParaRPr>
          </a:p>
          <a:p>
            <a:pPr>
              <a:defRPr/>
            </a:pPr>
            <a:r>
              <a:rPr lang="fr-CA" sz="1200" b="1" dirty="0">
                <a:latin typeface="Arial" panose="020B0604020202020204" pitchFamily="34" charset="0"/>
                <a:cs typeface="Arial" panose="020B0604020202020204" pitchFamily="34" charset="0"/>
              </a:rPr>
              <a:t>SITES DE RECHERCHE D'EMPLOI, AUTRES</a:t>
            </a:r>
          </a:p>
          <a:p>
            <a:pPr>
              <a:defRPr/>
            </a:pPr>
            <a:r>
              <a:rPr lang="fr-CA" sz="1200" dirty="0">
                <a:latin typeface="Arial" panose="020B0604020202020204" pitchFamily="34" charset="0"/>
                <a:cs typeface="Arial" panose="020B0604020202020204" pitchFamily="34" charset="0"/>
              </a:rPr>
              <a:t>Place aux jeunes en région </a:t>
            </a:r>
            <a:r>
              <a:rPr lang="fr-CA" sz="1200" u="sng" dirty="0">
                <a:latin typeface="Arial" panose="020B0604020202020204" pitchFamily="34" charset="0"/>
                <a:cs typeface="Arial" panose="020B0604020202020204" pitchFamily="34" charset="0"/>
                <a:hlinkClick r:id="rId12"/>
              </a:rPr>
              <a:t>https://www.placeauxjeunes.qc.ca/</a:t>
            </a:r>
            <a:endParaRPr lang="fr-CA" sz="1200" dirty="0">
              <a:latin typeface="Arial" panose="020B0604020202020204" pitchFamily="34" charset="0"/>
              <a:cs typeface="Arial" panose="020B0604020202020204" pitchFamily="34" charset="0"/>
            </a:endParaRPr>
          </a:p>
          <a:p>
            <a:pPr>
              <a:defRPr/>
            </a:pPr>
            <a:r>
              <a:rPr lang="fr-CA" sz="1200" dirty="0">
                <a:latin typeface="Arial" panose="020B0604020202020204" pitchFamily="34" charset="0"/>
                <a:cs typeface="Arial" panose="020B0604020202020204" pitchFamily="34" charset="0"/>
              </a:rPr>
              <a:t>Engagés.ca </a:t>
            </a:r>
            <a:r>
              <a:rPr lang="fr-CA" sz="1200" u="sng" dirty="0">
                <a:latin typeface="Arial" panose="020B0604020202020204" pitchFamily="34" charset="0"/>
                <a:cs typeface="Arial" panose="020B0604020202020204" pitchFamily="34" charset="0"/>
                <a:hlinkClick r:id="rId13"/>
              </a:rPr>
              <a:t>http://engages.ca/</a:t>
            </a:r>
            <a:endParaRPr lang="fr-CA" sz="1200" dirty="0">
              <a:latin typeface="Arial" panose="020B0604020202020204" pitchFamily="34" charset="0"/>
              <a:cs typeface="Arial" panose="020B0604020202020204" pitchFamily="34" charset="0"/>
            </a:endParaRPr>
          </a:p>
          <a:p>
            <a:pPr>
              <a:defRPr/>
            </a:pPr>
            <a:r>
              <a:rPr lang="fr-CA" sz="1200" dirty="0">
                <a:latin typeface="Arial" panose="020B0604020202020204" pitchFamily="34" charset="0"/>
                <a:cs typeface="Arial" panose="020B0604020202020204" pitchFamily="34" charset="0"/>
              </a:rPr>
              <a:t>Emploi-Québec - Placement en ligne </a:t>
            </a:r>
            <a:r>
              <a:rPr lang="fr-CA" sz="1200" u="sng" dirty="0">
                <a:latin typeface="Arial" panose="020B0604020202020204" pitchFamily="34" charset="0"/>
                <a:cs typeface="Arial" panose="020B0604020202020204" pitchFamily="34" charset="0"/>
                <a:hlinkClick r:id="rId14"/>
              </a:rPr>
              <a:t>http://placement.emploiquebec.gouv.qc.ca/mbe/login/portail/portcherc.asp</a:t>
            </a:r>
            <a:endParaRPr lang="fr-CA" sz="1200" dirty="0">
              <a:latin typeface="Arial" panose="020B0604020202020204" pitchFamily="34" charset="0"/>
              <a:cs typeface="Arial" panose="020B0604020202020204" pitchFamily="34" charset="0"/>
            </a:endParaRPr>
          </a:p>
          <a:p>
            <a:endParaRPr lang="fr-FR" sz="1200" b="1" dirty="0" smtClean="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188715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75977"/>
            <a:ext cx="8229600" cy="867928"/>
          </a:xfrm>
        </p:spPr>
        <p:txBody>
          <a:bodyPr/>
          <a:lstStyle/>
          <a:p>
            <a:pPr algn="ctr"/>
            <a:r>
              <a:rPr lang="fr-CA" dirty="0" smtClean="0"/>
              <a:t>SUIVANT CETTE PRÉSENTATION VOUS ALLEZ:</a:t>
            </a:r>
            <a:endParaRPr lang="fr-CA" dirty="0"/>
          </a:p>
        </p:txBody>
      </p:sp>
      <p:sp>
        <p:nvSpPr>
          <p:cNvPr id="3" name="Espace réservé du texte 2"/>
          <p:cNvSpPr>
            <a:spLocks noGrp="1"/>
          </p:cNvSpPr>
          <p:nvPr>
            <p:ph type="body" sz="quarter" idx="10"/>
          </p:nvPr>
        </p:nvSpPr>
        <p:spPr>
          <a:xfrm>
            <a:off x="-1" y="1164220"/>
            <a:ext cx="9144001" cy="4755317"/>
          </a:xfrm>
        </p:spPr>
        <p:txBody>
          <a:bodyPr/>
          <a:lstStyle/>
          <a:p>
            <a:pPr marL="342900" indent="-342900">
              <a:buFont typeface="Wingdings" panose="05000000000000000000" pitchFamily="2" charset="2"/>
              <a:buChar char="Ø"/>
            </a:pPr>
            <a:r>
              <a:rPr lang="fr-FR" b="1" dirty="0" smtClean="0"/>
              <a:t>Connaître le taux de placement;</a:t>
            </a:r>
          </a:p>
          <a:p>
            <a:pPr marL="342900" indent="-342900">
              <a:buFont typeface="Wingdings" panose="05000000000000000000" pitchFamily="2" charset="2"/>
              <a:buChar char="Ø"/>
            </a:pPr>
            <a:endParaRPr lang="fr-FR" b="1" dirty="0"/>
          </a:p>
          <a:p>
            <a:pPr marL="342900" indent="-342900">
              <a:buFont typeface="Wingdings" panose="05000000000000000000" pitchFamily="2" charset="2"/>
              <a:buChar char="Ø"/>
            </a:pPr>
            <a:r>
              <a:rPr lang="fr-FR" b="1" dirty="0" smtClean="0"/>
              <a:t>Discerner les défis liés à la recherche de travail;</a:t>
            </a:r>
            <a:endParaRPr lang="fr-FR" b="1" dirty="0"/>
          </a:p>
          <a:p>
            <a:pPr marL="342900" indent="-342900">
              <a:buFont typeface="Wingdings" panose="05000000000000000000" pitchFamily="2" charset="2"/>
              <a:buChar char="Ø"/>
            </a:pPr>
            <a:endParaRPr lang="fr-FR" b="1" dirty="0" smtClean="0"/>
          </a:p>
          <a:p>
            <a:pPr marL="342900" indent="-342900">
              <a:buFont typeface="Wingdings" panose="05000000000000000000" pitchFamily="2" charset="2"/>
              <a:buChar char="Ø"/>
            </a:pPr>
            <a:r>
              <a:rPr lang="fr-FR" b="1" dirty="0" smtClean="0"/>
              <a:t>Identifier les </a:t>
            </a:r>
            <a:r>
              <a:rPr lang="fr-FR" b="1" dirty="0"/>
              <a:t>compétences </a:t>
            </a:r>
            <a:r>
              <a:rPr lang="fr-FR" b="1" dirty="0" smtClean="0"/>
              <a:t>acquises dans votre </a:t>
            </a:r>
            <a:r>
              <a:rPr lang="fr-FR" b="1" dirty="0" err="1" smtClean="0"/>
              <a:t>Bacc</a:t>
            </a:r>
            <a:r>
              <a:rPr lang="fr-FR" b="1" dirty="0" smtClean="0"/>
              <a:t>.;</a:t>
            </a:r>
            <a:endParaRPr lang="fr-FR" b="1" dirty="0"/>
          </a:p>
          <a:p>
            <a:pPr marL="342900" indent="-342900">
              <a:buFont typeface="Wingdings" panose="05000000000000000000" pitchFamily="2" charset="2"/>
              <a:buChar char="Ø"/>
            </a:pPr>
            <a:endParaRPr lang="fr-FR" b="1" dirty="0"/>
          </a:p>
          <a:p>
            <a:pPr marL="342900" indent="-342900">
              <a:buFont typeface="Wingdings" panose="05000000000000000000" pitchFamily="2" charset="2"/>
              <a:buChar char="Ø"/>
            </a:pPr>
            <a:r>
              <a:rPr lang="fr-FR" b="1" dirty="0" smtClean="0"/>
              <a:t>Découvrir les emplois possibles;</a:t>
            </a:r>
            <a:endParaRPr lang="fr-FR" b="1" dirty="0"/>
          </a:p>
          <a:p>
            <a:pPr marL="342900" indent="-342900">
              <a:buFont typeface="Wingdings" panose="05000000000000000000" pitchFamily="2" charset="2"/>
              <a:buChar char="Ø"/>
            </a:pPr>
            <a:endParaRPr lang="fr-FR" b="1" dirty="0"/>
          </a:p>
          <a:p>
            <a:pPr marL="342900" indent="-342900">
              <a:buFont typeface="Wingdings" panose="05000000000000000000" pitchFamily="2" charset="2"/>
              <a:buChar char="Ø"/>
            </a:pPr>
            <a:r>
              <a:rPr lang="fr-FR" b="1" dirty="0" smtClean="0"/>
              <a:t>Disposer d’un portfolio de carrière pour vous créer un inventaire de compétences;</a:t>
            </a:r>
          </a:p>
          <a:p>
            <a:pPr marL="342900" indent="-342900">
              <a:buFont typeface="Wingdings" panose="05000000000000000000" pitchFamily="2" charset="2"/>
              <a:buChar char="Ø"/>
            </a:pPr>
            <a:endParaRPr lang="fr-CA" dirty="0" smtClean="0"/>
          </a:p>
          <a:p>
            <a:pPr marL="342900" indent="-342900">
              <a:buFont typeface="Wingdings" panose="05000000000000000000" pitchFamily="2" charset="2"/>
              <a:buChar char="Ø"/>
            </a:pPr>
            <a:r>
              <a:rPr lang="fr-CA" b="1" dirty="0" smtClean="0"/>
              <a:t>Comprendre les avantages du programme Destination carrière.</a:t>
            </a:r>
            <a:endParaRPr lang="fr-CA" b="1" dirty="0"/>
          </a:p>
        </p:txBody>
      </p:sp>
    </p:spTree>
    <p:extLst>
      <p:ext uri="{BB962C8B-B14F-4D97-AF65-F5344CB8AC3E}">
        <p14:creationId xmlns:p14="http://schemas.microsoft.com/office/powerpoint/2010/main" val="406523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034716"/>
            <a:ext cx="8855242" cy="5823283"/>
          </a:xfrm>
        </p:spPr>
        <p:txBody>
          <a:bodyPr/>
          <a:lstStyle/>
          <a:p>
            <a:pPr lvl="0" defTabSz="914400" eaLnBrk="0" fontAlgn="base" hangingPunct="0">
              <a:spcAft>
                <a:spcPct val="0"/>
              </a:spcAft>
              <a:defRPr/>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CA" sz="1200" b="1" kern="0" dirty="0">
                <a:latin typeface="Arial"/>
                <a:cs typeface="+mn-cs"/>
              </a:rPr>
              <a:t>CRÉER DES AVIS AUTOMATISÉS D'OFFRES D'EMPLOI QUI SONT ENVOYÉS DANS TON COURRIEL</a:t>
            </a:r>
            <a:r>
              <a:rPr lang="fr-CA" sz="1200" kern="0" dirty="0">
                <a:latin typeface="Arial"/>
                <a:cs typeface="+mn-cs"/>
              </a:rPr>
              <a:t> </a:t>
            </a:r>
            <a:r>
              <a:rPr lang="fr-CA" sz="1200" u="sng" kern="0" dirty="0">
                <a:latin typeface="Arial"/>
                <a:cs typeface="+mn-cs"/>
                <a:hlinkClick r:id="rId2"/>
              </a:rPr>
              <a:t>http://www.option-carriere.ca/</a:t>
            </a:r>
            <a:r>
              <a:rPr lang="fr-CA" sz="1200" kern="0" dirty="0">
                <a:latin typeface="Arial"/>
                <a:cs typeface="+mn-cs"/>
              </a:rPr>
              <a:t> (plusieurs moteurs de recherches d’offres d'emploi dans un seul, incluant </a:t>
            </a:r>
            <a:r>
              <a:rPr lang="fr-CA" sz="1200" kern="0" dirty="0" err="1">
                <a:latin typeface="Arial"/>
                <a:cs typeface="+mn-cs"/>
              </a:rPr>
              <a:t>Careerbeacon</a:t>
            </a:r>
            <a:r>
              <a:rPr lang="fr-CA" sz="1200" kern="0" dirty="0">
                <a:latin typeface="Arial"/>
                <a:cs typeface="+mn-cs"/>
              </a:rPr>
              <a:t>, Emplois NB, Monster, </a:t>
            </a:r>
            <a:r>
              <a:rPr lang="fr-CA" sz="1200" kern="0" dirty="0" err="1">
                <a:latin typeface="Arial"/>
                <a:cs typeface="+mn-cs"/>
              </a:rPr>
              <a:t>Workopolis</a:t>
            </a:r>
            <a:r>
              <a:rPr lang="fr-CA" sz="1200" kern="0" dirty="0">
                <a:latin typeface="Arial"/>
                <a:cs typeface="+mn-cs"/>
              </a:rPr>
              <a:t>, </a:t>
            </a:r>
            <a:r>
              <a:rPr lang="fr-CA" sz="1200" kern="0" dirty="0" err="1">
                <a:latin typeface="Arial"/>
                <a:cs typeface="+mn-cs"/>
              </a:rPr>
              <a:t>Jobboom</a:t>
            </a:r>
            <a:r>
              <a:rPr lang="fr-CA" sz="1200" kern="0" dirty="0">
                <a:latin typeface="Arial"/>
                <a:cs typeface="+mn-cs"/>
              </a:rPr>
              <a:t>, Guichet d'emploi, etc.). Inscris le lieu géographique de ton choix, ce site fouille partout au monde. </a:t>
            </a:r>
            <a:r>
              <a:rPr lang="fr-CA" sz="1200" b="1" i="1" kern="0" dirty="0">
                <a:latin typeface="Arial"/>
                <a:cs typeface="+mn-cs"/>
              </a:rPr>
              <a:t>Utiliser les mots clés du poste ou du domaine recherché, par exemple Gestion ou administration de santé, gestion publique, analyste de politique, organisme à but non lucratif, etc. et y ajouter selon le cas les mots </a:t>
            </a:r>
            <a:r>
              <a:rPr lang="fr-CA" sz="1200" b="1" i="1" u="sng" kern="0" dirty="0">
                <a:latin typeface="Arial"/>
                <a:cs typeface="+mn-cs"/>
              </a:rPr>
              <a:t>apprenti, stage, junior, internat, novice, débutant, </a:t>
            </a:r>
            <a:r>
              <a:rPr lang="fr-CA" sz="1200" b="1" i="1" kern="0" dirty="0">
                <a:latin typeface="Arial"/>
                <a:cs typeface="+mn-cs"/>
              </a:rPr>
              <a:t>etc. également traduire ces termes en anglais pour des résultats différents</a:t>
            </a:r>
            <a:r>
              <a:rPr lang="fr-CA" sz="1200" b="1" kern="0" dirty="0">
                <a:latin typeface="Arial"/>
                <a:cs typeface="+mn-cs"/>
              </a:rPr>
              <a:t> </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b="1" kern="0" dirty="0">
                <a:latin typeface="Arial"/>
                <a:cs typeface="+mn-cs"/>
              </a:rPr>
              <a:t>UNIVERSITÉ DE MONCTON</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Centres, chaires et instituts de recherche </a:t>
            </a:r>
            <a:r>
              <a:rPr lang="fr-CA" sz="1200" u="sng" kern="0" dirty="0">
                <a:latin typeface="Arial"/>
                <a:cs typeface="+mn-cs"/>
                <a:hlinkClick r:id="rId3"/>
              </a:rPr>
              <a:t>http://www.umoncton.ca/recherche/node/28</a:t>
            </a:r>
            <a:r>
              <a:rPr lang="fr-CA" sz="1200" kern="0" dirty="0">
                <a:latin typeface="Arial"/>
                <a:cs typeface="+mn-cs"/>
              </a:rPr>
              <a:t> . Approche les professeurs pour un stage, un contrat. Consulter leur page web à partir du site web de leur Faculté.</a:t>
            </a: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b="1" kern="0" dirty="0">
                <a:latin typeface="Arial"/>
                <a:cs typeface="+mn-cs"/>
              </a:rPr>
              <a:t>ORGANISMES À BUT NON LUCRATIF ET TRAVAIL BÉNÉVOLE, RÉGION MONCTON (répertoires semblables dans d’autres régions du Canada)</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Consulte l’onglet «Agences», pour accéder au répertoire des organismes. Tu peux sois offrir ton CV aux organismes répertoriés pour du travail rémunéré ou demander à devenir bénévole. </a:t>
            </a:r>
            <a:r>
              <a:rPr lang="fr-CA" sz="1200" u="sng" kern="0" dirty="0">
                <a:latin typeface="Arial"/>
                <a:cs typeface="+mn-cs"/>
                <a:hlinkClick r:id="rId4"/>
              </a:rPr>
              <a:t>http://www.volunteergreatermoncton.com/fr/index-fr.php</a:t>
            </a:r>
            <a:r>
              <a:rPr lang="fr-CA" sz="1200" kern="0" dirty="0">
                <a:latin typeface="Arial"/>
                <a:cs typeface="+mn-cs"/>
              </a:rPr>
              <a:t> </a:t>
            </a:r>
          </a:p>
          <a:p>
            <a:pPr lvl="0" defTabSz="914400" eaLnBrk="0" fontAlgn="base" hangingPunct="0">
              <a:spcAft>
                <a:spcPct val="0"/>
              </a:spcAft>
              <a:defRPr/>
            </a:pPr>
            <a:endParaRPr lang="fr-CA" sz="1200" kern="0" dirty="0">
              <a:latin typeface="Arial"/>
              <a:cs typeface="+mn-cs"/>
            </a:endParaRPr>
          </a:p>
          <a:p>
            <a:pPr lvl="0" defTabSz="914400" eaLnBrk="0" fontAlgn="base" hangingPunct="0">
              <a:spcAft>
                <a:spcPct val="0"/>
              </a:spcAft>
              <a:defRPr/>
            </a:pPr>
            <a:r>
              <a:rPr lang="fr-CA" sz="1200" b="1" kern="0" dirty="0">
                <a:latin typeface="Arial"/>
                <a:cs typeface="+mn-cs"/>
              </a:rPr>
              <a:t>GOUVERNEMENT DU NOUVEAU-BRUNSWICK (ressources similaires dans d’autres régions du Canada)</a:t>
            </a:r>
          </a:p>
          <a:p>
            <a:pPr lvl="0" defTabSz="914400" eaLnBrk="0" fontAlgn="base" hangingPunct="0">
              <a:spcAft>
                <a:spcPct val="0"/>
              </a:spcAft>
              <a:defRPr/>
            </a:pPr>
            <a:r>
              <a:rPr lang="fr-CA" sz="1200" kern="0" dirty="0">
                <a:latin typeface="Arial"/>
                <a:cs typeface="+mn-cs"/>
              </a:rPr>
              <a:t>inscrit toi au : </a:t>
            </a:r>
            <a:r>
              <a:rPr lang="fr-CA" sz="1200" u="sng" kern="0" dirty="0">
                <a:latin typeface="Arial"/>
                <a:cs typeface="+mn-cs"/>
                <a:hlinkClick r:id="rId5"/>
              </a:rPr>
              <a:t>https://www.ere.gnb.ca/internetwelcome.aspx?lang=F&amp;t=Y</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Autres sites gouvernementaux du NB  reliés à l’emploi </a:t>
            </a:r>
            <a:r>
              <a:rPr lang="fr-CA" sz="1200" u="sng" kern="0" dirty="0">
                <a:latin typeface="Arial"/>
                <a:cs typeface="+mn-cs"/>
                <a:hlinkClick r:id="rId6"/>
              </a:rPr>
              <a:t>http://www2.gnb.ca/content/gnb/fr/gateways/emploi.html</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Annuaire de tous les ministères et organismes provinciaux pour contacter directement au besoin les ressources humaines </a:t>
            </a:r>
            <a:r>
              <a:rPr lang="fr-CA" sz="1200" u="sng" kern="0" dirty="0">
                <a:latin typeface="Arial"/>
                <a:cs typeface="+mn-cs"/>
                <a:hlinkClick r:id="rId7"/>
              </a:rPr>
              <a:t>http://app.infoaa.7700.gnb.ca/gnb/pub/Search1Fr.asp</a:t>
            </a:r>
            <a:endParaRPr lang="fr-CA" sz="1200" kern="0" dirty="0">
              <a:latin typeface="Arial"/>
              <a:cs typeface="+mn-cs"/>
            </a:endParaRPr>
          </a:p>
          <a:p>
            <a:endParaRPr lang="fr-CA" dirty="0"/>
          </a:p>
        </p:txBody>
      </p:sp>
    </p:spTree>
    <p:extLst>
      <p:ext uri="{BB962C8B-B14F-4D97-AF65-F5344CB8AC3E}">
        <p14:creationId xmlns:p14="http://schemas.microsoft.com/office/powerpoint/2010/main" val="92540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034716"/>
            <a:ext cx="8855242" cy="5727031"/>
          </a:xfrm>
        </p:spPr>
        <p:txBody>
          <a:bodyPr/>
          <a:lstStyle/>
          <a:p>
            <a:endParaRPr lang="fr-FR" sz="1200" b="1" dirty="0" smtClean="0">
              <a:latin typeface="Arial" panose="020B0604020202020204" pitchFamily="34" charset="0"/>
              <a:cs typeface="Arial" panose="020B0604020202020204" pitchFamily="34" charset="0"/>
            </a:endParaRPr>
          </a:p>
          <a:p>
            <a:pPr lvl="0" defTabSz="914400" eaLnBrk="0" fontAlgn="base" hangingPunct="0">
              <a:spcAft>
                <a:spcPct val="0"/>
              </a:spcAft>
              <a:defRPr/>
            </a:pPr>
            <a:r>
              <a:rPr lang="fr-CA" sz="1200" b="1" kern="0" dirty="0" smtClean="0">
                <a:latin typeface="Arial"/>
                <a:cs typeface="+mn-cs"/>
              </a:rPr>
              <a:t>STAGES</a:t>
            </a:r>
            <a:endParaRPr lang="fr-CA" sz="1200" b="1" kern="0" dirty="0">
              <a:latin typeface="Arial"/>
              <a:cs typeface="+mn-cs"/>
            </a:endParaRPr>
          </a:p>
          <a:p>
            <a:pPr lvl="0" defTabSz="914400" eaLnBrk="0" fontAlgn="base" hangingPunct="0">
              <a:spcAft>
                <a:spcPct val="0"/>
              </a:spcAft>
              <a:defRPr/>
            </a:pPr>
            <a:r>
              <a:rPr lang="fr-CA" sz="1200" kern="0" dirty="0">
                <a:latin typeface="Arial"/>
                <a:cs typeface="+mn-cs"/>
              </a:rPr>
              <a:t>Programme international pour non-diplômés-es et diplômés-es  </a:t>
            </a:r>
            <a:r>
              <a:rPr lang="fr-CA" sz="1200" u="sng" kern="0" dirty="0">
                <a:latin typeface="Arial"/>
                <a:cs typeface="+mn-cs"/>
                <a:hlinkClick r:id="rId2"/>
              </a:rPr>
              <a:t>http://www.cic.gc.ca/francais/travailler/eic/</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Stages par secteurs </a:t>
            </a:r>
            <a:r>
              <a:rPr lang="fr-CA" sz="1200" u="sng" kern="0" dirty="0">
                <a:latin typeface="Arial"/>
                <a:cs typeface="+mn-cs"/>
                <a:hlinkClick r:id="rId3"/>
              </a:rPr>
              <a:t>http://www.campusaccess.com/internships/</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Développement international </a:t>
            </a:r>
            <a:r>
              <a:rPr lang="fr-CA" sz="1200" u="sng" kern="0" dirty="0">
                <a:latin typeface="Arial"/>
                <a:cs typeface="+mn-cs"/>
                <a:hlinkClick r:id="rId4"/>
              </a:rPr>
              <a:t>http://www.international.gc.ca/development-developpement/jobs-emplois/index.aspx?lang=fra</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Nations-Unies </a:t>
            </a:r>
            <a:r>
              <a:rPr lang="fr-CA" sz="1200" u="sng" kern="0" dirty="0">
                <a:latin typeface="Arial"/>
                <a:cs typeface="+mn-cs"/>
                <a:hlinkClick r:id="rId5"/>
              </a:rPr>
              <a:t>http://unac.org/notre-travail/stages-internationaux/?lang=fr</a:t>
            </a:r>
            <a:endParaRPr lang="fr-CA" sz="1200" kern="0" dirty="0">
              <a:latin typeface="Arial"/>
              <a:cs typeface="+mn-cs"/>
            </a:endParaRPr>
          </a:p>
          <a:p>
            <a:pPr lvl="0" defTabSz="914400" eaLnBrk="0" fontAlgn="base" hangingPunct="0">
              <a:spcAft>
                <a:spcPct val="0"/>
              </a:spcAft>
              <a:defRPr/>
            </a:pPr>
            <a:endParaRPr lang="fr-CA" sz="1200" b="1" kern="0" dirty="0">
              <a:latin typeface="Arial"/>
              <a:cs typeface="+mn-cs"/>
            </a:endParaRPr>
          </a:p>
          <a:p>
            <a:pPr lvl="0" defTabSz="914400" eaLnBrk="0" fontAlgn="base" hangingPunct="0">
              <a:spcAft>
                <a:spcPct val="0"/>
              </a:spcAft>
              <a:defRPr/>
            </a:pPr>
            <a:r>
              <a:rPr lang="fr-CA" sz="1200" b="1" kern="0" dirty="0">
                <a:latin typeface="Arial"/>
                <a:cs typeface="+mn-cs"/>
              </a:rPr>
              <a:t>ORGANISATIONS INTERNATIONALES</a:t>
            </a:r>
            <a:endParaRPr lang="fr-CA" sz="1200" kern="0" dirty="0">
              <a:latin typeface="Arial"/>
              <a:cs typeface="+mn-cs"/>
            </a:endParaRPr>
          </a:p>
          <a:p>
            <a:pPr lvl="0" defTabSz="914400" eaLnBrk="0" fontAlgn="base" hangingPunct="0">
              <a:spcAft>
                <a:spcPct val="0"/>
              </a:spcAft>
              <a:defRPr/>
            </a:pPr>
            <a:r>
              <a:rPr lang="fr-CA" sz="1200" u="sng" kern="0" dirty="0">
                <a:latin typeface="Arial"/>
                <a:cs typeface="+mn-cs"/>
                <a:hlinkClick r:id="rId6"/>
              </a:rPr>
              <a:t>Site Web</a:t>
            </a:r>
            <a:r>
              <a:rPr lang="fr-CA" sz="1200" kern="0" dirty="0">
                <a:latin typeface="Arial"/>
                <a:cs typeface="+mn-cs"/>
              </a:rPr>
              <a:t> . . . Association québécoise des organismes de coopération internationale (</a:t>
            </a:r>
            <a:r>
              <a:rPr lang="fr-CA" sz="1200" kern="0" dirty="0" err="1">
                <a:latin typeface="Arial"/>
                <a:cs typeface="+mn-cs"/>
              </a:rPr>
              <a:t>AQOCI</a:t>
            </a:r>
            <a:r>
              <a:rPr lang="fr-CA" sz="1200" kern="0" dirty="0">
                <a:latin typeface="Arial"/>
                <a:cs typeface="+mn-cs"/>
              </a:rPr>
              <a:t>)</a:t>
            </a:r>
            <a:br>
              <a:rPr lang="fr-CA" sz="1200" kern="0" dirty="0">
                <a:latin typeface="Arial"/>
                <a:cs typeface="+mn-cs"/>
              </a:rPr>
            </a:br>
            <a:r>
              <a:rPr lang="fr-CA" sz="1200" u="sng" kern="0" dirty="0">
                <a:latin typeface="Arial"/>
                <a:cs typeface="+mn-cs"/>
                <a:hlinkClick r:id="rId7"/>
              </a:rPr>
              <a:t>Site Web</a:t>
            </a:r>
            <a:r>
              <a:rPr lang="fr-CA" sz="1200" kern="0" dirty="0">
                <a:latin typeface="Arial"/>
                <a:cs typeface="+mn-cs"/>
              </a:rPr>
              <a:t> . . . </a:t>
            </a:r>
            <a:r>
              <a:rPr lang="fr-CA" sz="1200" kern="0" dirty="0" err="1">
                <a:latin typeface="Arial"/>
                <a:cs typeface="+mn-cs"/>
              </a:rPr>
              <a:t>EQUITAS</a:t>
            </a:r>
            <a:r>
              <a:rPr lang="fr-CA" sz="1200" kern="0" dirty="0">
                <a:latin typeface="Arial"/>
                <a:cs typeface="+mn-cs"/>
              </a:rPr>
              <a:t/>
            </a:r>
            <a:br>
              <a:rPr lang="fr-CA" sz="1200" kern="0" dirty="0">
                <a:latin typeface="Arial"/>
                <a:cs typeface="+mn-cs"/>
              </a:rPr>
            </a:br>
            <a:r>
              <a:rPr lang="fr-CA" sz="1200" u="sng" kern="0" dirty="0">
                <a:latin typeface="Arial"/>
                <a:cs typeface="+mn-cs"/>
                <a:hlinkClick r:id="rId8"/>
              </a:rPr>
              <a:t>Site web</a:t>
            </a:r>
            <a:r>
              <a:rPr lang="fr-CA" sz="1200" kern="0" dirty="0">
                <a:latin typeface="Arial"/>
                <a:cs typeface="+mn-cs"/>
              </a:rPr>
              <a:t>        Liste des organisations internationales basées à Montréal</a:t>
            </a:r>
            <a:br>
              <a:rPr lang="fr-CA" sz="1200" kern="0" dirty="0">
                <a:latin typeface="Arial"/>
                <a:cs typeface="+mn-cs"/>
              </a:rPr>
            </a:br>
            <a:r>
              <a:rPr lang="fr-CA" sz="1200" u="sng" kern="0" dirty="0">
                <a:latin typeface="Arial"/>
                <a:cs typeface="+mn-cs"/>
                <a:hlinkClick r:id="rId9"/>
              </a:rPr>
              <a:t>Site Web</a:t>
            </a:r>
            <a:r>
              <a:rPr lang="fr-CA" sz="1200" kern="0" dirty="0">
                <a:latin typeface="Arial"/>
                <a:cs typeface="+mn-cs"/>
              </a:rPr>
              <a:t> . . . Oxfam Québec</a:t>
            </a:r>
            <a:br>
              <a:rPr lang="fr-CA" sz="1200" kern="0" dirty="0">
                <a:latin typeface="Arial"/>
                <a:cs typeface="+mn-cs"/>
              </a:rPr>
            </a:br>
            <a:r>
              <a:rPr lang="fr-CA" sz="1200" u="sng" kern="0" dirty="0">
                <a:latin typeface="Arial"/>
                <a:cs typeface="+mn-cs"/>
                <a:hlinkClick r:id="rId10"/>
              </a:rPr>
              <a:t>Site Web</a:t>
            </a:r>
            <a:r>
              <a:rPr lang="fr-CA" sz="1200" kern="0" dirty="0">
                <a:latin typeface="Arial"/>
                <a:cs typeface="+mn-cs"/>
              </a:rPr>
              <a:t> . . . Organisation Internationale de la Francophonie (</a:t>
            </a:r>
            <a:r>
              <a:rPr lang="fr-CA" sz="1200" kern="0" dirty="0" err="1">
                <a:latin typeface="Arial"/>
                <a:cs typeface="+mn-cs"/>
              </a:rPr>
              <a:t>OIF</a:t>
            </a:r>
            <a:r>
              <a:rPr lang="fr-CA" sz="1200" kern="0" dirty="0">
                <a:latin typeface="Arial"/>
                <a:cs typeface="+mn-cs"/>
              </a:rPr>
              <a:t>)</a:t>
            </a:r>
            <a:br>
              <a:rPr lang="fr-CA" sz="1200" kern="0" dirty="0">
                <a:latin typeface="Arial"/>
                <a:cs typeface="+mn-cs"/>
              </a:rPr>
            </a:br>
            <a:r>
              <a:rPr lang="fr-CA" sz="1200" u="sng" kern="0" dirty="0">
                <a:latin typeface="Arial"/>
                <a:cs typeface="+mn-cs"/>
                <a:hlinkClick r:id="rId11"/>
              </a:rPr>
              <a:t>Site Web</a:t>
            </a:r>
            <a:r>
              <a:rPr lang="fr-CA" sz="1200" kern="0" dirty="0">
                <a:latin typeface="Arial"/>
                <a:cs typeface="+mn-cs"/>
              </a:rPr>
              <a:t> . . . Programme des Nations Unis pour le développement</a:t>
            </a:r>
            <a:r>
              <a:rPr lang="en-CA" sz="1200" kern="0" dirty="0">
                <a:latin typeface="Arial"/>
                <a:cs typeface="+mn-cs"/>
              </a:rPr>
              <a:t/>
            </a:r>
            <a:br>
              <a:rPr lang="en-CA" sz="1200" kern="0" dirty="0">
                <a:latin typeface="Arial"/>
                <a:cs typeface="+mn-cs"/>
              </a:rPr>
            </a:br>
            <a:r>
              <a:rPr lang="en-CA" sz="1200" u="sng" kern="0" dirty="0">
                <a:latin typeface="Arial"/>
                <a:cs typeface="+mn-cs"/>
                <a:hlinkClick r:id="rId12"/>
              </a:rPr>
              <a:t>Site Web</a:t>
            </a:r>
            <a:r>
              <a:rPr lang="en-CA" sz="1200" kern="0" dirty="0">
                <a:latin typeface="Arial"/>
                <a:cs typeface="+mn-cs"/>
              </a:rPr>
              <a:t> . . . United Nations Children's Fund (UNICEF)</a:t>
            </a:r>
            <a:br>
              <a:rPr lang="en-CA" sz="1200" kern="0" dirty="0">
                <a:latin typeface="Arial"/>
                <a:cs typeface="+mn-cs"/>
              </a:rPr>
            </a:br>
            <a:r>
              <a:rPr lang="en-CA" sz="1200" u="sng" kern="0" dirty="0">
                <a:latin typeface="Arial"/>
                <a:cs typeface="+mn-cs"/>
                <a:hlinkClick r:id="rId13"/>
              </a:rPr>
              <a:t>Site Web</a:t>
            </a:r>
            <a:r>
              <a:rPr lang="en-CA" sz="1200" kern="0" dirty="0">
                <a:latin typeface="Arial"/>
                <a:cs typeface="+mn-cs"/>
              </a:rPr>
              <a:t> . . . </a:t>
            </a:r>
            <a:r>
              <a:rPr lang="fr-CA" sz="1200" kern="0" dirty="0" err="1">
                <a:latin typeface="Arial"/>
                <a:cs typeface="+mn-cs"/>
              </a:rPr>
              <a:t>Uniterra</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err="1">
                <a:latin typeface="Arial"/>
                <a:cs typeface="+mn-cs"/>
                <a:hlinkClick r:id="rId14"/>
              </a:rPr>
              <a:t>AMREF</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5"/>
              </a:rPr>
              <a:t>Center for Victims of Torture - </a:t>
            </a:r>
            <a:r>
              <a:rPr lang="en-CA" sz="1200" u="sng" kern="0" dirty="0" err="1">
                <a:latin typeface="Arial"/>
                <a:cs typeface="+mn-cs"/>
                <a:hlinkClick r:id="rId15"/>
              </a:rPr>
              <a:t>CVT</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6"/>
              </a:rPr>
              <a:t>Concern Worldwide</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7"/>
              </a:rPr>
              <a:t>International Planned Parenthood Federation - </a:t>
            </a:r>
            <a:r>
              <a:rPr lang="en-CA" sz="1200" u="sng" kern="0" dirty="0" err="1">
                <a:latin typeface="Arial"/>
                <a:cs typeface="+mn-cs"/>
                <a:hlinkClick r:id="rId17"/>
              </a:rPr>
              <a:t>IPPF</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8"/>
              </a:rPr>
              <a:t>Survivors of Incest Anonymous - SIA</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9"/>
              </a:rPr>
              <a:t>Adelaide Psychological Services</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20"/>
              </a:rPr>
              <a:t>Assistance in Recovery - AIR</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21"/>
              </a:rPr>
              <a:t>Cornerstone Psychological Services</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22"/>
              </a:rPr>
              <a:t>Food Addicts in Recovery Anonymous - FA</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23"/>
              </a:rPr>
              <a:t>Laureate Psychiatric Clinic and Hospital</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err="1">
                <a:latin typeface="Arial"/>
                <a:cs typeface="+mn-cs"/>
                <a:hlinkClick r:id="rId24"/>
              </a:rPr>
              <a:t>Levermore</a:t>
            </a:r>
            <a:r>
              <a:rPr lang="en-CA" sz="1200" u="sng" kern="0" dirty="0">
                <a:latin typeface="Arial"/>
                <a:cs typeface="+mn-cs"/>
                <a:hlinkClick r:id="rId24"/>
              </a:rPr>
              <a:t> Psychological Services</a:t>
            </a:r>
            <a:endParaRPr lang="fr-CA" sz="1200" kern="0" dirty="0">
              <a:latin typeface="Arial"/>
              <a:cs typeface="+mn-cs"/>
            </a:endParaRPr>
          </a:p>
        </p:txBody>
      </p:sp>
    </p:spTree>
    <p:extLst>
      <p:ext uri="{BB962C8B-B14F-4D97-AF65-F5344CB8AC3E}">
        <p14:creationId xmlns:p14="http://schemas.microsoft.com/office/powerpoint/2010/main" val="3232082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PSYCHOLOGIE</a:t>
            </a:r>
          </a:p>
        </p:txBody>
      </p:sp>
      <p:sp>
        <p:nvSpPr>
          <p:cNvPr id="3" name="Espace réservé du texte 2"/>
          <p:cNvSpPr>
            <a:spLocks noGrp="1"/>
          </p:cNvSpPr>
          <p:nvPr>
            <p:ph type="body" sz="quarter" idx="10"/>
          </p:nvPr>
        </p:nvSpPr>
        <p:spPr>
          <a:xfrm>
            <a:off x="84221" y="1034716"/>
            <a:ext cx="8855242" cy="5727031"/>
          </a:xfrm>
        </p:spPr>
        <p:txBody>
          <a:bodyPr/>
          <a:lstStyle/>
          <a:p>
            <a:endParaRPr lang="fr-FR" sz="1200" b="1" dirty="0" smtClean="0">
              <a:latin typeface="Arial" panose="020B0604020202020204" pitchFamily="34" charset="0"/>
              <a:cs typeface="Arial" panose="020B0604020202020204" pitchFamily="34" charset="0"/>
            </a:endParaRPr>
          </a:p>
          <a:p>
            <a:pPr lvl="0" defTabSz="914400" eaLnBrk="0" fontAlgn="base" hangingPunct="0">
              <a:spcAft>
                <a:spcPct val="0"/>
              </a:spcAft>
              <a:defRPr/>
            </a:pPr>
            <a:r>
              <a:rPr lang="fr-CA" sz="1200" b="1" kern="0" dirty="0">
                <a:latin typeface="Arial"/>
                <a:cs typeface="+mn-cs"/>
              </a:rPr>
              <a:t>ORGANISATIONS INTERNATIONALES (SUITE)</a:t>
            </a:r>
            <a:endParaRPr lang="fr-CA" sz="1200" kern="0" dirty="0">
              <a:latin typeface="Arial"/>
              <a:cs typeface="+mn-cs"/>
            </a:endParaRPr>
          </a:p>
          <a:p>
            <a:pPr lvl="0" defTabSz="914400" eaLnBrk="0" fontAlgn="base" hangingPunct="0">
              <a:spcAft>
                <a:spcPct val="0"/>
              </a:spcAft>
              <a:defRPr/>
            </a:pPr>
            <a:endParaRPr lang="en-CA" sz="1200" b="1" kern="0" dirty="0">
              <a:latin typeface="Arial"/>
              <a:cs typeface="+mn-cs"/>
            </a:endParaRPr>
          </a:p>
          <a:p>
            <a:pPr lvl="0" defTabSz="914400" eaLnBrk="0" fontAlgn="base" hangingPunct="0">
              <a:spcAft>
                <a:spcPct val="0"/>
              </a:spcAft>
              <a:defRPr/>
            </a:pPr>
            <a:r>
              <a:rPr lang="en-CA" sz="1200" b="1" kern="0" dirty="0">
                <a:latin typeface="Arial"/>
                <a:cs typeface="+mn-cs"/>
              </a:rPr>
              <a:t>Europe</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2"/>
              </a:rPr>
              <a:t>Caritas International</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3"/>
              </a:rPr>
              <a:t>Chinese Mental Health Association - </a:t>
            </a:r>
            <a:r>
              <a:rPr lang="en-CA" sz="1200" u="sng" kern="0" dirty="0" err="1">
                <a:latin typeface="Arial"/>
                <a:cs typeface="+mn-cs"/>
                <a:hlinkClick r:id="rId3"/>
              </a:rPr>
              <a:t>CMHA</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4"/>
              </a:rPr>
              <a:t>European Institute</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5"/>
              </a:rPr>
              <a:t>European Monitoring Centre for Drugs and Drug Addiction - </a:t>
            </a:r>
            <a:r>
              <a:rPr lang="en-CA" sz="1200" u="sng" kern="0" dirty="0" err="1">
                <a:latin typeface="Arial"/>
                <a:cs typeface="+mn-cs"/>
                <a:hlinkClick r:id="rId5"/>
              </a:rPr>
              <a:t>EMCDDA</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6"/>
              </a:rPr>
              <a:t>European Society of Criminology - ESC</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7"/>
              </a:rPr>
              <a:t>Northern Ireland Social Care Council - </a:t>
            </a:r>
            <a:r>
              <a:rPr lang="en-CA" sz="1200" u="sng" kern="0" dirty="0" err="1">
                <a:latin typeface="Arial"/>
                <a:cs typeface="+mn-cs"/>
                <a:hlinkClick r:id="rId7"/>
              </a:rPr>
              <a:t>NISCC</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8"/>
              </a:rPr>
              <a:t>Scottish Social Services Council</a:t>
            </a:r>
            <a:endParaRPr lang="fr-CA" sz="1200" kern="0" dirty="0">
              <a:latin typeface="Arial"/>
              <a:cs typeface="+mn-cs"/>
            </a:endParaRPr>
          </a:p>
          <a:p>
            <a:pPr lvl="0" defTabSz="914400" eaLnBrk="0" fontAlgn="base" hangingPunct="0">
              <a:spcAft>
                <a:spcPct val="0"/>
              </a:spcAft>
              <a:defRPr/>
            </a:pPr>
            <a:endParaRPr lang="en-CA" sz="1200" b="1" kern="0" dirty="0">
              <a:latin typeface="Arial"/>
              <a:cs typeface="+mn-cs"/>
            </a:endParaRPr>
          </a:p>
          <a:p>
            <a:pPr lvl="0" defTabSz="914400" eaLnBrk="0" fontAlgn="base" hangingPunct="0">
              <a:spcAft>
                <a:spcPct val="0"/>
              </a:spcAft>
              <a:defRPr/>
            </a:pPr>
            <a:r>
              <a:rPr lang="en-CA" sz="1200" b="1" kern="0" dirty="0" err="1">
                <a:latin typeface="Arial"/>
                <a:cs typeface="+mn-cs"/>
              </a:rPr>
              <a:t>Asie</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9"/>
              </a:rPr>
              <a:t>China Youth Development Foundation - </a:t>
            </a:r>
            <a:r>
              <a:rPr lang="en-CA" sz="1200" u="sng" kern="0" dirty="0" err="1">
                <a:latin typeface="Arial"/>
                <a:cs typeface="+mn-cs"/>
                <a:hlinkClick r:id="rId9"/>
              </a:rPr>
              <a:t>CYDF</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0"/>
              </a:rPr>
              <a:t>Cindy Chan Psychological Services</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1"/>
              </a:rPr>
              <a:t>Hong Kong Psychological Counselling Center</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2"/>
              </a:rPr>
              <a:t>Women in Security, Conflict Management and Peace - </a:t>
            </a:r>
            <a:r>
              <a:rPr lang="en-CA" sz="1200" u="sng" kern="0" dirty="0" err="1">
                <a:latin typeface="Arial"/>
                <a:cs typeface="+mn-cs"/>
                <a:hlinkClick r:id="rId12"/>
              </a:rPr>
              <a:t>WISCOMP</a:t>
            </a:r>
            <a:endParaRPr lang="fr-CA" sz="1200" kern="0" dirty="0">
              <a:latin typeface="Arial"/>
              <a:cs typeface="+mn-cs"/>
            </a:endParaRPr>
          </a:p>
          <a:p>
            <a:pPr lvl="0" defTabSz="914400" eaLnBrk="0" fontAlgn="base" hangingPunct="0">
              <a:spcAft>
                <a:spcPct val="0"/>
              </a:spcAft>
              <a:defRPr/>
            </a:pPr>
            <a:endParaRPr lang="fr-CA" sz="1200" b="1" kern="0" dirty="0">
              <a:latin typeface="Arial"/>
              <a:cs typeface="+mn-cs"/>
            </a:endParaRPr>
          </a:p>
          <a:p>
            <a:pPr lvl="0" defTabSz="914400" eaLnBrk="0" fontAlgn="base" hangingPunct="0">
              <a:spcAft>
                <a:spcPct val="0"/>
              </a:spcAft>
              <a:defRPr/>
            </a:pPr>
            <a:r>
              <a:rPr lang="fr-CA" sz="1200" b="1" kern="0" dirty="0">
                <a:latin typeface="Arial"/>
                <a:cs typeface="+mn-cs"/>
              </a:rPr>
              <a:t>États-Unis</a:t>
            </a:r>
            <a:endParaRPr lang="fr-CA" sz="1200" kern="0" dirty="0">
              <a:latin typeface="Arial"/>
              <a:cs typeface="+mn-cs"/>
            </a:endParaRPr>
          </a:p>
          <a:p>
            <a:pPr marL="342900" lvl="0" indent="-342900" defTabSz="914400" eaLnBrk="0" fontAlgn="base" hangingPunct="0">
              <a:spcAft>
                <a:spcPct val="0"/>
              </a:spcAft>
              <a:buFontTx/>
              <a:buChar char="•"/>
              <a:defRPr/>
            </a:pPr>
            <a:r>
              <a:rPr lang="fr-CA" sz="1200" u="sng" kern="0" dirty="0">
                <a:latin typeface="Arial"/>
                <a:cs typeface="+mn-cs"/>
                <a:hlinkClick r:id="rId13"/>
              </a:rPr>
              <a:t>American </a:t>
            </a:r>
            <a:r>
              <a:rPr lang="fr-CA" sz="1200" u="sng" kern="0" dirty="0" err="1">
                <a:latin typeface="Arial"/>
                <a:cs typeface="+mn-cs"/>
                <a:hlinkClick r:id="rId13"/>
              </a:rPr>
              <a:t>Psychological</a:t>
            </a:r>
            <a:r>
              <a:rPr lang="fr-CA" sz="1200" u="sng" kern="0" dirty="0">
                <a:latin typeface="Arial"/>
                <a:cs typeface="+mn-cs"/>
                <a:hlinkClick r:id="rId13"/>
              </a:rPr>
              <a:t> Association - APA</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4"/>
              </a:rPr>
              <a:t>Association for Psychological Science - APS</a:t>
            </a:r>
            <a:endParaRPr lang="fr-CA" sz="1200" kern="0" dirty="0">
              <a:latin typeface="Arial"/>
              <a:cs typeface="+mn-cs"/>
            </a:endParaRPr>
          </a:p>
          <a:p>
            <a:pPr marL="342900" lvl="0" indent="-342900" defTabSz="914400" eaLnBrk="0" fontAlgn="base" hangingPunct="0">
              <a:spcAft>
                <a:spcPct val="0"/>
              </a:spcAft>
              <a:buFontTx/>
              <a:buChar char="•"/>
              <a:defRPr/>
            </a:pPr>
            <a:r>
              <a:rPr lang="en-CA" sz="1200" u="sng" kern="0" dirty="0">
                <a:latin typeface="Arial"/>
                <a:cs typeface="+mn-cs"/>
                <a:hlinkClick r:id="rId15"/>
              </a:rPr>
              <a:t>Society for Personality and Social Psychology - </a:t>
            </a:r>
            <a:r>
              <a:rPr lang="en-CA" sz="1200" u="sng" kern="0" dirty="0" err="1">
                <a:latin typeface="Arial"/>
                <a:cs typeface="+mn-cs"/>
                <a:hlinkClick r:id="rId15"/>
              </a:rPr>
              <a:t>SPSP</a:t>
            </a:r>
            <a:endParaRPr lang="fr-CA" sz="1200" kern="0" dirty="0">
              <a:latin typeface="Arial"/>
              <a:cs typeface="+mn-cs"/>
            </a:endParaRPr>
          </a:p>
          <a:p>
            <a:pPr marL="342900" lvl="0" indent="-342900" defTabSz="914400" eaLnBrk="0" fontAlgn="base" hangingPunct="0">
              <a:spcAft>
                <a:spcPct val="0"/>
              </a:spcAft>
              <a:buFontTx/>
              <a:buChar char="•"/>
              <a:defRPr/>
            </a:pPr>
            <a:r>
              <a:rPr lang="fr-CA" sz="1200" u="sng" kern="0" dirty="0">
                <a:latin typeface="Arial"/>
                <a:cs typeface="+mn-cs"/>
                <a:hlinkClick r:id="rId16"/>
              </a:rPr>
              <a:t>International Social Science Council</a:t>
            </a:r>
            <a:endParaRPr lang="fr-CA" sz="1200" kern="0" dirty="0">
              <a:latin typeface="Arial"/>
              <a:cs typeface="+mn-cs"/>
            </a:endParaRPr>
          </a:p>
          <a:p>
            <a:pPr marL="342900" lvl="0" indent="-342900" defTabSz="914400" eaLnBrk="0" fontAlgn="base" hangingPunct="0">
              <a:spcAft>
                <a:spcPct val="0"/>
              </a:spcAft>
              <a:buFontTx/>
              <a:buChar char="•"/>
              <a:defRPr/>
            </a:pPr>
            <a:r>
              <a:rPr lang="fr-CA" sz="1200" u="sng" kern="0" dirty="0">
                <a:latin typeface="Arial"/>
                <a:cs typeface="+mn-cs"/>
                <a:hlinkClick r:id="rId17"/>
              </a:rPr>
              <a:t>International Association for Social Science Information Service and </a:t>
            </a:r>
            <a:r>
              <a:rPr lang="fr-CA" sz="1200" u="sng" kern="0" dirty="0" err="1">
                <a:latin typeface="Arial"/>
                <a:cs typeface="+mn-cs"/>
                <a:hlinkClick r:id="rId17"/>
              </a:rPr>
              <a:t>Technology</a:t>
            </a:r>
            <a:r>
              <a:rPr lang="fr-CA" sz="1200" u="sng" kern="0" dirty="0">
                <a:latin typeface="Arial"/>
                <a:cs typeface="+mn-cs"/>
                <a:hlinkClick r:id="rId17"/>
              </a:rPr>
              <a:t> - </a:t>
            </a:r>
            <a:r>
              <a:rPr lang="fr-CA" sz="1200" u="sng" kern="0" dirty="0" err="1">
                <a:latin typeface="Arial"/>
                <a:cs typeface="+mn-cs"/>
                <a:hlinkClick r:id="rId17"/>
              </a:rPr>
              <a:t>IASSIST</a:t>
            </a:r>
            <a:endParaRPr lang="fr-CA" sz="1200" kern="0" dirty="0">
              <a:latin typeface="Arial"/>
              <a:cs typeface="+mn-cs"/>
            </a:endParaRPr>
          </a:p>
          <a:p>
            <a:pPr marL="342900" lvl="0" indent="-342900" defTabSz="914400" eaLnBrk="0" fontAlgn="base" hangingPunct="0">
              <a:spcAft>
                <a:spcPct val="0"/>
              </a:spcAft>
              <a:buFontTx/>
              <a:buChar char="•"/>
              <a:defRPr/>
            </a:pPr>
            <a:r>
              <a:rPr lang="fr-CA" sz="1200" u="sng" kern="0" dirty="0">
                <a:latin typeface="Arial"/>
                <a:cs typeface="+mn-cs"/>
                <a:hlinkClick r:id="rId18"/>
              </a:rPr>
              <a:t>International Honor Society in Psychology</a:t>
            </a:r>
            <a:endParaRPr lang="fr-CA" sz="1200" kern="0" dirty="0">
              <a:latin typeface="Arial"/>
              <a:cs typeface="+mn-cs"/>
            </a:endParaRPr>
          </a:p>
        </p:txBody>
      </p:sp>
    </p:spTree>
    <p:extLst>
      <p:ext uri="{BB962C8B-B14F-4D97-AF65-F5344CB8AC3E}">
        <p14:creationId xmlns:p14="http://schemas.microsoft.com/office/powerpoint/2010/main" val="3097555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EMPLOIS EN KINÉSIOLOGIE (7 diapositives)</a:t>
            </a:r>
            <a:endParaRPr lang="fr-CA" dirty="0"/>
          </a:p>
        </p:txBody>
      </p:sp>
      <p:sp>
        <p:nvSpPr>
          <p:cNvPr id="3" name="Espace réservé du texte 2"/>
          <p:cNvSpPr>
            <a:spLocks noGrp="1"/>
          </p:cNvSpPr>
          <p:nvPr>
            <p:ph type="body" sz="quarter" idx="10"/>
          </p:nvPr>
        </p:nvSpPr>
        <p:spPr>
          <a:xfrm>
            <a:off x="120317" y="1275347"/>
            <a:ext cx="8970210" cy="5378116"/>
          </a:xfrm>
        </p:spPr>
        <p:txBody>
          <a:bodyPr/>
          <a:lstStyle/>
          <a:p>
            <a:r>
              <a:rPr lang="fr-FR" sz="1200" b="1" dirty="0">
                <a:latin typeface="Arial" panose="020B0604020202020204" pitchFamily="34" charset="0"/>
                <a:cs typeface="Arial" panose="020B0604020202020204" pitchFamily="34" charset="0"/>
              </a:rPr>
              <a:t>Consulte les répertoires spécialisés ci-dessous telles les associations et sociétés nationales, provinciales ou même internationales, en lien avec les produits ou les services qui t’intéresse, etc.. On y affiche parfois des offres d’emplois et des listes d’employeurs potentiels qui sont membre d’une association professionnelle : mouvements associatifs, les organisations sans but lucratif, la défense des intérêts, la fonction publique, les paliers municipaux, provinciaux, nationaux et internationaux, gestion des services de santé, </a:t>
            </a:r>
            <a:r>
              <a:rPr lang="fr-FR" sz="1200" b="1" dirty="0">
                <a:latin typeface="Arial" panose="020B0604020202020204" pitchFamily="34" charset="0"/>
                <a:ea typeface="Calibri" panose="020F0502020204030204" pitchFamily="34" charset="0"/>
                <a:cs typeface="Arial" panose="020B0604020202020204" pitchFamily="34" charset="0"/>
              </a:rPr>
              <a:t>les hôpitaux, les centres de réadaptation, les milieux sportifs, la </a:t>
            </a:r>
            <a:r>
              <a:rPr lang="fr-FR" sz="1200" b="1" dirty="0" smtClean="0">
                <a:latin typeface="Arial" panose="020B0604020202020204" pitchFamily="34" charset="0"/>
                <a:ea typeface="Calibri" panose="020F0502020204030204" pitchFamily="34" charset="0"/>
                <a:cs typeface="Arial" panose="020B0604020202020204" pitchFamily="34" charset="0"/>
              </a:rPr>
              <a:t>prévention, </a:t>
            </a:r>
            <a:r>
              <a:rPr lang="fr-FR" sz="1200" b="1" dirty="0" smtClean="0">
                <a:latin typeface="Arial" panose="020B0604020202020204" pitchFamily="34" charset="0"/>
                <a:cs typeface="Arial" panose="020B0604020202020204" pitchFamily="34" charset="0"/>
              </a:rPr>
              <a:t>recherche </a:t>
            </a:r>
            <a:r>
              <a:rPr lang="fr-FR" sz="1200" b="1" dirty="0">
                <a:latin typeface="Arial" panose="020B0604020202020204" pitchFamily="34" charset="0"/>
                <a:cs typeface="Arial" panose="020B0604020202020204" pitchFamily="34" charset="0"/>
              </a:rPr>
              <a:t>et analyse de politiques, planification, élaboration, gestion de projets et de programmes, évaluations et conformités, secteur privé, sans but lucratif et ONG, développement international…</a:t>
            </a:r>
          </a:p>
          <a:p>
            <a:pPr>
              <a:spcAft>
                <a:spcPts val="0"/>
              </a:spcAft>
            </a:pPr>
            <a:r>
              <a:rPr lang="fr-CA" sz="1200" dirty="0">
                <a:latin typeface="Arial" panose="020B0604020202020204" pitchFamily="34" charset="0"/>
                <a:ea typeface="Calibri" panose="020F0502020204030204" pitchFamily="34" charset="0"/>
                <a:cs typeface="Arial" panose="020B0604020202020204" pitchFamily="34" charset="0"/>
              </a:rPr>
              <a:t> </a:t>
            </a:r>
            <a:endParaRPr lang="fr-CA" sz="12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smtClean="0">
                <a:latin typeface="Arial" panose="020B0604020202020204" pitchFamily="34" charset="0"/>
                <a:ea typeface="Calibri" panose="020F0502020204030204" pitchFamily="34" charset="0"/>
                <a:cs typeface="Arial" panose="020B0604020202020204" pitchFamily="34" charset="0"/>
              </a:rPr>
              <a:t>Alliance </a:t>
            </a:r>
            <a:r>
              <a:rPr lang="fr-CA" sz="1200" dirty="0">
                <a:latin typeface="Arial" panose="020B0604020202020204" pitchFamily="34" charset="0"/>
                <a:ea typeface="Calibri" panose="020F0502020204030204" pitchFamily="34" charset="0"/>
                <a:cs typeface="Arial" panose="020B0604020202020204" pitchFamily="34" charset="0"/>
              </a:rPr>
              <a:t>canadienne de kinésiologie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a:t>
            </a:r>
            <a:r>
              <a:rPr lang="fr-CA" sz="12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2"/>
              </a:rPr>
              <a:t>www.cka.ca/resources/provincial-kinesiology-organizations</a:t>
            </a:r>
            <a:endParaRPr lang="fr-CA" sz="1200" u="sng" dirty="0" smtClean="0">
              <a:solidFill>
                <a:srgbClr val="0000FF"/>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smtClean="0">
                <a:latin typeface="Arial" panose="020B0604020202020204" pitchFamily="34" charset="0"/>
                <a:ea typeface="Calibri" panose="020F0502020204030204" pitchFamily="34" charset="0"/>
                <a:cs typeface="Arial" panose="020B0604020202020204" pitchFamily="34" charset="0"/>
              </a:rPr>
              <a:t>Société </a:t>
            </a:r>
            <a:r>
              <a:rPr lang="fr-CA" sz="1200" dirty="0">
                <a:latin typeface="Arial" panose="020B0604020202020204" pitchFamily="34" charset="0"/>
                <a:ea typeface="Calibri" panose="020F0502020204030204" pitchFamily="34" charset="0"/>
                <a:cs typeface="Arial" panose="020B0604020202020204" pitchFamily="34" charset="0"/>
              </a:rPr>
              <a:t>canadienne de physiologie de l'exercice (</a:t>
            </a:r>
            <a:r>
              <a:rPr lang="fr-CA" sz="1200" dirty="0" err="1">
                <a:latin typeface="Arial" panose="020B0604020202020204" pitchFamily="34" charset="0"/>
                <a:ea typeface="Calibri" panose="020F0502020204030204" pitchFamily="34" charset="0"/>
                <a:cs typeface="Arial" panose="020B0604020202020204" pitchFamily="34" charset="0"/>
              </a:rPr>
              <a:t>SCPE</a:t>
            </a:r>
            <a:r>
              <a:rPr lang="fr-CA" sz="1200" dirty="0">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http://www.csep.ca/Francais/view.asp?x=1</a:t>
            </a:r>
            <a:r>
              <a:rPr lang="en-CA" sz="1200" dirty="0">
                <a:latin typeface="Arial" panose="020B0604020202020204" pitchFamily="34" charset="0"/>
                <a:ea typeface="Calibri" panose="020F0502020204030204" pitchFamily="34" charset="0"/>
                <a:cs typeface="Arial" panose="020B0604020202020204" pitchFamily="34" charset="0"/>
              </a:rPr>
              <a:t> </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Association Professionnelle des </a:t>
            </a:r>
            <a:r>
              <a:rPr lang="fr-CA" sz="1200" dirty="0" err="1">
                <a:latin typeface="Arial" panose="020B0604020202020204" pitchFamily="34" charset="0"/>
                <a:ea typeface="Calibri" panose="020F0502020204030204" pitchFamily="34" charset="0"/>
                <a:cs typeface="Arial" panose="020B0604020202020204" pitchFamily="34" charset="0"/>
              </a:rPr>
              <a:t>kinésiologues</a:t>
            </a:r>
            <a:r>
              <a:rPr lang="fr-CA" sz="1200" dirty="0">
                <a:latin typeface="Arial" panose="020B0604020202020204" pitchFamily="34" charset="0"/>
                <a:ea typeface="Calibri" panose="020F0502020204030204" pitchFamily="34" charset="0"/>
                <a:cs typeface="Arial" panose="020B0604020202020204" pitchFamily="34" charset="0"/>
              </a:rPr>
              <a:t>/kinésithérapeutes et </a:t>
            </a:r>
            <a:r>
              <a:rPr lang="fr-CA" sz="1200" dirty="0" err="1">
                <a:latin typeface="Arial" panose="020B0604020202020204" pitchFamily="34" charset="0"/>
                <a:ea typeface="Calibri" panose="020F0502020204030204" pitchFamily="34" charset="0"/>
                <a:cs typeface="Arial" panose="020B0604020202020204" pitchFamily="34" charset="0"/>
              </a:rPr>
              <a:t>orthothérapeutes</a:t>
            </a:r>
            <a:r>
              <a:rPr lang="fr-CA" sz="1200" dirty="0">
                <a:latin typeface="Arial" panose="020B0604020202020204" pitchFamily="34" charset="0"/>
                <a:ea typeface="Calibri" panose="020F0502020204030204" pitchFamily="34" charset="0"/>
                <a:cs typeface="Arial" panose="020B0604020202020204" pitchFamily="34" charset="0"/>
              </a:rPr>
              <a:t> de la province du Québec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http://www.monkine.ca/</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Fédération des </a:t>
            </a:r>
            <a:r>
              <a:rPr lang="fr-CA" sz="1200" dirty="0" err="1">
                <a:latin typeface="Arial" panose="020B0604020202020204" pitchFamily="34" charset="0"/>
                <a:ea typeface="Calibri" panose="020F0502020204030204" pitchFamily="34" charset="0"/>
                <a:cs typeface="Arial" panose="020B0604020202020204" pitchFamily="34" charset="0"/>
              </a:rPr>
              <a:t>kinésiologues</a:t>
            </a:r>
            <a:r>
              <a:rPr lang="fr-CA" sz="1200" dirty="0">
                <a:latin typeface="Arial" panose="020B0604020202020204" pitchFamily="34" charset="0"/>
                <a:ea typeface="Calibri" panose="020F0502020204030204" pitchFamily="34" charset="0"/>
                <a:cs typeface="Arial" panose="020B0604020202020204" pitchFamily="34" charset="0"/>
              </a:rPr>
              <a:t> du Québec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5"/>
              </a:rPr>
              <a:t>http://www.kinesiologue.com/</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CA" sz="1200" dirty="0">
                <a:latin typeface="Arial" panose="020B0604020202020204" pitchFamily="34" charset="0"/>
                <a:ea typeface="Calibri" panose="020F0502020204030204" pitchFamily="34" charset="0"/>
                <a:cs typeface="Arial" panose="020B0604020202020204" pitchFamily="34" charset="0"/>
              </a:rPr>
              <a:t>Ontario Kinesiology Association </a:t>
            </a:r>
            <a:r>
              <a:rPr lang="en-CA" sz="1200" u="sng" dirty="0">
                <a:solidFill>
                  <a:srgbClr val="FF0000"/>
                </a:solidFill>
                <a:latin typeface="Arial" panose="020B0604020202020204" pitchFamily="34" charset="0"/>
                <a:ea typeface="Calibri" panose="020F0502020204030204" pitchFamily="34" charset="0"/>
                <a:cs typeface="Arial" panose="020B0604020202020204" pitchFamily="34" charset="0"/>
                <a:hlinkClick r:id="rId6"/>
              </a:rPr>
              <a:t>http://www.oka.on.ca/</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Services de bien-être et moral des Forces canadiennes (</a:t>
            </a:r>
            <a:r>
              <a:rPr lang="fr-CA" sz="1200" dirty="0" err="1">
                <a:latin typeface="Arial" panose="020B0604020202020204" pitchFamily="34" charset="0"/>
                <a:ea typeface="Calibri" panose="020F0502020204030204" pitchFamily="34" charset="0"/>
                <a:cs typeface="Arial" panose="020B0604020202020204" pitchFamily="34" charset="0"/>
              </a:rPr>
              <a:t>SBMFC</a:t>
            </a:r>
            <a:r>
              <a:rPr lang="fr-CA" sz="1200" dirty="0">
                <a:latin typeface="Arial" panose="020B0604020202020204" pitchFamily="34" charset="0"/>
                <a:ea typeface="Calibri" panose="020F0502020204030204" pitchFamily="34" charset="0"/>
                <a:cs typeface="Arial" panose="020B0604020202020204" pitchFamily="34" charset="0"/>
              </a:rPr>
              <a:t>), emplois civils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7"/>
              </a:rPr>
              <a:t>https://www.cfmws.com/fr/AboutUs/Careers/EmplOpp/Pages/default.aspx</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Liste d’associations en kinésiologie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8"/>
              </a:rPr>
              <a:t>http://www.kinesiology.net/associations.asp</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Programme national de certification des entraîneurs (</a:t>
            </a:r>
            <a:r>
              <a:rPr lang="fr-CA" sz="1200" dirty="0" err="1">
                <a:latin typeface="Arial" panose="020B0604020202020204" pitchFamily="34" charset="0"/>
                <a:ea typeface="Calibri" panose="020F0502020204030204" pitchFamily="34" charset="0"/>
                <a:cs typeface="Arial" panose="020B0604020202020204" pitchFamily="34" charset="0"/>
              </a:rPr>
              <a:t>PNCE</a:t>
            </a:r>
            <a:r>
              <a:rPr lang="fr-CA" sz="1200" dirty="0">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9"/>
              </a:rPr>
              <a:t>http://www.coach.ca/coach-training-in-canada-s15408&amp;language=fr</a:t>
            </a:r>
            <a:endParaRPr lang="fr-CA" sz="1200" dirty="0">
              <a:latin typeface="Arial" panose="020B0604020202020204" pitchFamily="34" charset="0"/>
              <a:ea typeface="Calibri" panose="020F0502020204030204" pitchFamily="34" charset="0"/>
              <a:cs typeface="Arial" panose="020B0604020202020204" pitchFamily="34" charset="0"/>
            </a:endParaRPr>
          </a:p>
          <a:p>
            <a:pPr marL="180340" indent="-180340">
              <a:spcAft>
                <a:spcPts val="0"/>
              </a:spcAft>
            </a:pPr>
            <a:r>
              <a:rPr lang="fr-CA" sz="1200" b="1" dirty="0">
                <a:latin typeface="Arial" panose="020B0604020202020204" pitchFamily="34" charset="0"/>
                <a:ea typeface="Calibri" panose="020F0502020204030204" pitchFamily="34" charset="0"/>
                <a:cs typeface="Arial" panose="020B0604020202020204" pitchFamily="34" charset="0"/>
              </a:rPr>
              <a:t> </a:t>
            </a:r>
            <a:endParaRPr lang="fr-CA" sz="1200" dirty="0">
              <a:latin typeface="Arial" panose="020B0604020202020204" pitchFamily="34" charset="0"/>
              <a:ea typeface="Calibri" panose="020F0502020204030204" pitchFamily="34" charset="0"/>
              <a:cs typeface="Arial" panose="020B0604020202020204" pitchFamily="34" charset="0"/>
            </a:endParaRPr>
          </a:p>
          <a:p>
            <a:pPr marL="180340" indent="-180340">
              <a:spcAft>
                <a:spcPts val="0"/>
              </a:spcAft>
            </a:pPr>
            <a:r>
              <a:rPr lang="fr-CA" sz="1200" b="1" dirty="0">
                <a:latin typeface="Arial" panose="020B0604020202020204" pitchFamily="34" charset="0"/>
                <a:ea typeface="Calibri" panose="020F0502020204030204" pitchFamily="34" charset="0"/>
                <a:cs typeface="Arial" panose="020B0604020202020204" pitchFamily="34" charset="0"/>
              </a:rPr>
              <a:t>Biologie</a:t>
            </a:r>
          </a:p>
          <a:p>
            <a:pPr marL="342900" lvl="0" indent="-342900">
              <a:spcAft>
                <a:spcPts val="0"/>
              </a:spcAft>
              <a:buFont typeface="Symbol" panose="05050102010706020507" pitchFamily="18" charset="2"/>
              <a:buChar char=""/>
            </a:pPr>
            <a:r>
              <a:rPr lang="fr-CA" sz="1200" dirty="0">
                <a:solidFill>
                  <a:srgbClr val="000000"/>
                </a:solidFill>
                <a:latin typeface="Arial" panose="020B0604020202020204" pitchFamily="34" charset="0"/>
                <a:ea typeface="Calibri" panose="020F0502020204030204" pitchFamily="34" charset="0"/>
                <a:cs typeface="Arial" panose="020B0604020202020204" pitchFamily="34" charset="0"/>
              </a:rPr>
              <a:t>R</a:t>
            </a:r>
            <a:r>
              <a:rPr lang="fr-CA" sz="1200" dirty="0">
                <a:latin typeface="Arial" panose="020B0604020202020204" pitchFamily="34" charset="0"/>
                <a:ea typeface="Calibri" panose="020F0502020204030204" pitchFamily="34" charset="0"/>
                <a:cs typeface="Arial" panose="020B0604020202020204" pitchFamily="34" charset="0"/>
              </a:rPr>
              <a:t>épertoires d’employeurs potentiels </a:t>
            </a:r>
            <a:r>
              <a:rPr lang="fr-CA" sz="1200"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10"/>
              </a:rPr>
              <a:t>http://www.ic.gc.ca/eic/site/ccc-rec.nsf/fra/00050.html</a:t>
            </a:r>
            <a:r>
              <a:rPr lang="fr-CA"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Répertoires d'employeurs au NB </a:t>
            </a:r>
            <a:r>
              <a:rPr lang="fr-CA" sz="1200"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11"/>
              </a:rPr>
              <a:t>http://bionb.org/fr/industry-directory/</a:t>
            </a:r>
            <a:r>
              <a:rPr lang="fr-CA"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Répertoires d'employeurs en biotechnologie au Canada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2"/>
              </a:rPr>
              <a:t>http://www.biotech.ca/fr/default.aspx</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Carrières en </a:t>
            </a:r>
            <a:r>
              <a:rPr lang="fr-CA" sz="1200" dirty="0" err="1">
                <a:latin typeface="Arial" panose="020B0604020202020204" pitchFamily="34" charset="0"/>
                <a:ea typeface="Calibri" panose="020F0502020204030204" pitchFamily="34" charset="0"/>
                <a:cs typeface="Arial" panose="020B0604020202020204" pitchFamily="34" charset="0"/>
              </a:rPr>
              <a:t>bioéconomie</a:t>
            </a:r>
            <a:r>
              <a:rPr lang="fr-CA" sz="1200" dirty="0">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3"/>
              </a:rPr>
              <a:t>http://www.biotalent.ca/default_f.asp</a:t>
            </a:r>
            <a:r>
              <a:rPr lang="en-CA" sz="1200" dirty="0">
                <a:latin typeface="Arial" panose="020B0604020202020204" pitchFamily="34" charset="0"/>
                <a:ea typeface="Calibri" panose="020F0502020204030204" pitchFamily="34" charset="0"/>
                <a:cs typeface="Arial" panose="020B0604020202020204" pitchFamily="34" charset="0"/>
              </a:rPr>
              <a:t> </a:t>
            </a:r>
            <a:endParaRPr lang="fr-CA" sz="1200" dirty="0">
              <a:latin typeface="Arial" panose="020B0604020202020204" pitchFamily="34" charset="0"/>
              <a:ea typeface="Calibri" panose="020F0502020204030204" pitchFamily="34" charset="0"/>
              <a:cs typeface="Arial" panose="020B0604020202020204" pitchFamily="34" charset="0"/>
            </a:endParaRPr>
          </a:p>
          <a:p>
            <a:pPr marL="180340" indent="-180340">
              <a:spcAft>
                <a:spcPts val="0"/>
              </a:spcAft>
            </a:pPr>
            <a:r>
              <a:rPr lang="fr-CA" sz="12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47979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a:t>
            </a:r>
            <a:r>
              <a:rPr lang="fr-CA" dirty="0" smtClean="0"/>
              <a:t>KINÉSIOLOGIE</a:t>
            </a:r>
            <a:endParaRPr lang="fr-CA" dirty="0"/>
          </a:p>
        </p:txBody>
      </p:sp>
      <p:sp>
        <p:nvSpPr>
          <p:cNvPr id="3" name="Espace réservé du texte 2"/>
          <p:cNvSpPr>
            <a:spLocks noGrp="1"/>
          </p:cNvSpPr>
          <p:nvPr>
            <p:ph type="body" sz="quarter" idx="10"/>
          </p:nvPr>
        </p:nvSpPr>
        <p:spPr>
          <a:xfrm>
            <a:off x="84220" y="1034716"/>
            <a:ext cx="9059779" cy="5823283"/>
          </a:xfrm>
        </p:spPr>
        <p:txBody>
          <a:bodyPr/>
          <a:lstStyle/>
          <a:p>
            <a:endParaRPr lang="fr-FR" sz="1200" b="1" dirty="0" smtClean="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QUE FAIRE AVEC MON </a:t>
            </a:r>
            <a:r>
              <a:rPr lang="fr-FR" sz="1200" b="1" dirty="0" err="1" smtClean="0">
                <a:latin typeface="Arial" panose="020B0604020202020204" pitchFamily="34" charset="0"/>
                <a:cs typeface="Arial" panose="020B0604020202020204" pitchFamily="34" charset="0"/>
              </a:rPr>
              <a:t>BACC</a:t>
            </a:r>
            <a:r>
              <a:rPr lang="fr-FR" sz="1200" b="1" dirty="0" smtClean="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hlinkClick r:id="rId2"/>
              </a:rPr>
              <a:t> http://www.umoncton.ca/umcm-saee/node/134</a:t>
            </a:r>
            <a:r>
              <a:rPr lang="fr-FR" sz="1200" dirty="0">
                <a:latin typeface="Arial" panose="020B0604020202020204" pitchFamily="34" charset="0"/>
                <a:cs typeface="Arial" panose="020B0604020202020204" pitchFamily="34" charset="0"/>
              </a:rPr>
              <a:t> </a:t>
            </a:r>
          </a:p>
          <a:p>
            <a:endParaRPr lang="fr-FR" sz="1200" b="1" dirty="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NOUVEAU-BRUNSWICK</a:t>
            </a:r>
            <a:endParaRPr lang="fr-FR" sz="1200" b="1"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Santé publique au Nouveau-Brunswick </a:t>
            </a:r>
            <a:r>
              <a:rPr lang="fr-FR" sz="1200" dirty="0">
                <a:latin typeface="Arial" panose="020B0604020202020204" pitchFamily="34" charset="0"/>
                <a:cs typeface="Arial" panose="020B0604020202020204" pitchFamily="34" charset="0"/>
                <a:hlinkClick r:id="rId3"/>
              </a:rPr>
              <a:t>http://</a:t>
            </a:r>
            <a:r>
              <a:rPr lang="fr-FR" sz="1200" dirty="0" smtClean="0">
                <a:latin typeface="Arial" panose="020B0604020202020204" pitchFamily="34" charset="0"/>
                <a:cs typeface="Arial" panose="020B0604020202020204" pitchFamily="34" charset="0"/>
                <a:hlinkClick r:id="rId3"/>
              </a:rPr>
              <a:t>www.gnb.ca/0051/index-f.asp</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Réseau de santé Vitalité </a:t>
            </a:r>
            <a:r>
              <a:rPr lang="fr-FR" sz="1200" dirty="0">
                <a:latin typeface="Arial" panose="020B0604020202020204" pitchFamily="34" charset="0"/>
                <a:cs typeface="Arial" panose="020B0604020202020204" pitchFamily="34" charset="0"/>
                <a:hlinkClick r:id="rId4"/>
              </a:rPr>
              <a:t>http://www.santevitalitehealth.ca</a:t>
            </a:r>
            <a:r>
              <a:rPr lang="fr-FR" sz="1200" dirty="0" smtClean="0">
                <a:latin typeface="Arial" panose="020B0604020202020204" pitchFamily="34" charset="0"/>
                <a:cs typeface="Arial" panose="020B0604020202020204" pitchFamily="34" charset="0"/>
                <a:hlinkClick r:id="rId4"/>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Réseau de santé Horizon </a:t>
            </a:r>
            <a:r>
              <a:rPr lang="fr-FR" sz="1200" dirty="0">
                <a:latin typeface="Arial" panose="020B0604020202020204" pitchFamily="34" charset="0"/>
                <a:cs typeface="Arial" panose="020B0604020202020204" pitchFamily="34" charset="0"/>
                <a:hlinkClick r:id="rId5"/>
              </a:rPr>
              <a:t>http://www.horizonnb.ca</a:t>
            </a:r>
            <a:r>
              <a:rPr lang="fr-FR" sz="1200" dirty="0" smtClean="0">
                <a:latin typeface="Arial" panose="020B0604020202020204" pitchFamily="34" charset="0"/>
                <a:cs typeface="Arial" panose="020B0604020202020204" pitchFamily="34" charset="0"/>
                <a:hlinkClick r:id="rId5"/>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Conseil de la santé du Nouveau-Brunswick </a:t>
            </a:r>
            <a:r>
              <a:rPr lang="fr-FR" sz="1200" dirty="0">
                <a:latin typeface="Arial" panose="020B0604020202020204" pitchFamily="34" charset="0"/>
                <a:cs typeface="Arial" panose="020B0604020202020204" pitchFamily="34" charset="0"/>
                <a:hlinkClick r:id="rId6"/>
              </a:rPr>
              <a:t>http://</a:t>
            </a:r>
            <a:r>
              <a:rPr lang="fr-FR" sz="1200" dirty="0" smtClean="0">
                <a:latin typeface="Arial" panose="020B0604020202020204" pitchFamily="34" charset="0"/>
                <a:cs typeface="Arial" panose="020B0604020202020204" pitchFamily="34" charset="0"/>
                <a:hlinkClick r:id="rId6"/>
              </a:rPr>
              <a:t>www.csnb.ca/accueil.cfm</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MILIEUX HOSPITALIERS</a:t>
            </a:r>
          </a:p>
          <a:p>
            <a:r>
              <a:rPr lang="fr-FR" sz="1200" dirty="0">
                <a:latin typeface="Arial" panose="020B0604020202020204" pitchFamily="34" charset="0"/>
                <a:cs typeface="Arial" panose="020B0604020202020204" pitchFamily="34" charset="0"/>
              </a:rPr>
              <a:t>Ministères de la santé des provinces et des territoires </a:t>
            </a:r>
            <a:r>
              <a:rPr lang="fr-FR" sz="1200" dirty="0">
                <a:latin typeface="Arial" panose="020B0604020202020204" pitchFamily="34" charset="0"/>
                <a:cs typeface="Arial" panose="020B0604020202020204" pitchFamily="34" charset="0"/>
                <a:hlinkClick r:id="rId7"/>
              </a:rPr>
              <a:t>http://www.hc-sc.gc.ca/hcs-sss/delivery-prestation/ptrole/index-fra.php</a:t>
            </a:r>
            <a:r>
              <a:rPr lang="fr-FR" sz="1200" dirty="0">
                <a:latin typeface="Arial" panose="020B0604020202020204" pitchFamily="34" charset="0"/>
                <a:cs typeface="Arial" panose="020B0604020202020204" pitchFamily="34" charset="0"/>
              </a:rPr>
              <a:t> </a:t>
            </a:r>
          </a:p>
          <a:p>
            <a:r>
              <a:rPr lang="fr-FR" sz="1200" dirty="0" smtClean="0">
                <a:latin typeface="Arial" panose="020B0604020202020204" pitchFamily="34" charset="0"/>
                <a:cs typeface="Arial" panose="020B0604020202020204" pitchFamily="34" charset="0"/>
              </a:rPr>
              <a:t>Répertoires </a:t>
            </a:r>
            <a:r>
              <a:rPr lang="fr-FR" sz="1200" dirty="0">
                <a:latin typeface="Arial" panose="020B0604020202020204" pitchFamily="34" charset="0"/>
                <a:cs typeface="Arial" panose="020B0604020202020204" pitchFamily="34" charset="0"/>
              </a:rPr>
              <a:t>des  hôpitaux au Québec </a:t>
            </a:r>
            <a:r>
              <a:rPr lang="fr-FR" sz="1200" dirty="0">
                <a:latin typeface="Arial" panose="020B0604020202020204" pitchFamily="34" charset="0"/>
                <a:cs typeface="Arial" panose="020B0604020202020204" pitchFamily="34" charset="0"/>
                <a:hlinkClick r:id="rId8"/>
              </a:rPr>
              <a:t>http://www.indexsante.ca/Hopitaux</a:t>
            </a:r>
            <a:r>
              <a:rPr lang="fr-FR" sz="1200" dirty="0" smtClean="0">
                <a:latin typeface="Arial" panose="020B0604020202020204" pitchFamily="34" charset="0"/>
                <a:cs typeface="Arial" panose="020B0604020202020204" pitchFamily="34" charset="0"/>
                <a:hlinkClick r:id="rId8"/>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Répertoire </a:t>
            </a:r>
            <a:r>
              <a:rPr lang="fr-FR" sz="1200" dirty="0">
                <a:latin typeface="Arial" panose="020B0604020202020204" pitchFamily="34" charset="0"/>
                <a:cs typeface="Arial" panose="020B0604020202020204" pitchFamily="34" charset="0"/>
              </a:rPr>
              <a:t>des hôpitaux au Canada </a:t>
            </a:r>
            <a:r>
              <a:rPr lang="fr-FR" sz="1200" dirty="0">
                <a:latin typeface="Arial" panose="020B0604020202020204" pitchFamily="34" charset="0"/>
                <a:cs typeface="Arial" panose="020B0604020202020204" pitchFamily="34" charset="0"/>
                <a:hlinkClick r:id="rId9"/>
              </a:rPr>
              <a:t>http://www.canadacircle.org/hospitals-in-canada</a:t>
            </a:r>
            <a:r>
              <a:rPr lang="fr-FR" sz="1200" dirty="0" smtClean="0">
                <a:latin typeface="Arial" panose="020B0604020202020204" pitchFamily="34" charset="0"/>
                <a:cs typeface="Arial" panose="020B0604020202020204" pitchFamily="34" charset="0"/>
                <a:hlinkClick r:id="rId9"/>
              </a:rPr>
              <a:t>/</a:t>
            </a:r>
            <a:r>
              <a:rPr lang="fr-FR" sz="1200" dirty="0" smtClean="0">
                <a:latin typeface="Arial" panose="020B0604020202020204" pitchFamily="34" charset="0"/>
                <a:cs typeface="Arial" panose="020B0604020202020204" pitchFamily="34" charset="0"/>
              </a:rPr>
              <a:t> </a:t>
            </a:r>
          </a:p>
          <a:p>
            <a:endParaRPr lang="fr-FR" sz="1200" dirty="0">
              <a:latin typeface="Arial" panose="020B0604020202020204" pitchFamily="34" charset="0"/>
              <a:cs typeface="Arial" panose="020B0604020202020204" pitchFamily="34" charset="0"/>
            </a:endParaRPr>
          </a:p>
          <a:p>
            <a:pPr marL="180340" lvl="0" indent="-180340"/>
            <a:r>
              <a:rPr lang="fr-CA" sz="1200" b="1" dirty="0" smtClean="0">
                <a:latin typeface="Arial" panose="020B0604020202020204" pitchFamily="34" charset="0"/>
                <a:ea typeface="Calibri" panose="020F0502020204030204" pitchFamily="34" charset="0"/>
                <a:cs typeface="Arial" panose="020B0604020202020204" pitchFamily="34" charset="0"/>
              </a:rPr>
              <a:t>SANTÉ</a:t>
            </a:r>
            <a:endParaRPr lang="fr-CA" sz="12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en-CA" sz="1200" dirty="0" smtClean="0">
                <a:latin typeface="Arial" panose="020B0604020202020204" pitchFamily="34" charset="0"/>
                <a:ea typeface="Calibri" panose="020F0502020204030204" pitchFamily="34" charset="0"/>
                <a:cs typeface="Arial" panose="020B0604020202020204" pitchFamily="34" charset="0"/>
              </a:rPr>
              <a:t>Medical </a:t>
            </a:r>
            <a:r>
              <a:rPr lang="en-CA" sz="1200" dirty="0">
                <a:latin typeface="Arial" panose="020B0604020202020204" pitchFamily="34" charset="0"/>
                <a:ea typeface="Calibri" panose="020F0502020204030204" pitchFamily="34" charset="0"/>
                <a:cs typeface="Arial" panose="020B0604020202020204" pitchFamily="34" charset="0"/>
              </a:rPr>
              <a:t>Device Manufacturers Association </a:t>
            </a:r>
            <a:r>
              <a:rPr lang="en-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0"/>
              </a:rPr>
              <a:t>http://www.medicaldevices.org/</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Association nationale de l’industrie des technologies médicales du Canada </a:t>
            </a:r>
            <a:r>
              <a:rPr lang="fr-CA" sz="1200"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11"/>
              </a:rPr>
              <a:t>http://www.medec.org/page/MemberList</a:t>
            </a:r>
            <a:r>
              <a:rPr lang="fr-CA"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en-CA" sz="1200" dirty="0">
                <a:latin typeface="Arial" panose="020B0604020202020204" pitchFamily="34" charset="0"/>
                <a:ea typeface="Calibri" panose="020F0502020204030204" pitchFamily="34" charset="0"/>
                <a:cs typeface="Arial" panose="020B0604020202020204" pitchFamily="34" charset="0"/>
              </a:rPr>
              <a:t>The Medical Equipment &amp; Technology Association </a:t>
            </a:r>
            <a:r>
              <a:rPr lang="en-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2"/>
              </a:rPr>
              <a:t>http://www.mymeta.org/</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en-CA" sz="1200" dirty="0">
                <a:latin typeface="Arial" panose="020B0604020202020204" pitchFamily="34" charset="0"/>
                <a:ea typeface="Calibri" panose="020F0502020204030204" pitchFamily="34" charset="0"/>
                <a:cs typeface="Arial" panose="020B0604020202020204" pitchFamily="34" charset="0"/>
              </a:rPr>
              <a:t>International Association of Medical Equipment Remarketers and Servicers </a:t>
            </a:r>
            <a:r>
              <a:rPr lang="en-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3"/>
              </a:rPr>
              <a:t>http://www.iamers.org/members/find-a-member/</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Secteur pharmaceutique au Canada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4"/>
              </a:rPr>
              <a:t>http://www.canadapharma.org/fr/accueil</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fr-FR" sz="1200" dirty="0">
                <a:latin typeface="Arial" panose="020B0604020202020204" pitchFamily="34" charset="0"/>
                <a:cs typeface="Arial" panose="020B0604020202020204" pitchFamily="34" charset="0"/>
              </a:rPr>
              <a:t>Offres d’emploi en santé </a:t>
            </a:r>
            <a:r>
              <a:rPr lang="fr-FR" sz="1200" u="sng" dirty="0">
                <a:solidFill>
                  <a:srgbClr val="0000FF"/>
                </a:solidFill>
                <a:latin typeface="Arial" panose="020B0604020202020204" pitchFamily="34" charset="0"/>
                <a:cs typeface="Arial" panose="020B0604020202020204" pitchFamily="34" charset="0"/>
                <a:hlinkClick r:id="rId15"/>
              </a:rPr>
              <a:t>http://www.emploisprofessionnelsensante.com/fr/</a:t>
            </a:r>
            <a:endParaRPr lang="fr-FR" sz="1200" u="sng" dirty="0">
              <a:solidFill>
                <a:srgbClr val="0000FF"/>
              </a:solidFill>
              <a:latin typeface="Arial" panose="020B060402020202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pt-BR" sz="1200" dirty="0">
                <a:latin typeface="Arial" panose="020B0604020202020204" pitchFamily="34" charset="0"/>
                <a:cs typeface="Arial" panose="020B0604020202020204" pitchFamily="34" charset="0"/>
              </a:rPr>
              <a:t>Bio médical </a:t>
            </a:r>
            <a:r>
              <a:rPr lang="pt-BR" sz="1200" dirty="0">
                <a:latin typeface="Arial" panose="020B0604020202020204" pitchFamily="34" charset="0"/>
                <a:cs typeface="Arial" panose="020B0604020202020204" pitchFamily="34" charset="0"/>
                <a:hlinkClick r:id="rId16"/>
              </a:rPr>
              <a:t>http://careers.medicaldevices.org</a:t>
            </a:r>
            <a:r>
              <a:rPr lang="pt-BR" sz="1200" dirty="0" smtClean="0">
                <a:latin typeface="Arial" panose="020B0604020202020204" pitchFamily="34" charset="0"/>
                <a:cs typeface="Arial" panose="020B0604020202020204" pitchFamily="34" charset="0"/>
                <a:hlinkClick r:id="rId16"/>
              </a:rPr>
              <a:t>/</a:t>
            </a:r>
            <a:endParaRPr lang="pt-BR" sz="1200" dirty="0" smtClean="0">
              <a:latin typeface="Arial" panose="020B0604020202020204" pitchFamily="34" charset="0"/>
              <a:cs typeface="Arial" panose="020B0604020202020204" pitchFamily="34" charset="0"/>
            </a:endParaRPr>
          </a:p>
          <a:p>
            <a:pPr marL="342900" lvl="0" indent="-342900">
              <a:spcBef>
                <a:spcPts val="0"/>
              </a:spcBef>
              <a:buFont typeface="Symbol" panose="05050102010706020507" pitchFamily="18" charset="2"/>
              <a:buChar char=""/>
            </a:pPr>
            <a:endParaRPr lang="pt-B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AUTRES</a:t>
            </a:r>
          </a:p>
          <a:p>
            <a:pPr lvl="0" defTabSz="914400" eaLnBrk="0" fontAlgn="base" hangingPunct="0">
              <a:spcAft>
                <a:spcPct val="0"/>
              </a:spcAft>
              <a:buFontTx/>
              <a:buChar char="•"/>
              <a:defRPr/>
            </a:pPr>
            <a:r>
              <a:rPr lang="fr-CA" sz="1200" u="sng" kern="0" dirty="0">
                <a:solidFill>
                  <a:srgbClr val="CCECFF"/>
                </a:solidFill>
                <a:latin typeface="Arial"/>
                <a:hlinkClick r:id="rId17"/>
              </a:rPr>
              <a:t>Centre d'accès aux soins communautaires - CASC</a:t>
            </a:r>
            <a:endParaRPr lang="fr-CA" sz="1200" kern="0" dirty="0">
              <a:solidFill>
                <a:srgbClr val="CCECFF"/>
              </a:solidFill>
              <a:latin typeface="Arial"/>
            </a:endParaRPr>
          </a:p>
          <a:p>
            <a:pPr lvl="0" defTabSz="914400" eaLnBrk="0" fontAlgn="base" hangingPunct="0">
              <a:spcAft>
                <a:spcPct val="0"/>
              </a:spcAft>
              <a:buFontTx/>
              <a:buChar char="•"/>
              <a:defRPr/>
            </a:pPr>
            <a:r>
              <a:rPr lang="en-CA" sz="1200" u="sng" kern="0" dirty="0">
                <a:solidFill>
                  <a:srgbClr val="CCECFF"/>
                </a:solidFill>
                <a:latin typeface="Arial"/>
                <a:hlinkClick r:id="rId18"/>
              </a:rPr>
              <a:t>Children's Aid Society - CAS</a:t>
            </a:r>
            <a:endParaRPr lang="fr-CA" sz="1200" kern="0" dirty="0">
              <a:solidFill>
                <a:srgbClr val="CCECFF"/>
              </a:solidFill>
              <a:latin typeface="Arial"/>
            </a:endParaRPr>
          </a:p>
          <a:p>
            <a:pPr lvl="0">
              <a:spcBef>
                <a:spcPts val="0"/>
              </a:spcBef>
            </a:pPr>
            <a:endParaRPr lang="pt-BR" sz="12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4073083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8284"/>
            <a:ext cx="8229600" cy="613611"/>
          </a:xfrm>
        </p:spPr>
        <p:txBody>
          <a:bodyPr/>
          <a:lstStyle/>
          <a:p>
            <a:pPr algn="ctr"/>
            <a:r>
              <a:rPr lang="fr-CA" dirty="0" smtClean="0"/>
              <a:t>EMPLOIS EN KINÉSIOLOGIE</a:t>
            </a:r>
            <a:endParaRPr lang="fr-CA" dirty="0"/>
          </a:p>
        </p:txBody>
      </p:sp>
      <p:sp>
        <p:nvSpPr>
          <p:cNvPr id="3" name="Espace réservé du texte 2"/>
          <p:cNvSpPr>
            <a:spLocks noGrp="1"/>
          </p:cNvSpPr>
          <p:nvPr>
            <p:ph type="body" sz="quarter" idx="10"/>
          </p:nvPr>
        </p:nvSpPr>
        <p:spPr>
          <a:xfrm>
            <a:off x="120317" y="1106905"/>
            <a:ext cx="8970210" cy="5378116"/>
          </a:xfrm>
        </p:spPr>
        <p:txBody>
          <a:bodyPr/>
          <a:lstStyle/>
          <a:p>
            <a:pPr lvl="0"/>
            <a:r>
              <a:rPr lang="fr-CA" sz="1200" dirty="0">
                <a:latin typeface="Arial" panose="020B0604020202020204" pitchFamily="34" charset="0"/>
                <a:ea typeface="Calibri" panose="020F0502020204030204" pitchFamily="34" charset="0"/>
                <a:cs typeface="Arial" panose="020B0604020202020204" pitchFamily="34" charset="0"/>
              </a:rPr>
              <a:t> </a:t>
            </a:r>
            <a:r>
              <a:rPr lang="fr-CA" sz="1200" b="1" dirty="0" smtClean="0">
                <a:latin typeface="Arial" panose="020B0604020202020204" pitchFamily="34" charset="0"/>
                <a:ea typeface="Calibri" panose="020F0502020204030204" pitchFamily="34" charset="0"/>
                <a:cs typeface="Arial" panose="020B0604020202020204" pitchFamily="34" charset="0"/>
              </a:rPr>
              <a:t>PLEIN AIR</a:t>
            </a:r>
            <a:endParaRPr lang="fr-CA" sz="12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fr-CA" sz="1200" dirty="0" smtClean="0">
                <a:latin typeface="Arial" panose="020B0604020202020204" pitchFamily="34" charset="0"/>
                <a:ea typeface="Calibri" panose="020F0502020204030204" pitchFamily="34" charset="0"/>
                <a:cs typeface="Arial" panose="020B0604020202020204" pitchFamily="34" charset="0"/>
              </a:rPr>
              <a:t>École </a:t>
            </a:r>
            <a:r>
              <a:rPr lang="fr-CA" sz="1200" dirty="0">
                <a:latin typeface="Arial" panose="020B0604020202020204" pitchFamily="34" charset="0"/>
                <a:ea typeface="Calibri" panose="020F0502020204030204" pitchFamily="34" charset="0"/>
                <a:cs typeface="Arial" panose="020B0604020202020204" pitchFamily="34" charset="0"/>
              </a:rPr>
              <a:t>de plein air </a:t>
            </a:r>
            <a:r>
              <a:rPr lang="fr-CA" sz="1200" dirty="0" err="1">
                <a:latin typeface="Arial" panose="020B0604020202020204" pitchFamily="34" charset="0"/>
                <a:ea typeface="Calibri" panose="020F0502020204030204" pitchFamily="34" charset="0"/>
                <a:cs typeface="Arial" panose="020B0604020202020204" pitchFamily="34" charset="0"/>
              </a:rPr>
              <a:t>N.O.L.S</a:t>
            </a:r>
            <a:r>
              <a:rPr lang="fr-CA" sz="1200" dirty="0">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http://www.nols.edu/</a:t>
            </a:r>
            <a:endParaRPr lang="fr-CA" sz="12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fr-CA" sz="1200" dirty="0">
                <a:latin typeface="Arial" panose="020B0604020202020204" pitchFamily="34" charset="0"/>
                <a:ea typeface="Calibri" panose="020F0502020204030204" pitchFamily="34" charset="0"/>
                <a:cs typeface="Arial" panose="020B0604020202020204" pitchFamily="34" charset="0"/>
              </a:rPr>
              <a:t>École de plein air </a:t>
            </a:r>
            <a:r>
              <a:rPr lang="fr-CA" sz="1200" dirty="0" err="1">
                <a:latin typeface="Arial" panose="020B0604020202020204" pitchFamily="34" charset="0"/>
                <a:ea typeface="Calibri" panose="020F0502020204030204" pitchFamily="34" charset="0"/>
                <a:cs typeface="Arial" panose="020B0604020202020204" pitchFamily="34" charset="0"/>
              </a:rPr>
              <a:t>Outward</a:t>
            </a:r>
            <a:r>
              <a:rPr lang="fr-CA" sz="1200" dirty="0">
                <a:latin typeface="Arial" panose="020B0604020202020204" pitchFamily="34" charset="0"/>
                <a:ea typeface="Calibri" panose="020F0502020204030204" pitchFamily="34" charset="0"/>
                <a:cs typeface="Arial" panose="020B0604020202020204" pitchFamily="34" charset="0"/>
              </a:rPr>
              <a:t> </a:t>
            </a:r>
            <a:r>
              <a:rPr lang="fr-CA" sz="1200" dirty="0" err="1">
                <a:latin typeface="Arial" panose="020B0604020202020204" pitchFamily="34" charset="0"/>
                <a:ea typeface="Calibri" panose="020F0502020204030204" pitchFamily="34" charset="0"/>
                <a:cs typeface="Arial" panose="020B0604020202020204" pitchFamily="34" charset="0"/>
              </a:rPr>
              <a:t>Bound</a:t>
            </a:r>
            <a:r>
              <a:rPr lang="fr-CA" sz="1200" dirty="0">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http://www.outwardbound.net/schools</a:t>
            </a:r>
            <a:r>
              <a:rPr lang="fr-CA" sz="12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3"/>
              </a:rPr>
              <a:t>/</a:t>
            </a:r>
            <a:endParaRPr lang="fr-CA" sz="1200" u="sng" dirty="0" smtClean="0">
              <a:solidFill>
                <a:srgbClr val="0000FF"/>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endParaRPr lang="fr-CA" sz="12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Aft>
                <a:spcPct val="0"/>
              </a:spcAft>
              <a:defRPr/>
            </a:pPr>
            <a:r>
              <a:rPr lang="fr-CA" sz="1200" b="1" kern="0" dirty="0">
                <a:latin typeface="Arial"/>
              </a:rPr>
              <a:t>ORGANISATIONS INTERNATIONALES</a:t>
            </a:r>
            <a:endParaRPr lang="fr-CA" sz="1200" kern="0" dirty="0">
              <a:latin typeface="Arial"/>
            </a:endParaRPr>
          </a:p>
          <a:p>
            <a:pPr lvl="0" defTabSz="914400" eaLnBrk="0" fontAlgn="base" hangingPunct="0">
              <a:spcAft>
                <a:spcPct val="0"/>
              </a:spcAft>
              <a:defRPr/>
            </a:pPr>
            <a:r>
              <a:rPr lang="fr-CA" sz="1200" u="sng" kern="0" dirty="0">
                <a:latin typeface="Arial"/>
                <a:hlinkClick r:id="rId4"/>
              </a:rPr>
              <a:t>Site Web</a:t>
            </a:r>
            <a:r>
              <a:rPr lang="fr-CA" sz="1200" kern="0" dirty="0">
                <a:latin typeface="Arial"/>
              </a:rPr>
              <a:t> . . . Association québécoise des organismes de coopération internationale (</a:t>
            </a:r>
            <a:r>
              <a:rPr lang="fr-CA" sz="1200" kern="0" dirty="0" err="1">
                <a:latin typeface="Arial"/>
              </a:rPr>
              <a:t>AQOCI</a:t>
            </a:r>
            <a:r>
              <a:rPr lang="fr-CA" sz="1200" kern="0" dirty="0" smtClean="0">
                <a:latin typeface="Arial"/>
              </a:rPr>
              <a:t>)</a:t>
            </a:r>
            <a:r>
              <a:rPr lang="fr-CA" sz="1200" kern="0" dirty="0">
                <a:latin typeface="Arial"/>
              </a:rPr>
              <a:t/>
            </a:r>
            <a:br>
              <a:rPr lang="fr-CA" sz="1200" kern="0" dirty="0">
                <a:latin typeface="Arial"/>
              </a:rPr>
            </a:br>
            <a:r>
              <a:rPr lang="fr-CA" sz="1200" u="sng" kern="0" dirty="0">
                <a:latin typeface="Arial"/>
                <a:hlinkClick r:id="rId5"/>
              </a:rPr>
              <a:t>Site web</a:t>
            </a:r>
            <a:r>
              <a:rPr lang="fr-CA" sz="1200" kern="0" dirty="0">
                <a:latin typeface="Arial"/>
              </a:rPr>
              <a:t>        Liste des organisations internationales basées à Montréal</a:t>
            </a:r>
            <a:br>
              <a:rPr lang="fr-CA" sz="1200" kern="0" dirty="0">
                <a:latin typeface="Arial"/>
              </a:rPr>
            </a:br>
            <a:r>
              <a:rPr lang="en-CA" sz="1200" u="sng" kern="0" dirty="0" smtClean="0">
                <a:latin typeface="Arial"/>
                <a:hlinkClick r:id="rId6"/>
              </a:rPr>
              <a:t>Site </a:t>
            </a:r>
            <a:r>
              <a:rPr lang="en-CA" sz="1200" u="sng" kern="0" dirty="0">
                <a:latin typeface="Arial"/>
                <a:hlinkClick r:id="rId6"/>
              </a:rPr>
              <a:t>Web</a:t>
            </a:r>
            <a:r>
              <a:rPr lang="en-CA" sz="1200" kern="0" dirty="0">
                <a:latin typeface="Arial"/>
              </a:rPr>
              <a:t> . . . United Nations Children's Fund (UNICEF)</a:t>
            </a:r>
            <a:br>
              <a:rPr lang="en-CA" sz="1200" kern="0" dirty="0">
                <a:latin typeface="Arial"/>
              </a:rPr>
            </a:br>
            <a:r>
              <a:rPr lang="en-CA" sz="1200" u="sng" kern="0" dirty="0" smtClean="0">
                <a:latin typeface="Arial"/>
                <a:hlinkClick r:id="rId7"/>
              </a:rPr>
              <a:t>Center </a:t>
            </a:r>
            <a:r>
              <a:rPr lang="en-CA" sz="1200" u="sng" kern="0" dirty="0">
                <a:latin typeface="Arial"/>
                <a:hlinkClick r:id="rId7"/>
              </a:rPr>
              <a:t>for Victims of Torture - </a:t>
            </a:r>
            <a:r>
              <a:rPr lang="en-CA" sz="1200" u="sng" kern="0" dirty="0" err="1">
                <a:latin typeface="Arial"/>
                <a:hlinkClick r:id="rId7"/>
              </a:rPr>
              <a:t>CVT</a:t>
            </a:r>
            <a:endParaRPr lang="fr-CA" sz="1200" kern="0" dirty="0">
              <a:latin typeface="Arial"/>
            </a:endParaRPr>
          </a:p>
          <a:p>
            <a:pPr lvl="0" defTabSz="914400" eaLnBrk="0" fontAlgn="base" hangingPunct="0">
              <a:spcAft>
                <a:spcPct val="0"/>
              </a:spcAft>
              <a:defRPr/>
            </a:pPr>
            <a:r>
              <a:rPr lang="en-CA" sz="1200" u="sng" kern="0" dirty="0" smtClean="0">
                <a:latin typeface="Arial"/>
                <a:hlinkClick r:id="rId8"/>
              </a:rPr>
              <a:t>Assistance </a:t>
            </a:r>
            <a:r>
              <a:rPr lang="en-CA" sz="1200" u="sng" kern="0" dirty="0">
                <a:latin typeface="Arial"/>
                <a:hlinkClick r:id="rId8"/>
              </a:rPr>
              <a:t>in Recovery </a:t>
            </a:r>
            <a:r>
              <a:rPr lang="en-CA" sz="1200" u="sng" kern="0" dirty="0" smtClean="0">
                <a:latin typeface="Arial"/>
                <a:hlinkClick r:id="rId8"/>
              </a:rPr>
              <a:t>– AIR</a:t>
            </a:r>
            <a:endParaRPr lang="en-CA" sz="1200" u="sng" kern="0" dirty="0" smtClean="0">
              <a:latin typeface="Arial"/>
            </a:endParaRPr>
          </a:p>
          <a:p>
            <a:pPr lvl="0" defTabSz="914400" eaLnBrk="0" fontAlgn="base" hangingPunct="0">
              <a:spcAft>
                <a:spcPct val="0"/>
              </a:spcAft>
              <a:defRPr/>
            </a:pPr>
            <a:endParaRPr lang="fr-CA" sz="1200" kern="0" dirty="0">
              <a:latin typeface="Arial"/>
            </a:endParaRPr>
          </a:p>
          <a:p>
            <a:r>
              <a:rPr lang="fr-FR" sz="1200" b="1" dirty="0">
                <a:latin typeface="Arial" panose="020B0604020202020204" pitchFamily="34" charset="0"/>
                <a:cs typeface="Arial" panose="020B0604020202020204" pitchFamily="34" charset="0"/>
              </a:rPr>
              <a:t>ASSOCIATIONS ET ORDRES PROFESSIONNELS </a:t>
            </a:r>
          </a:p>
          <a:p>
            <a:pPr>
              <a:spcBef>
                <a:spcPts val="0"/>
              </a:spcBef>
            </a:pPr>
            <a:r>
              <a:rPr lang="fr-FR" sz="1200" dirty="0">
                <a:latin typeface="Arial" panose="020B0604020202020204" pitchFamily="34" charset="0"/>
                <a:cs typeface="Arial" panose="020B0604020202020204" pitchFamily="34" charset="0"/>
              </a:rPr>
              <a:t>Association des gestionnaires des établissements de santé et de services sociaux </a:t>
            </a:r>
            <a:r>
              <a:rPr lang="fr-FR" sz="1200" dirty="0">
                <a:latin typeface="Arial" panose="020B0604020202020204" pitchFamily="34" charset="0"/>
                <a:cs typeface="Arial" panose="020B0604020202020204" pitchFamily="34" charset="0"/>
                <a:hlinkClick r:id="rId9"/>
              </a:rPr>
              <a:t>http://www.agesss.qc.ca</a:t>
            </a:r>
            <a:r>
              <a:rPr lang="fr-FR" sz="1200" dirty="0" smtClean="0">
                <a:latin typeface="Arial" panose="020B0604020202020204" pitchFamily="34" charset="0"/>
                <a:cs typeface="Arial" panose="020B0604020202020204" pitchFamily="34" charset="0"/>
                <a:hlinkClick r:id="rId9"/>
              </a:rPr>
              <a:t>/</a:t>
            </a:r>
            <a:endParaRPr lang="fr-FR" sz="1200" dirty="0" smtClean="0">
              <a:latin typeface="Arial" panose="020B0604020202020204" pitchFamily="34" charset="0"/>
              <a:cs typeface="Arial" panose="020B0604020202020204" pitchFamily="34" charset="0"/>
            </a:endParaRPr>
          </a:p>
          <a:p>
            <a:pPr>
              <a:spcBef>
                <a:spcPts val="0"/>
              </a:spcBef>
            </a:pPr>
            <a:endParaRPr lang="fr-FR" sz="1200" dirty="0">
              <a:latin typeface="Arial" panose="020B0604020202020204" pitchFamily="34" charset="0"/>
              <a:cs typeface="Arial" panose="020B0604020202020204" pitchFamily="34" charset="0"/>
            </a:endParaRPr>
          </a:p>
          <a:p>
            <a:pPr lvl="0"/>
            <a:r>
              <a:rPr lang="fr-FR" sz="1200" b="1" dirty="0">
                <a:latin typeface="Arial" panose="020B0604020202020204" pitchFamily="34" charset="0"/>
                <a:cs typeface="Arial" panose="020B0604020202020204" pitchFamily="34" charset="0"/>
              </a:rPr>
              <a:t>LE FUTUR ACTUEL (l’analyse du comportement humain par les données informatiques)</a:t>
            </a:r>
          </a:p>
          <a:p>
            <a:pPr lvl="0"/>
            <a:r>
              <a:rPr lang="fr-FR" sz="1200" dirty="0" err="1">
                <a:latin typeface="Arial" panose="020B0604020202020204" pitchFamily="34" charset="0"/>
                <a:cs typeface="Arial" panose="020B0604020202020204" pitchFamily="34" charset="0"/>
              </a:rPr>
              <a:t>Big</a:t>
            </a:r>
            <a:r>
              <a:rPr lang="fr-FR" sz="1200" dirty="0">
                <a:latin typeface="Arial" panose="020B0604020202020204" pitchFamily="34" charset="0"/>
                <a:cs typeface="Arial" panose="020B0604020202020204" pitchFamily="34" charset="0"/>
              </a:rPr>
              <a:t> Data </a:t>
            </a:r>
            <a:r>
              <a:rPr lang="fr-FR" sz="1200" dirty="0" err="1">
                <a:latin typeface="Arial" panose="020B0604020202020204" pitchFamily="34" charset="0"/>
                <a:cs typeface="Arial" panose="020B0604020202020204" pitchFamily="34" charset="0"/>
              </a:rPr>
              <a:t>Video</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10"/>
              </a:rPr>
              <a:t>https://bigdata.cs.dal.ca/</a:t>
            </a:r>
            <a:r>
              <a:rPr lang="fr-FR" sz="1200" dirty="0">
                <a:latin typeface="Arial" panose="020B0604020202020204" pitchFamily="34" charset="0"/>
                <a:cs typeface="Arial" panose="020B0604020202020204" pitchFamily="34" charset="0"/>
              </a:rPr>
              <a:t> </a:t>
            </a:r>
          </a:p>
          <a:p>
            <a:pPr lvl="0"/>
            <a:r>
              <a:rPr lang="fr-FR" sz="1200" dirty="0">
                <a:latin typeface="Arial" panose="020B0604020202020204" pitchFamily="34" charset="0"/>
                <a:cs typeface="Arial" panose="020B0604020202020204" pitchFamily="34" charset="0"/>
              </a:rPr>
              <a:t>The British Healthcare Business Intelligence Association</a:t>
            </a:r>
          </a:p>
          <a:p>
            <a:pPr lvl="0"/>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11"/>
              </a:rPr>
              <a:t>https://</a:t>
            </a:r>
            <a:r>
              <a:rPr lang="fr-FR" sz="1200" dirty="0" smtClean="0">
                <a:latin typeface="Arial" panose="020B0604020202020204" pitchFamily="34" charset="0"/>
                <a:cs typeface="Arial" panose="020B0604020202020204" pitchFamily="34" charset="0"/>
                <a:hlinkClick r:id="rId11"/>
              </a:rPr>
              <a:t>www.bhbia.org.uk/recruitment/careersinbusinessintelligence/jobprofiles.aspx</a:t>
            </a:r>
            <a:endParaRPr lang="fr-FR" sz="1200" dirty="0" smtClean="0">
              <a:latin typeface="Arial" panose="020B0604020202020204" pitchFamily="34" charset="0"/>
              <a:cs typeface="Arial" panose="020B0604020202020204" pitchFamily="34" charset="0"/>
            </a:endParaRPr>
          </a:p>
          <a:p>
            <a:pPr lvl="0"/>
            <a:endParaRPr lang="fr-FR" sz="1200" dirty="0">
              <a:latin typeface="Arial" panose="020B0604020202020204" pitchFamily="34" charset="0"/>
              <a:cs typeface="Arial" panose="020B0604020202020204" pitchFamily="34" charset="0"/>
            </a:endParaRPr>
          </a:p>
          <a:p>
            <a:pPr lvl="0"/>
            <a:r>
              <a:rPr lang="fr-FR" sz="1200" b="1" dirty="0">
                <a:latin typeface="Arial" panose="020B0604020202020204" pitchFamily="34" charset="0"/>
                <a:cs typeface="Arial" panose="020B0604020202020204" pitchFamily="34" charset="0"/>
              </a:rPr>
              <a:t>SECTEUR PRIVÉ</a:t>
            </a:r>
          </a:p>
          <a:p>
            <a:r>
              <a:rPr lang="fr-FR" sz="1200" b="1" dirty="0" err="1">
                <a:latin typeface="Arial" panose="020B0604020202020204" pitchFamily="34" charset="0"/>
                <a:cs typeface="Arial" panose="020B0604020202020204" pitchFamily="34" charset="0"/>
              </a:rPr>
              <a:t>ICRIQ</a:t>
            </a:r>
            <a:r>
              <a:rPr lang="fr-FR" sz="1200" b="1" dirty="0">
                <a:latin typeface="Arial" panose="020B0604020202020204" pitchFamily="34" charset="0"/>
                <a:cs typeface="Arial" panose="020B0604020202020204" pitchFamily="34" charset="0"/>
              </a:rPr>
              <a:t> (répertoire des entreprises manufacturières et de services) </a:t>
            </a:r>
            <a:r>
              <a:rPr lang="fr-FR" sz="1200" dirty="0">
                <a:latin typeface="Arial" panose="020B0604020202020204" pitchFamily="34" charset="0"/>
                <a:cs typeface="Arial" panose="020B0604020202020204" pitchFamily="34" charset="0"/>
                <a:hlinkClick r:id="rId12"/>
              </a:rPr>
              <a:t>http://www.icriq.com/fr/avancee</a:t>
            </a:r>
            <a:r>
              <a:rPr lang="fr-FR" sz="1200" dirty="0">
                <a:latin typeface="Arial" panose="020B0604020202020204" pitchFamily="34" charset="0"/>
                <a:cs typeface="Arial" panose="020B0604020202020204" pitchFamily="34" charset="0"/>
              </a:rPr>
              <a:t>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Groupe </a:t>
            </a:r>
            <a:r>
              <a:rPr lang="fr-FR" sz="1200" b="1" dirty="0">
                <a:latin typeface="Arial" panose="020B0604020202020204" pitchFamily="34" charset="0"/>
                <a:cs typeface="Arial" panose="020B0604020202020204" pitchFamily="34" charset="0"/>
              </a:rPr>
              <a:t>entreprises en </a:t>
            </a:r>
            <a:r>
              <a:rPr lang="fr-FR" sz="1200" b="1" dirty="0" smtClean="0">
                <a:latin typeface="Arial" panose="020B0604020202020204" pitchFamily="34" charset="0"/>
                <a:cs typeface="Arial" panose="020B0604020202020204" pitchFamily="34" charset="0"/>
              </a:rPr>
              <a:t>santé </a:t>
            </a:r>
            <a:r>
              <a:rPr lang="fr-FR" sz="1200" dirty="0" smtClean="0">
                <a:latin typeface="Arial" panose="020B0604020202020204" pitchFamily="34" charset="0"/>
                <a:cs typeface="Arial" panose="020B0604020202020204" pitchFamily="34" charset="0"/>
                <a:hlinkClick r:id="rId13"/>
              </a:rPr>
              <a:t>http</a:t>
            </a:r>
            <a:r>
              <a:rPr lang="fr-FR" sz="1200" dirty="0">
                <a:latin typeface="Arial" panose="020B0604020202020204" pitchFamily="34" charset="0"/>
                <a:cs typeface="Arial" panose="020B0604020202020204" pitchFamily="34" charset="0"/>
                <a:hlinkClick r:id="rId13"/>
              </a:rPr>
              <a:t>://www.groupeentreprisesensante.com/fr/</a:t>
            </a:r>
            <a:r>
              <a:rPr lang="fr-FR" sz="1200" dirty="0">
                <a:latin typeface="Arial" panose="020B0604020202020204" pitchFamily="34" charset="0"/>
                <a:cs typeface="Arial" panose="020B0604020202020204" pitchFamily="34" charset="0"/>
              </a:rPr>
              <a:t> </a:t>
            </a:r>
            <a:br>
              <a:rPr lang="fr-FR" sz="1200"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Programmes </a:t>
            </a:r>
            <a:r>
              <a:rPr lang="fr-FR" sz="1200" b="1" dirty="0">
                <a:latin typeface="Arial" panose="020B0604020202020204" pitchFamily="34" charset="0"/>
                <a:cs typeface="Arial" panose="020B0604020202020204" pitchFamily="34" charset="0"/>
              </a:rPr>
              <a:t>d'aide aux employés et aux entreprises (PAE)</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14"/>
              </a:rPr>
              <a:t>http://www.pagesjaunes.ca/search/si/1/Programmes+d%27aide+aux+employ%C3%A9s/Quebec+QC</a:t>
            </a:r>
            <a:r>
              <a:rPr lang="fr-FR" sz="1200" dirty="0">
                <a:latin typeface="Arial" panose="020B0604020202020204" pitchFamily="34" charset="0"/>
                <a:cs typeface="Arial" panose="020B0604020202020204" pitchFamily="34" charset="0"/>
              </a:rPr>
              <a:t> </a:t>
            </a:r>
          </a:p>
          <a:p>
            <a:pPr lvl="0"/>
            <a:r>
              <a:rPr lang="fr-FR" sz="1200" b="1" dirty="0">
                <a:latin typeface="Arial" panose="020B0604020202020204" pitchFamily="34" charset="0"/>
                <a:cs typeface="Arial" panose="020B0604020202020204" pitchFamily="34" charset="0"/>
              </a:rPr>
              <a:t>Arrondissement.com</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15"/>
              </a:rPr>
              <a:t>http://www.arrondissement.com/capitale_nationale-list-bottin/a4-hommes/t1/</a:t>
            </a:r>
            <a:r>
              <a:rPr lang="fr-FR" sz="1200" dirty="0">
                <a:latin typeface="Arial" panose="020B0604020202020204" pitchFamily="34" charset="0"/>
                <a:cs typeface="Arial" panose="020B0604020202020204" pitchFamily="34" charset="0"/>
              </a:rPr>
              <a:t> </a:t>
            </a:r>
          </a:p>
          <a:p>
            <a:pPr lvl="0"/>
            <a:endParaRPr lang="fr-CA" sz="1200" dirty="0">
              <a:latin typeface="Arial" panose="020B0604020202020204" pitchFamily="34" charset="0"/>
              <a:ea typeface="Calibri" panose="020F050202020403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44786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a:t>
            </a:r>
            <a:r>
              <a:rPr lang="fr-CA" dirty="0" smtClean="0"/>
              <a:t>KINÉSIOLOGIE</a:t>
            </a:r>
            <a:endParaRPr lang="fr-CA" dirty="0"/>
          </a:p>
        </p:txBody>
      </p:sp>
      <p:sp>
        <p:nvSpPr>
          <p:cNvPr id="3" name="Espace réservé du texte 2"/>
          <p:cNvSpPr>
            <a:spLocks noGrp="1"/>
          </p:cNvSpPr>
          <p:nvPr>
            <p:ph type="body" sz="quarter" idx="10"/>
          </p:nvPr>
        </p:nvSpPr>
        <p:spPr>
          <a:xfrm>
            <a:off x="84221" y="1407697"/>
            <a:ext cx="8855242" cy="5269829"/>
          </a:xfrm>
        </p:spPr>
        <p:txBody>
          <a:bodyPr/>
          <a:lstStyle/>
          <a:p>
            <a:pPr>
              <a:defRPr/>
            </a:pPr>
            <a:r>
              <a:rPr lang="fr-CA" sz="1200" b="1" dirty="0">
                <a:latin typeface="Arial" panose="020B0604020202020204" pitchFamily="34" charset="0"/>
                <a:cs typeface="Arial" panose="020B0604020202020204" pitchFamily="34" charset="0"/>
              </a:rPr>
              <a:t>SITES DE RECHERCHE D'EMPLOI EN SANTÉ ET SERVICES SOCIAUX</a:t>
            </a:r>
            <a:endParaRPr lang="fr-CA" sz="1200" dirty="0">
              <a:latin typeface="Arial" panose="020B0604020202020204" pitchFamily="34" charset="0"/>
              <a:cs typeface="Arial" panose="020B0604020202020204" pitchFamily="34" charset="0"/>
            </a:endParaRPr>
          </a:p>
          <a:p>
            <a:pPr>
              <a:defRPr/>
            </a:pPr>
            <a:r>
              <a:rPr lang="fr-CA" sz="1200" dirty="0">
                <a:latin typeface="Arial" panose="020B0604020202020204" pitchFamily="34" charset="0"/>
                <a:cs typeface="Arial" panose="020B0604020202020204" pitchFamily="34" charset="0"/>
              </a:rPr>
              <a:t>Emploi </a:t>
            </a:r>
            <a:r>
              <a:rPr lang="fr-CA" sz="1200" dirty="0" smtClean="0">
                <a:latin typeface="Arial" panose="020B0604020202020204" pitchFamily="34" charset="0"/>
                <a:cs typeface="Arial" panose="020B0604020202020204" pitchFamily="34" charset="0"/>
              </a:rPr>
              <a:t>santé.ca </a:t>
            </a:r>
            <a:r>
              <a:rPr lang="fr-CA" sz="1200" u="sng" dirty="0" smtClean="0">
                <a:latin typeface="Arial" panose="020B0604020202020204" pitchFamily="34" charset="0"/>
                <a:cs typeface="Arial" panose="020B0604020202020204" pitchFamily="34" charset="0"/>
                <a:hlinkClick r:id="rId2"/>
              </a:rPr>
              <a:t>http</a:t>
            </a:r>
            <a:r>
              <a:rPr lang="fr-CA" sz="1200" u="sng" dirty="0">
                <a:latin typeface="Arial" panose="020B0604020202020204" pitchFamily="34" charset="0"/>
                <a:cs typeface="Arial" panose="020B0604020202020204" pitchFamily="34" charset="0"/>
                <a:hlinkClick r:id="rId2"/>
              </a:rPr>
              <a:t>://www.emploisante.ca/fr</a:t>
            </a:r>
            <a:r>
              <a:rPr lang="fr-CA" sz="1200" u="sng" dirty="0" smtClean="0">
                <a:latin typeface="Arial" panose="020B0604020202020204" pitchFamily="34" charset="0"/>
                <a:cs typeface="Arial" panose="020B0604020202020204" pitchFamily="34" charset="0"/>
                <a:hlinkClick r:id="rId2"/>
              </a:rPr>
              <a:t>/</a:t>
            </a:r>
            <a:endParaRPr lang="fr-CA" sz="1200" dirty="0">
              <a:latin typeface="Arial" panose="020B0604020202020204" pitchFamily="34" charset="0"/>
              <a:cs typeface="Arial" panose="020B0604020202020204" pitchFamily="34" charset="0"/>
            </a:endParaRPr>
          </a:p>
          <a:p>
            <a:pPr>
              <a:defRPr/>
            </a:pPr>
            <a:r>
              <a:rPr lang="fr-CA" sz="1200" dirty="0" smtClean="0">
                <a:latin typeface="Arial" panose="020B0604020202020204" pitchFamily="34" charset="0"/>
                <a:cs typeface="Arial" panose="020B0604020202020204" pitchFamily="34" charset="0"/>
              </a:rPr>
              <a:t>Emplois </a:t>
            </a:r>
            <a:r>
              <a:rPr lang="fr-CA" sz="1200" dirty="0">
                <a:latin typeface="Arial" panose="020B0604020202020204" pitchFamily="34" charset="0"/>
                <a:cs typeface="Arial" panose="020B0604020202020204" pitchFamily="34" charset="0"/>
              </a:rPr>
              <a:t>en santé, services sociaux et </a:t>
            </a:r>
            <a:r>
              <a:rPr lang="fr-CA" sz="1200" dirty="0" smtClean="0">
                <a:latin typeface="Arial" panose="020B0604020202020204" pitchFamily="34" charset="0"/>
                <a:cs typeface="Arial" panose="020B0604020202020204" pitchFamily="34" charset="0"/>
              </a:rPr>
              <a:t>scolaires</a:t>
            </a:r>
          </a:p>
          <a:p>
            <a:pPr>
              <a:defRPr/>
            </a:pPr>
            <a:r>
              <a:rPr lang="fr-CA" sz="1200" u="sng" dirty="0" smtClean="0">
                <a:latin typeface="Arial" panose="020B0604020202020204" pitchFamily="34" charset="0"/>
                <a:cs typeface="Arial" panose="020B0604020202020204" pitchFamily="34" charset="0"/>
                <a:hlinkClick r:id="rId3"/>
              </a:rPr>
              <a:t>http</a:t>
            </a:r>
            <a:r>
              <a:rPr lang="fr-CA" sz="1200" u="sng" dirty="0">
                <a:latin typeface="Arial" panose="020B0604020202020204" pitchFamily="34" charset="0"/>
                <a:cs typeface="Arial" panose="020B0604020202020204" pitchFamily="34" charset="0"/>
                <a:hlinkClick r:id="rId3"/>
              </a:rPr>
              <a:t>://</a:t>
            </a:r>
            <a:r>
              <a:rPr lang="fr-CA" sz="1200" u="sng" dirty="0" smtClean="0">
                <a:latin typeface="Arial" panose="020B0604020202020204" pitchFamily="34" charset="0"/>
                <a:cs typeface="Arial" panose="020B0604020202020204" pitchFamily="34" charset="0"/>
                <a:hlinkClick r:id="rId3"/>
              </a:rPr>
              <a:t>www.emploisensante.com/category121/Professions-en-intervention-psychosociale</a:t>
            </a:r>
            <a:r>
              <a:rPr lang="fr-CA" sz="1200" dirty="0">
                <a:latin typeface="Arial" panose="020B0604020202020204" pitchFamily="34" charset="0"/>
                <a:cs typeface="Arial" panose="020B0604020202020204" pitchFamily="34" charset="0"/>
              </a:rPr>
              <a:t/>
            </a:r>
            <a:br>
              <a:rPr lang="fr-CA" sz="1200" dirty="0">
                <a:latin typeface="Arial" panose="020B0604020202020204" pitchFamily="34" charset="0"/>
                <a:cs typeface="Arial" panose="020B0604020202020204" pitchFamily="34" charset="0"/>
              </a:rPr>
            </a:br>
            <a:r>
              <a:rPr lang="fr-CA" sz="1200" dirty="0" smtClean="0">
                <a:latin typeface="Arial" panose="020B0604020202020204" pitchFamily="34" charset="0"/>
                <a:cs typeface="Arial" panose="020B0604020202020204" pitchFamily="34" charset="0"/>
              </a:rPr>
              <a:t>Travailler </a:t>
            </a:r>
            <a:r>
              <a:rPr lang="fr-CA" sz="1200" dirty="0">
                <a:latin typeface="Arial" panose="020B0604020202020204" pitchFamily="34" charset="0"/>
                <a:cs typeface="Arial" panose="020B0604020202020204" pitchFamily="34" charset="0"/>
              </a:rPr>
              <a:t>en </a:t>
            </a:r>
            <a:r>
              <a:rPr lang="fr-CA" sz="1200" dirty="0" smtClean="0">
                <a:latin typeface="Arial" panose="020B0604020202020204" pitchFamily="34" charset="0"/>
                <a:cs typeface="Arial" panose="020B0604020202020204" pitchFamily="34" charset="0"/>
              </a:rPr>
              <a:t>santé </a:t>
            </a:r>
            <a:r>
              <a:rPr lang="fr-CA" sz="1200" u="sng" dirty="0" smtClean="0">
                <a:latin typeface="Arial" panose="020B0604020202020204" pitchFamily="34" charset="0"/>
                <a:cs typeface="Arial" panose="020B0604020202020204" pitchFamily="34" charset="0"/>
                <a:hlinkClick r:id="rId4"/>
              </a:rPr>
              <a:t>http</a:t>
            </a:r>
            <a:r>
              <a:rPr lang="fr-CA" sz="1200" u="sng" dirty="0">
                <a:latin typeface="Arial" panose="020B0604020202020204" pitchFamily="34" charset="0"/>
                <a:cs typeface="Arial" panose="020B0604020202020204" pitchFamily="34" charset="0"/>
                <a:hlinkClick r:id="rId4"/>
              </a:rPr>
              <a:t>://www.travaillerensante.com/emplois-disponibles/recherche</a:t>
            </a:r>
            <a:r>
              <a:rPr lang="fr-CA" sz="1200" u="sng" dirty="0" smtClean="0">
                <a:latin typeface="Arial" panose="020B0604020202020204" pitchFamily="34" charset="0"/>
                <a:cs typeface="Arial" panose="020B0604020202020204" pitchFamily="34" charset="0"/>
                <a:hlinkClick r:id="rId4"/>
              </a:rPr>
              <a:t>/</a:t>
            </a:r>
            <a:endParaRPr lang="fr-CA" sz="1200" dirty="0">
              <a:latin typeface="Arial" panose="020B0604020202020204" pitchFamily="34" charset="0"/>
              <a:cs typeface="Arial" panose="020B0604020202020204" pitchFamily="34" charset="0"/>
            </a:endParaRPr>
          </a:p>
          <a:p>
            <a:pPr>
              <a:defRPr/>
            </a:pPr>
            <a:r>
              <a:rPr lang="fr-CA" sz="1200" dirty="0" smtClean="0">
                <a:latin typeface="Arial" panose="020B0604020202020204" pitchFamily="34" charset="0"/>
                <a:cs typeface="Arial" panose="020B0604020202020204" pitchFamily="34" charset="0"/>
              </a:rPr>
              <a:t>Emploi </a:t>
            </a:r>
            <a:r>
              <a:rPr lang="fr-CA" sz="1200" dirty="0">
                <a:latin typeface="Arial" panose="020B0604020202020204" pitchFamily="34" charset="0"/>
                <a:cs typeface="Arial" panose="020B0604020202020204" pitchFamily="34" charset="0"/>
              </a:rPr>
              <a:t>santé </a:t>
            </a:r>
            <a:r>
              <a:rPr lang="fr-CA" sz="1200" dirty="0" smtClean="0">
                <a:latin typeface="Arial" panose="020B0604020202020204" pitchFamily="34" charset="0"/>
                <a:cs typeface="Arial" panose="020B0604020202020204" pitchFamily="34" charset="0"/>
              </a:rPr>
              <a:t>Montréal </a:t>
            </a:r>
            <a:r>
              <a:rPr lang="fr-CA" sz="1200" u="sng" dirty="0" smtClean="0">
                <a:latin typeface="Arial" panose="020B0604020202020204" pitchFamily="34" charset="0"/>
                <a:cs typeface="Arial" panose="020B0604020202020204" pitchFamily="34" charset="0"/>
                <a:hlinkClick r:id="rId5"/>
              </a:rPr>
              <a:t>http</a:t>
            </a:r>
            <a:r>
              <a:rPr lang="fr-CA" sz="1200" u="sng" dirty="0">
                <a:latin typeface="Arial" panose="020B0604020202020204" pitchFamily="34" charset="0"/>
                <a:cs typeface="Arial" panose="020B0604020202020204" pitchFamily="34" charset="0"/>
                <a:hlinkClick r:id="rId5"/>
              </a:rPr>
              <a:t>://www.emplois.santemontreal.qc.ca</a:t>
            </a:r>
            <a:r>
              <a:rPr lang="fr-CA" sz="1200" u="sng" dirty="0" smtClean="0">
                <a:latin typeface="Arial" panose="020B0604020202020204" pitchFamily="34" charset="0"/>
                <a:cs typeface="Arial" panose="020B0604020202020204" pitchFamily="34" charset="0"/>
                <a:hlinkClick r:id="rId5"/>
              </a:rPr>
              <a:t>/</a:t>
            </a:r>
            <a:endParaRPr lang="fr-CA" sz="1200" dirty="0">
              <a:latin typeface="Arial" panose="020B0604020202020204" pitchFamily="34" charset="0"/>
              <a:cs typeface="Arial" panose="020B0604020202020204" pitchFamily="34" charset="0"/>
            </a:endParaRPr>
          </a:p>
          <a:p>
            <a:pPr>
              <a:defRPr/>
            </a:pPr>
            <a:r>
              <a:rPr lang="fr-CA" sz="1200" dirty="0" err="1" smtClean="0">
                <a:latin typeface="Arial" panose="020B0604020202020204" pitchFamily="34" charset="0"/>
                <a:cs typeface="Arial" panose="020B0604020202020204" pitchFamily="34" charset="0"/>
              </a:rPr>
              <a:t>CIUSSS</a:t>
            </a:r>
            <a:r>
              <a:rPr lang="fr-CA" sz="1200" dirty="0" smtClean="0">
                <a:latin typeface="Arial" panose="020B0604020202020204" pitchFamily="34" charset="0"/>
                <a:cs typeface="Arial" panose="020B0604020202020204" pitchFamily="34" charset="0"/>
              </a:rPr>
              <a:t> </a:t>
            </a:r>
            <a:r>
              <a:rPr lang="fr-CA" sz="1200" dirty="0">
                <a:latin typeface="Arial" panose="020B0604020202020204" pitchFamily="34" charset="0"/>
                <a:cs typeface="Arial" panose="020B0604020202020204" pitchFamily="34" charset="0"/>
              </a:rPr>
              <a:t>de la Capitale-Nationale - Emplois </a:t>
            </a:r>
            <a:r>
              <a:rPr lang="fr-CA" sz="1200" dirty="0" smtClean="0">
                <a:latin typeface="Arial" panose="020B0604020202020204" pitchFamily="34" charset="0"/>
                <a:cs typeface="Arial" panose="020B0604020202020204" pitchFamily="34" charset="0"/>
              </a:rPr>
              <a:t>disponibles </a:t>
            </a:r>
            <a:r>
              <a:rPr lang="fr-CA" sz="1200" u="sng" dirty="0" smtClean="0">
                <a:latin typeface="Arial" panose="020B0604020202020204" pitchFamily="34" charset="0"/>
                <a:cs typeface="Arial" panose="020B0604020202020204" pitchFamily="34" charset="0"/>
                <a:hlinkClick r:id="rId6"/>
              </a:rPr>
              <a:t>http</a:t>
            </a:r>
            <a:r>
              <a:rPr lang="fr-CA" sz="1200" u="sng" dirty="0">
                <a:latin typeface="Arial" panose="020B0604020202020204" pitchFamily="34" charset="0"/>
                <a:cs typeface="Arial" panose="020B0604020202020204" pitchFamily="34" charset="0"/>
                <a:hlinkClick r:id="rId6"/>
              </a:rPr>
              <a:t>://www.ciussscnplustoi.ca/trouver-un-emploi/emplois-disponibles/</a:t>
            </a:r>
            <a:endParaRPr lang="fr-CA" sz="1200" dirty="0">
              <a:latin typeface="Arial" panose="020B0604020202020204" pitchFamily="34" charset="0"/>
              <a:cs typeface="Arial" panose="020B0604020202020204" pitchFamily="34" charset="0"/>
            </a:endParaRPr>
          </a:p>
          <a:p>
            <a:pPr>
              <a:defRPr/>
            </a:pPr>
            <a:r>
              <a:rPr lang="en-CA" sz="1200" dirty="0" err="1">
                <a:latin typeface="Arial" panose="020B0604020202020204" pitchFamily="34" charset="0"/>
                <a:cs typeface="Arial" panose="020B0604020202020204" pitchFamily="34" charset="0"/>
              </a:rPr>
              <a:t>IRDPQ</a:t>
            </a:r>
            <a:r>
              <a:rPr lang="en-CA" sz="1200" dirty="0">
                <a:latin typeface="Arial" panose="020B0604020202020204" pitchFamily="34" charset="0"/>
                <a:cs typeface="Arial" panose="020B0604020202020204" pitchFamily="34" charset="0"/>
              </a:rPr>
              <a:t> – </a:t>
            </a:r>
            <a:r>
              <a:rPr lang="en-CA" sz="1200" dirty="0" err="1" smtClean="0">
                <a:latin typeface="Arial" panose="020B0604020202020204" pitchFamily="34" charset="0"/>
                <a:cs typeface="Arial" panose="020B0604020202020204" pitchFamily="34" charset="0"/>
              </a:rPr>
              <a:t>Carrières</a:t>
            </a:r>
            <a:r>
              <a:rPr lang="en-CA" sz="1200" dirty="0" smtClean="0">
                <a:latin typeface="Arial" panose="020B0604020202020204" pitchFamily="34" charset="0"/>
                <a:cs typeface="Arial" panose="020B0604020202020204" pitchFamily="34" charset="0"/>
              </a:rPr>
              <a:t> </a:t>
            </a:r>
            <a:r>
              <a:rPr lang="en-CA" sz="1200" u="sng" dirty="0" smtClean="0">
                <a:latin typeface="Arial" panose="020B0604020202020204" pitchFamily="34" charset="0"/>
                <a:cs typeface="Arial" panose="020B0604020202020204" pitchFamily="34" charset="0"/>
                <a:hlinkClick r:id="rId7"/>
              </a:rPr>
              <a:t>http</a:t>
            </a:r>
            <a:r>
              <a:rPr lang="en-CA" sz="1200" u="sng" dirty="0">
                <a:latin typeface="Arial" panose="020B0604020202020204" pitchFamily="34" charset="0"/>
                <a:cs typeface="Arial" panose="020B0604020202020204" pitchFamily="34" charset="0"/>
                <a:hlinkClick r:id="rId7"/>
              </a:rPr>
              <a:t>://</a:t>
            </a:r>
            <a:r>
              <a:rPr lang="en-CA" sz="1200" u="sng" dirty="0" smtClean="0">
                <a:latin typeface="Arial" panose="020B0604020202020204" pitchFamily="34" charset="0"/>
                <a:cs typeface="Arial" panose="020B0604020202020204" pitchFamily="34" charset="0"/>
                <a:hlinkClick r:id="rId7"/>
              </a:rPr>
              <a:t>www.irdpq.qc.ca/carrieres</a:t>
            </a:r>
            <a:endParaRPr lang="fr-CA" sz="1200" dirty="0">
              <a:latin typeface="Arial" panose="020B0604020202020204" pitchFamily="34" charset="0"/>
              <a:cs typeface="Arial" panose="020B0604020202020204" pitchFamily="34" charset="0"/>
            </a:endParaRPr>
          </a:p>
          <a:p>
            <a:pPr>
              <a:defRPr/>
            </a:pPr>
            <a:endParaRPr lang="fr-CA" sz="1200" dirty="0">
              <a:latin typeface="Arial" panose="020B0604020202020204" pitchFamily="34" charset="0"/>
              <a:cs typeface="Arial" panose="020B0604020202020204" pitchFamily="34" charset="0"/>
            </a:endParaRPr>
          </a:p>
          <a:p>
            <a:pPr>
              <a:defRPr/>
            </a:pPr>
            <a:r>
              <a:rPr lang="fr-CA" sz="1200" b="1" dirty="0" smtClean="0">
                <a:latin typeface="Arial" panose="020B0604020202020204" pitchFamily="34" charset="0"/>
                <a:cs typeface="Arial" panose="020B0604020202020204" pitchFamily="34" charset="0"/>
              </a:rPr>
              <a:t>SITES </a:t>
            </a:r>
            <a:r>
              <a:rPr lang="fr-CA" sz="1200" b="1" dirty="0">
                <a:latin typeface="Arial" panose="020B0604020202020204" pitchFamily="34" charset="0"/>
                <a:cs typeface="Arial" panose="020B0604020202020204" pitchFamily="34" charset="0"/>
              </a:rPr>
              <a:t>DE RECHERCHE D'EMPLOI INTERNATIONAUX</a:t>
            </a:r>
            <a:endParaRPr lang="fr-CA" sz="1200" dirty="0">
              <a:latin typeface="Arial" panose="020B0604020202020204" pitchFamily="34" charset="0"/>
              <a:cs typeface="Arial" panose="020B0604020202020204" pitchFamily="34" charset="0"/>
            </a:endParaRPr>
          </a:p>
          <a:p>
            <a:pPr>
              <a:defRPr/>
            </a:pPr>
            <a:r>
              <a:rPr lang="fr-CA" sz="1200" u="sng" dirty="0" err="1" smtClean="0">
                <a:latin typeface="Arial" panose="020B0604020202020204" pitchFamily="34" charset="0"/>
                <a:cs typeface="Arial" panose="020B0604020202020204" pitchFamily="34" charset="0"/>
                <a:hlinkClick r:id="rId8"/>
              </a:rPr>
              <a:t>Jobs4medical</a:t>
            </a:r>
            <a:endParaRPr lang="fr-CA" sz="1200" dirty="0">
              <a:latin typeface="Arial" panose="020B0604020202020204" pitchFamily="34" charset="0"/>
              <a:cs typeface="Arial" panose="020B0604020202020204" pitchFamily="34" charset="0"/>
            </a:endParaRPr>
          </a:p>
          <a:p>
            <a:pPr>
              <a:defRPr/>
            </a:pPr>
            <a:r>
              <a:rPr lang="fr-CA" sz="1200" u="sng" dirty="0" smtClean="0">
                <a:latin typeface="Arial" panose="020B0604020202020204" pitchFamily="34" charset="0"/>
                <a:cs typeface="Arial" panose="020B0604020202020204" pitchFamily="34" charset="0"/>
                <a:hlinkClick r:id="rId9"/>
              </a:rPr>
              <a:t>Public </a:t>
            </a:r>
            <a:r>
              <a:rPr lang="fr-CA" sz="1200" u="sng" dirty="0">
                <a:latin typeface="Arial" panose="020B0604020202020204" pitchFamily="34" charset="0"/>
                <a:cs typeface="Arial" panose="020B0604020202020204" pitchFamily="34" charset="0"/>
                <a:hlinkClick r:id="rId9"/>
              </a:rPr>
              <a:t>Service Careers</a:t>
            </a:r>
            <a:endParaRPr lang="fr-CA" sz="1200" dirty="0">
              <a:latin typeface="Arial" panose="020B0604020202020204" pitchFamily="34" charset="0"/>
              <a:cs typeface="Arial" panose="020B0604020202020204" pitchFamily="34" charset="0"/>
            </a:endParaRPr>
          </a:p>
          <a:p>
            <a:pPr>
              <a:defRPr/>
            </a:pPr>
            <a:r>
              <a:rPr lang="fr-CA" sz="1200" b="1" dirty="0">
                <a:latin typeface="Arial" panose="020B0604020202020204" pitchFamily="34" charset="0"/>
                <a:cs typeface="Arial" panose="020B0604020202020204" pitchFamily="34" charset="0"/>
              </a:rPr>
              <a:t> </a:t>
            </a:r>
            <a:endParaRPr lang="fr-CA" sz="1200" dirty="0">
              <a:latin typeface="Arial" panose="020B0604020202020204" pitchFamily="34" charset="0"/>
              <a:cs typeface="Arial" panose="020B0604020202020204" pitchFamily="34" charset="0"/>
            </a:endParaRPr>
          </a:p>
          <a:p>
            <a:pPr>
              <a:defRPr/>
            </a:pPr>
            <a:r>
              <a:rPr lang="fr-CA" sz="1200" b="1" dirty="0">
                <a:latin typeface="Arial" panose="020B0604020202020204" pitchFamily="34" charset="0"/>
                <a:cs typeface="Arial" panose="020B0604020202020204" pitchFamily="34" charset="0"/>
              </a:rPr>
              <a:t>SITES DE RECHERCHE D'EMPLOI, AUTRES</a:t>
            </a:r>
          </a:p>
          <a:p>
            <a:pPr>
              <a:defRPr/>
            </a:pPr>
            <a:r>
              <a:rPr lang="fr-CA" sz="1200" dirty="0">
                <a:latin typeface="Arial" panose="020B0604020202020204" pitchFamily="34" charset="0"/>
                <a:cs typeface="Arial" panose="020B0604020202020204" pitchFamily="34" charset="0"/>
              </a:rPr>
              <a:t>Place aux jeunes en région </a:t>
            </a:r>
            <a:r>
              <a:rPr lang="fr-CA" sz="1200" u="sng" dirty="0">
                <a:latin typeface="Arial" panose="020B0604020202020204" pitchFamily="34" charset="0"/>
                <a:cs typeface="Arial" panose="020B0604020202020204" pitchFamily="34" charset="0"/>
                <a:hlinkClick r:id="rId10"/>
              </a:rPr>
              <a:t>https://www.placeauxjeunes.qc.ca/</a:t>
            </a:r>
            <a:endParaRPr lang="fr-CA" sz="1200" dirty="0">
              <a:latin typeface="Arial" panose="020B0604020202020204" pitchFamily="34" charset="0"/>
              <a:cs typeface="Arial" panose="020B0604020202020204" pitchFamily="34" charset="0"/>
            </a:endParaRPr>
          </a:p>
          <a:p>
            <a:pPr>
              <a:defRPr/>
            </a:pPr>
            <a:r>
              <a:rPr lang="fr-CA" sz="1200" dirty="0">
                <a:latin typeface="Arial" panose="020B0604020202020204" pitchFamily="34" charset="0"/>
                <a:cs typeface="Arial" panose="020B0604020202020204" pitchFamily="34" charset="0"/>
              </a:rPr>
              <a:t>Engagés.ca </a:t>
            </a:r>
            <a:r>
              <a:rPr lang="fr-CA" sz="1200" u="sng" dirty="0">
                <a:latin typeface="Arial" panose="020B0604020202020204" pitchFamily="34" charset="0"/>
                <a:cs typeface="Arial" panose="020B0604020202020204" pitchFamily="34" charset="0"/>
                <a:hlinkClick r:id="rId11"/>
              </a:rPr>
              <a:t>http://engages.ca/</a:t>
            </a:r>
            <a:endParaRPr lang="fr-CA" sz="1200" dirty="0">
              <a:latin typeface="Arial" panose="020B0604020202020204" pitchFamily="34" charset="0"/>
              <a:cs typeface="Arial" panose="020B0604020202020204" pitchFamily="34" charset="0"/>
            </a:endParaRPr>
          </a:p>
          <a:p>
            <a:pPr>
              <a:defRPr/>
            </a:pPr>
            <a:r>
              <a:rPr lang="fr-CA" sz="1200" dirty="0">
                <a:latin typeface="Arial" panose="020B0604020202020204" pitchFamily="34" charset="0"/>
                <a:cs typeface="Arial" panose="020B0604020202020204" pitchFamily="34" charset="0"/>
              </a:rPr>
              <a:t>Emploi-Québec - Placement en ligne </a:t>
            </a:r>
            <a:r>
              <a:rPr lang="fr-CA" sz="1200" u="sng" dirty="0">
                <a:latin typeface="Arial" panose="020B0604020202020204" pitchFamily="34" charset="0"/>
                <a:cs typeface="Arial" panose="020B0604020202020204" pitchFamily="34" charset="0"/>
                <a:hlinkClick r:id="rId12"/>
              </a:rPr>
              <a:t>http://placement.emploiquebec.gouv.qc.ca/mbe/login/portail/portcherc.asp</a:t>
            </a:r>
            <a:endParaRPr lang="fr-CA" sz="1200" dirty="0">
              <a:latin typeface="Arial" panose="020B0604020202020204" pitchFamily="34" charset="0"/>
              <a:cs typeface="Arial" panose="020B0604020202020204" pitchFamily="34" charset="0"/>
            </a:endParaRPr>
          </a:p>
          <a:p>
            <a:endParaRPr lang="fr-FR" sz="1200" b="1" dirty="0" smtClean="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2077672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KINÉSIOLOGIE</a:t>
            </a:r>
          </a:p>
        </p:txBody>
      </p:sp>
      <p:sp>
        <p:nvSpPr>
          <p:cNvPr id="3" name="Espace réservé du texte 2"/>
          <p:cNvSpPr>
            <a:spLocks noGrp="1"/>
          </p:cNvSpPr>
          <p:nvPr>
            <p:ph type="body" sz="quarter" idx="10"/>
          </p:nvPr>
        </p:nvSpPr>
        <p:spPr>
          <a:xfrm>
            <a:off x="84220" y="1034716"/>
            <a:ext cx="9059779" cy="5823283"/>
          </a:xfrm>
        </p:spPr>
        <p:txBody>
          <a:bodyPr/>
          <a:lstStyle/>
          <a:p>
            <a:pPr>
              <a:spcBef>
                <a:spcPts val="0"/>
              </a:spcBef>
            </a:pPr>
            <a:endParaRPr lang="fr-FR" sz="1200" b="1" dirty="0" smtClean="0">
              <a:latin typeface="Arial" panose="020B0604020202020204" pitchFamily="34" charset="0"/>
              <a:cs typeface="Arial" panose="020B0604020202020204" pitchFamily="34" charset="0"/>
            </a:endParaRPr>
          </a:p>
          <a:p>
            <a:pPr>
              <a:spcBef>
                <a:spcPts val="0"/>
              </a:spcBef>
            </a:pPr>
            <a:r>
              <a:rPr lang="fr-FR" sz="1200" b="1" dirty="0" smtClean="0">
                <a:latin typeface="Arial" panose="020B0604020202020204" pitchFamily="34" charset="0"/>
                <a:cs typeface="Arial" panose="020B0604020202020204" pitchFamily="34" charset="0"/>
              </a:rPr>
              <a:t>MINISTÈRES </a:t>
            </a:r>
            <a:r>
              <a:rPr lang="fr-FR" sz="1200" b="1" dirty="0">
                <a:latin typeface="Arial" panose="020B0604020202020204" pitchFamily="34" charset="0"/>
                <a:cs typeface="Arial" panose="020B0604020202020204" pitchFamily="34" charset="0"/>
              </a:rPr>
              <a:t>ET ORGANISMES AU QUÉBEC</a:t>
            </a:r>
          </a:p>
          <a:p>
            <a:pPr>
              <a:spcBef>
                <a:spcPts val="0"/>
              </a:spcBef>
            </a:pPr>
            <a:endParaRPr lang="fr-FR" sz="1200" b="1" dirty="0" smtClean="0">
              <a:latin typeface="Arial" panose="020B0604020202020204" pitchFamily="34" charset="0"/>
              <a:cs typeface="Arial" panose="020B0604020202020204" pitchFamily="34" charset="0"/>
              <a:hlinkClick r:id="rId2"/>
            </a:endParaRPr>
          </a:p>
          <a:p>
            <a:pPr marL="171450" indent="-171450">
              <a:spcBef>
                <a:spcPts val="0"/>
              </a:spcBef>
              <a:buFont typeface="Arial" panose="020B0604020202020204" pitchFamily="34" charset="0"/>
              <a:buChar char="•"/>
            </a:pPr>
            <a:r>
              <a:rPr lang="fr-FR" sz="1200" b="1" dirty="0" smtClean="0">
                <a:latin typeface="Arial" panose="020B0604020202020204" pitchFamily="34" charset="0"/>
                <a:cs typeface="Arial" panose="020B0604020202020204" pitchFamily="34" charset="0"/>
                <a:hlinkClick r:id="rId2"/>
              </a:rPr>
              <a:t>http</a:t>
            </a:r>
            <a:r>
              <a:rPr lang="fr-FR" sz="1200" b="1" dirty="0">
                <a:latin typeface="Arial" panose="020B0604020202020204" pitchFamily="34" charset="0"/>
                <a:cs typeface="Arial" panose="020B0604020202020204" pitchFamily="34" charset="0"/>
                <a:hlinkClick r:id="rId2"/>
              </a:rPr>
              <a:t>://www.carrieres.gouv.qc.ca/choisir-la-fonction-publique/ministeres-et-organismes</a:t>
            </a:r>
            <a:r>
              <a:rPr lang="fr-FR" sz="1200" b="1" dirty="0" smtClean="0">
                <a:latin typeface="Arial" panose="020B0604020202020204" pitchFamily="34" charset="0"/>
                <a:cs typeface="Arial" panose="020B0604020202020204" pitchFamily="34" charset="0"/>
                <a:hlinkClick r:id="rId2"/>
              </a:rPr>
              <a:t>/</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Organismes provinciaux non régis par la Loi sur l'emploi dans la fonction publique</a:t>
            </a:r>
            <a:br>
              <a:rPr lang="fr-FR" sz="1200" b="1"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hlinkClick r:id="rId3"/>
              </a:rPr>
              <a:t>http://</a:t>
            </a:r>
            <a:r>
              <a:rPr lang="fr-FR" sz="1200" b="1" dirty="0" smtClean="0">
                <a:latin typeface="Arial" panose="020B0604020202020204" pitchFamily="34" charset="0"/>
                <a:cs typeface="Arial" panose="020B0604020202020204" pitchFamily="34" charset="0"/>
                <a:hlinkClick r:id="rId3"/>
              </a:rPr>
              <a:t>www.tresor.gouv.qc.ca/fileadmin/PDF/info_equite/liste_mo_non_assujetis.pdf</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Organismes </a:t>
            </a:r>
            <a:r>
              <a:rPr lang="fr-FR" sz="1200" b="1" dirty="0" smtClean="0">
                <a:latin typeface="Arial" panose="020B0604020202020204" pitchFamily="34" charset="0"/>
                <a:cs typeface="Arial" panose="020B0604020202020204" pitchFamily="34" charset="0"/>
              </a:rPr>
              <a:t>communautaires </a:t>
            </a:r>
            <a:r>
              <a:rPr lang="fr-FR" sz="1200" b="1" dirty="0" smtClean="0">
                <a:latin typeface="Arial" panose="020B0604020202020204" pitchFamily="34" charset="0"/>
                <a:cs typeface="Arial" panose="020B0604020202020204" pitchFamily="34" charset="0"/>
                <a:hlinkClick r:id="rId4"/>
              </a:rPr>
              <a:t>http</a:t>
            </a:r>
            <a:r>
              <a:rPr lang="fr-FR" sz="1200" b="1" dirty="0">
                <a:latin typeface="Arial" panose="020B0604020202020204" pitchFamily="34" charset="0"/>
                <a:cs typeface="Arial" panose="020B0604020202020204" pitchFamily="34" charset="0"/>
                <a:hlinkClick r:id="rId4"/>
              </a:rPr>
              <a:t>://www.211quebecregions.ca/fr</a:t>
            </a:r>
            <a:r>
              <a:rPr lang="fr-FR" sz="1200" b="1" dirty="0" smtClean="0">
                <a:latin typeface="Arial" panose="020B0604020202020204" pitchFamily="34" charset="0"/>
                <a:cs typeface="Arial" panose="020B0604020202020204" pitchFamily="34" charset="0"/>
                <a:hlinkClick r:id="rId4"/>
              </a:rPr>
              <a:t>/</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smtClean="0">
                <a:latin typeface="Arial" panose="020B0604020202020204" pitchFamily="34" charset="0"/>
                <a:cs typeface="Arial" panose="020B0604020202020204" pitchFamily="34" charset="0"/>
              </a:rPr>
              <a:t>Répertoire </a:t>
            </a:r>
            <a:r>
              <a:rPr lang="fr-FR" sz="1200" b="1" dirty="0">
                <a:latin typeface="Arial" panose="020B0604020202020204" pitchFamily="34" charset="0"/>
                <a:cs typeface="Arial" panose="020B0604020202020204" pitchFamily="34" charset="0"/>
              </a:rPr>
              <a:t>de la vie communautaire du Québec</a:t>
            </a:r>
            <a:br>
              <a:rPr lang="fr-FR" sz="1200" b="1"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hlinkClick r:id="rId5"/>
              </a:rPr>
              <a:t>http://</a:t>
            </a:r>
            <a:r>
              <a:rPr lang="fr-FR" sz="1200" b="1" dirty="0" smtClean="0">
                <a:latin typeface="Arial" panose="020B0604020202020204" pitchFamily="34" charset="0"/>
                <a:cs typeface="Arial" panose="020B0604020202020204" pitchFamily="34" charset="0"/>
                <a:hlinkClick r:id="rId5"/>
              </a:rPr>
              <a:t>www.rvcq.ca/search/index.jsp;jsessionid=6B5915B325BAA4355447BD9E0399C879?cat=Abus#pageTop</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Regroupement des maisons des jeunes du </a:t>
            </a:r>
            <a:r>
              <a:rPr lang="fr-FR" sz="1200" b="1" dirty="0" smtClean="0">
                <a:latin typeface="Arial" panose="020B0604020202020204" pitchFamily="34" charset="0"/>
                <a:cs typeface="Arial" panose="020B0604020202020204" pitchFamily="34" charset="0"/>
              </a:rPr>
              <a:t>Québec </a:t>
            </a:r>
            <a:r>
              <a:rPr lang="fr-FR" sz="1200" b="1" dirty="0" smtClean="0">
                <a:latin typeface="Arial" panose="020B0604020202020204" pitchFamily="34" charset="0"/>
                <a:cs typeface="Arial" panose="020B0604020202020204" pitchFamily="34" charset="0"/>
                <a:hlinkClick r:id="rId6"/>
              </a:rPr>
              <a:t>http</a:t>
            </a:r>
            <a:r>
              <a:rPr lang="fr-FR" sz="1200" b="1" dirty="0">
                <a:latin typeface="Arial" panose="020B0604020202020204" pitchFamily="34" charset="0"/>
                <a:cs typeface="Arial" panose="020B0604020202020204" pitchFamily="34" charset="0"/>
                <a:hlinkClick r:id="rId6"/>
              </a:rPr>
              <a:t>://rmjq.org</a:t>
            </a:r>
            <a:r>
              <a:rPr lang="fr-FR" sz="1200" b="1" dirty="0" smtClean="0">
                <a:latin typeface="Arial" panose="020B0604020202020204" pitchFamily="34" charset="0"/>
                <a:cs typeface="Arial" panose="020B0604020202020204" pitchFamily="34" charset="0"/>
                <a:hlinkClick r:id="rId6"/>
              </a:rPr>
              <a:t>/</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a:latin typeface="Arial" panose="020B0604020202020204" pitchFamily="34" charset="0"/>
                <a:cs typeface="Arial" panose="020B0604020202020204" pitchFamily="34" charset="0"/>
              </a:rPr>
              <a:t>Association des centres jeunesse du Québec </a:t>
            </a:r>
            <a:r>
              <a:rPr lang="fr-FR" sz="1200" b="1" dirty="0">
                <a:latin typeface="Arial" panose="020B0604020202020204" pitchFamily="34" charset="0"/>
                <a:cs typeface="Arial" panose="020B0604020202020204" pitchFamily="34" charset="0"/>
                <a:hlinkClick r:id="rId7"/>
              </a:rPr>
              <a:t>http://</a:t>
            </a:r>
            <a:r>
              <a:rPr lang="fr-FR" sz="1200" b="1" dirty="0" smtClean="0">
                <a:latin typeface="Arial" panose="020B0604020202020204" pitchFamily="34" charset="0"/>
                <a:cs typeface="Arial" panose="020B0604020202020204" pitchFamily="34" charset="0"/>
                <a:hlinkClick r:id="rId7"/>
              </a:rPr>
              <a:t>www.rpcu.qc.ca/fr/sante-serv-soc-centres-jeunesse.aspx</a:t>
            </a:r>
            <a:r>
              <a:rPr lang="fr-FR" sz="1200" b="1" dirty="0" smtClean="0">
                <a:latin typeface="Arial" panose="020B0604020202020204" pitchFamily="34" charset="0"/>
                <a:cs typeface="Arial" panose="020B0604020202020204" pitchFamily="34" charset="0"/>
              </a:rPr>
              <a:t> </a:t>
            </a:r>
            <a:endParaRPr lang="fr-FR" sz="1200" b="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fr-FR" sz="1200" b="1" dirty="0" smtClean="0">
                <a:latin typeface="Arial" panose="020B0604020202020204" pitchFamily="34" charset="0"/>
                <a:cs typeface="Arial" panose="020B0604020202020204" pitchFamily="34" charset="0"/>
              </a:rPr>
              <a:t>Répertoire </a:t>
            </a:r>
            <a:r>
              <a:rPr lang="fr-FR" sz="1200" b="1" dirty="0">
                <a:latin typeface="Arial" panose="020B0604020202020204" pitchFamily="34" charset="0"/>
                <a:cs typeface="Arial" panose="020B0604020202020204" pitchFamily="34" charset="0"/>
              </a:rPr>
              <a:t>des centres de santé et des services </a:t>
            </a:r>
            <a:r>
              <a:rPr lang="fr-FR" sz="1200" b="1" dirty="0" smtClean="0">
                <a:latin typeface="Arial" panose="020B0604020202020204" pitchFamily="34" charset="0"/>
                <a:cs typeface="Arial" panose="020B0604020202020204" pitchFamily="34" charset="0"/>
              </a:rPr>
              <a:t>sociaux </a:t>
            </a:r>
            <a:r>
              <a:rPr lang="fr-FR" sz="1200" b="1" dirty="0" smtClean="0">
                <a:latin typeface="Arial" panose="020B0604020202020204" pitchFamily="34" charset="0"/>
                <a:cs typeface="Arial" panose="020B0604020202020204" pitchFamily="34" charset="0"/>
                <a:hlinkClick r:id="rId8"/>
              </a:rPr>
              <a:t>http</a:t>
            </a:r>
            <a:r>
              <a:rPr lang="fr-FR" sz="1200" b="1" dirty="0">
                <a:latin typeface="Arial" panose="020B0604020202020204" pitchFamily="34" charset="0"/>
                <a:cs typeface="Arial" panose="020B0604020202020204" pitchFamily="34" charset="0"/>
                <a:hlinkClick r:id="rId8"/>
              </a:rPr>
              <a:t>://sante.gouv.qc.ca/systeme-sante-en-bref/cisss-ciusss</a:t>
            </a:r>
            <a:r>
              <a:rPr lang="fr-FR" sz="1200" b="1" dirty="0" smtClean="0">
                <a:latin typeface="Arial" panose="020B0604020202020204" pitchFamily="34" charset="0"/>
                <a:cs typeface="Arial" panose="020B0604020202020204" pitchFamily="34" charset="0"/>
                <a:hlinkClick r:id="rId8"/>
              </a:rPr>
              <a:t>/</a:t>
            </a:r>
            <a:endParaRPr lang="fr-FR"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200" b="1" dirty="0" smtClean="0">
                <a:latin typeface="Arial" panose="020B0604020202020204" pitchFamily="34" charset="0"/>
                <a:cs typeface="Arial" panose="020B0604020202020204" pitchFamily="34" charset="0"/>
              </a:rPr>
              <a:t>Regroupement </a:t>
            </a:r>
            <a:r>
              <a:rPr lang="fr-FR" sz="1200" b="1" dirty="0">
                <a:latin typeface="Arial" panose="020B0604020202020204" pitchFamily="34" charset="0"/>
                <a:cs typeface="Arial" panose="020B0604020202020204" pitchFamily="34" charset="0"/>
              </a:rPr>
              <a:t>provincial des comités des usagers en santé et services sociaux</a:t>
            </a:r>
            <a:br>
              <a:rPr lang="fr-FR" sz="1200" b="1"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hlinkClick r:id="rId7"/>
              </a:rPr>
              <a:t>http://www.rpcu.qc.ca/fr/sante-serv-soc-centres-jeunesse.aspx</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200" b="1" dirty="0">
                <a:latin typeface="Arial" panose="020B0604020202020204" pitchFamily="34" charset="0"/>
                <a:cs typeface="Arial" panose="020B0604020202020204" pitchFamily="34" charset="0"/>
              </a:rPr>
              <a:t>Ministère de l'Innovation, des Sciences et du Développement économique du Canada - liste de consultants</a:t>
            </a:r>
          </a:p>
          <a:p>
            <a:pPr marL="180975" lvl="0" indent="-180975"/>
            <a:r>
              <a:rPr lang="fr-FR" sz="1200" dirty="0" smtClean="0">
                <a:latin typeface="Arial" panose="020B0604020202020204" pitchFamily="34" charset="0"/>
                <a:cs typeface="Arial" panose="020B0604020202020204" pitchFamily="34" charset="0"/>
                <a:hlinkClick r:id="rId9"/>
              </a:rPr>
              <a:t>	http</a:t>
            </a:r>
            <a:r>
              <a:rPr lang="fr-FR" sz="1200" dirty="0">
                <a:latin typeface="Arial" panose="020B0604020202020204" pitchFamily="34" charset="0"/>
                <a:cs typeface="Arial" panose="020B0604020202020204" pitchFamily="34" charset="0"/>
                <a:hlinkClick r:id="rId9"/>
              </a:rPr>
              <a:t>://www.ic.gc.ca/eic/site/ccc_bt-rec_ec.nsf/fra/h_00007.html</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200" b="1" dirty="0">
                <a:latin typeface="Arial" panose="020B0604020202020204" pitchFamily="34" charset="0"/>
                <a:cs typeface="Arial" panose="020B0604020202020204" pitchFamily="34" charset="0"/>
              </a:rPr>
              <a:t>Association des gestionnaires des établissements de santé et de services sociaux </a:t>
            </a:r>
            <a:r>
              <a:rPr lang="fr-FR" sz="1200" dirty="0">
                <a:latin typeface="Arial" panose="020B0604020202020204" pitchFamily="34" charset="0"/>
                <a:cs typeface="Arial" panose="020B0604020202020204" pitchFamily="34" charset="0"/>
                <a:hlinkClick r:id="rId10"/>
              </a:rPr>
              <a:t>http://www.agesss.qc.ca/</a:t>
            </a:r>
            <a:r>
              <a:rPr lang="fr-FR" sz="12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fr-FR" sz="1200" b="1" dirty="0">
                <a:latin typeface="Arial" panose="020B0604020202020204" pitchFamily="34" charset="0"/>
                <a:cs typeface="Arial" panose="020B0604020202020204" pitchFamily="34" charset="0"/>
              </a:rPr>
              <a:t>Établissements affiliés et non affiliés à l'université</a:t>
            </a:r>
          </a:p>
          <a:p>
            <a:pPr marL="171450" lvl="0" indent="-171450">
              <a:buFont typeface="Arial" panose="020B0604020202020204" pitchFamily="34" charset="0"/>
              <a:buChar char="•"/>
            </a:pPr>
            <a:r>
              <a:rPr lang="fr-FR" sz="1200" dirty="0">
                <a:latin typeface="Arial" panose="020B0604020202020204" pitchFamily="34" charset="0"/>
                <a:cs typeface="Arial" panose="020B0604020202020204" pitchFamily="34" charset="0"/>
                <a:hlinkClick r:id="rId11"/>
              </a:rPr>
              <a:t>http://www2.ulaval.ca/la-recherche/chercheurs-et-unites-de-recherche/etablissements-affilies-et-non-affilies.html</a:t>
            </a:r>
            <a:r>
              <a:rPr lang="fr-FR" sz="12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defRPr/>
            </a:pPr>
            <a:r>
              <a:rPr lang="fr-CA" sz="1200" u="sng" dirty="0">
                <a:latin typeface="Arial" panose="020B0604020202020204" pitchFamily="34" charset="0"/>
                <a:cs typeface="Arial" panose="020B0604020202020204" pitchFamily="34" charset="0"/>
                <a:hlinkClick r:id="rId12"/>
              </a:rPr>
              <a:t>Site 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Fonds de la recherche en santé du Québec</a:t>
            </a:r>
          </a:p>
          <a:p>
            <a:pPr marL="171450" lvl="0" indent="-171450">
              <a:buFont typeface="Arial" panose="020B0604020202020204" pitchFamily="34" charset="0"/>
              <a:buChar char="•"/>
              <a:defRPr/>
            </a:pPr>
            <a:r>
              <a:rPr lang="fr-CA" sz="1200" u="sng" dirty="0">
                <a:latin typeface="Arial" panose="020B0604020202020204" pitchFamily="34" charset="0"/>
                <a:cs typeface="Arial" panose="020B0604020202020204" pitchFamily="34" charset="0"/>
                <a:hlinkClick r:id="rId13"/>
              </a:rPr>
              <a:t>Site 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Agence de la santé et des services sociaux de la Capitale-Nationale</a:t>
            </a:r>
          </a:p>
          <a:p>
            <a:pPr marL="171450" lvl="0" indent="-171450">
              <a:buFont typeface="Arial" panose="020B0604020202020204" pitchFamily="34" charset="0"/>
              <a:buChar char="•"/>
              <a:defRPr/>
            </a:pPr>
            <a:r>
              <a:rPr lang="fr-CA" sz="1200" u="sng" dirty="0">
                <a:latin typeface="Arial" panose="020B0604020202020204" pitchFamily="34" charset="0"/>
                <a:cs typeface="Arial" panose="020B0604020202020204" pitchFamily="34" charset="0"/>
                <a:hlinkClick r:id="rId14"/>
              </a:rPr>
              <a:t>Site Web</a:t>
            </a:r>
            <a:r>
              <a:rPr lang="fr-CA" sz="1200" dirty="0">
                <a:latin typeface="Arial" panose="020B0604020202020204" pitchFamily="34" charset="0"/>
                <a:cs typeface="Arial" panose="020B0604020202020204" pitchFamily="34" charset="0"/>
              </a:rPr>
              <a:t> </a:t>
            </a:r>
            <a:r>
              <a:rPr lang="fr-CA" sz="1200" b="1" dirty="0">
                <a:latin typeface="Arial" panose="020B0604020202020204" pitchFamily="34" charset="0"/>
                <a:cs typeface="Arial" panose="020B0604020202020204" pitchFamily="34" charset="0"/>
              </a:rPr>
              <a:t>. . . Agence de la santé et des services sociaux de Montréal </a:t>
            </a:r>
          </a:p>
          <a:p>
            <a:pPr marL="171450" lvl="0" indent="-171450">
              <a:buFont typeface="Arial" panose="020B0604020202020204" pitchFamily="34" charset="0"/>
              <a:buChar char="•"/>
              <a:defRPr/>
            </a:pPr>
            <a:r>
              <a:rPr lang="fr-CA" sz="1200" u="sng" dirty="0">
                <a:latin typeface="Arial" panose="020B0604020202020204" pitchFamily="34" charset="0"/>
                <a:cs typeface="Arial" panose="020B0604020202020204" pitchFamily="34" charset="0"/>
                <a:hlinkClick r:id="rId15"/>
              </a:rPr>
              <a:t>Site Web</a:t>
            </a:r>
            <a:r>
              <a:rPr lang="fr-CA" sz="1200" b="1" dirty="0">
                <a:latin typeface="Arial" panose="020B0604020202020204" pitchFamily="34" charset="0"/>
                <a:cs typeface="Arial" panose="020B0604020202020204" pitchFamily="34" charset="0"/>
              </a:rPr>
              <a:t> . . . Carrière dans le réseau de la santé et des services sociaux du Québec</a:t>
            </a:r>
          </a:p>
          <a:p>
            <a:r>
              <a:rPr lang="fr-FR" sz="1200" b="1" dirty="0">
                <a:latin typeface="Arial" panose="020B0604020202020204" pitchFamily="34" charset="0"/>
                <a:cs typeface="Arial" panose="020B0604020202020204" pitchFamily="34" charset="0"/>
              </a:rPr>
              <a:t/>
            </a:r>
            <a:br>
              <a:rPr lang="fr-FR" sz="1200" b="1" dirty="0">
                <a:latin typeface="Arial" panose="020B0604020202020204" pitchFamily="34" charset="0"/>
                <a:cs typeface="Arial" panose="020B0604020202020204" pitchFamily="34" charset="0"/>
              </a:rPr>
            </a:br>
            <a:endParaRPr lang="fr-FR" sz="1200" b="1" dirty="0" smtClean="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552538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KINÉSIOLOGIE</a:t>
            </a:r>
          </a:p>
        </p:txBody>
      </p:sp>
      <p:sp>
        <p:nvSpPr>
          <p:cNvPr id="3" name="Espace réservé du texte 2"/>
          <p:cNvSpPr>
            <a:spLocks noGrp="1"/>
          </p:cNvSpPr>
          <p:nvPr>
            <p:ph type="body" sz="quarter" idx="10"/>
          </p:nvPr>
        </p:nvSpPr>
        <p:spPr>
          <a:xfrm>
            <a:off x="84221" y="1191126"/>
            <a:ext cx="8855242" cy="5666873"/>
          </a:xfrm>
        </p:spPr>
        <p:txBody>
          <a:bodyPr/>
          <a:lstStyle/>
          <a:p>
            <a:r>
              <a:rPr lang="fr-FR" sz="1200" b="1" dirty="0">
                <a:latin typeface="Arial" panose="020B0604020202020204" pitchFamily="34" charset="0"/>
                <a:cs typeface="Arial" panose="020B0604020202020204" pitchFamily="34" charset="0"/>
              </a:rPr>
              <a:t>FÉDÉRAL, NATIONAL</a:t>
            </a:r>
          </a:p>
          <a:p>
            <a:r>
              <a:rPr lang="fr-FR" sz="1200" dirty="0">
                <a:latin typeface="Arial" panose="020B0604020202020204" pitchFamily="34" charset="0"/>
                <a:cs typeface="Arial" panose="020B0604020202020204" pitchFamily="34" charset="0"/>
              </a:rPr>
              <a:t>Entre le début septembre et le début octobre de l'année avant d'être </a:t>
            </a:r>
            <a:r>
              <a:rPr lang="fr-FR" sz="1200" dirty="0" err="1">
                <a:latin typeface="Arial" panose="020B0604020202020204" pitchFamily="34" charset="0"/>
                <a:cs typeface="Arial" panose="020B0604020202020204" pitchFamily="34" charset="0"/>
              </a:rPr>
              <a:t>diplômé-e</a:t>
            </a:r>
            <a:r>
              <a:rPr lang="fr-FR" sz="1200" dirty="0">
                <a:latin typeface="Arial" panose="020B0604020202020204" pitchFamily="34" charset="0"/>
                <a:cs typeface="Arial" panose="020B0604020202020204" pitchFamily="34" charset="0"/>
              </a:rPr>
              <a:t> ou déjà </a:t>
            </a:r>
            <a:r>
              <a:rPr lang="fr-FR" sz="1200" dirty="0" err="1">
                <a:latin typeface="Arial" panose="020B0604020202020204" pitchFamily="34" charset="0"/>
                <a:cs typeface="Arial" panose="020B0604020202020204" pitchFamily="34" charset="0"/>
              </a:rPr>
              <a:t>diplômé-e</a:t>
            </a:r>
            <a:r>
              <a:rPr lang="fr-FR" sz="1200" dirty="0">
                <a:latin typeface="Arial" panose="020B0604020202020204" pitchFamily="34" charset="0"/>
                <a:cs typeface="Arial" panose="020B0604020202020204" pitchFamily="34" charset="0"/>
              </a:rPr>
              <a:t>, allez à </a:t>
            </a:r>
            <a:r>
              <a:rPr lang="fr-FR" sz="1200" dirty="0">
                <a:latin typeface="Arial" panose="020B0604020202020204" pitchFamily="34" charset="0"/>
                <a:cs typeface="Arial" panose="020B0604020202020204" pitchFamily="34" charset="0"/>
                <a:hlinkClick r:id="rId2"/>
              </a:rPr>
              <a:t>http://</a:t>
            </a:r>
            <a:r>
              <a:rPr lang="fr-FR" sz="1200" dirty="0" smtClean="0">
                <a:latin typeface="Arial" panose="020B0604020202020204" pitchFamily="34" charset="0"/>
                <a:cs typeface="Arial" panose="020B0604020202020204" pitchFamily="34" charset="0"/>
                <a:hlinkClick r:id="rId2"/>
              </a:rPr>
              <a:t>jobs-emplois.gc.ca</a:t>
            </a:r>
            <a:r>
              <a:rPr lang="fr-FR" sz="1200" dirty="0" smtClean="0">
                <a:latin typeface="Arial" panose="020B0604020202020204" pitchFamily="34" charset="0"/>
                <a:cs typeface="Arial" panose="020B0604020202020204" pitchFamily="34" charset="0"/>
              </a:rPr>
              <a:t> , </a:t>
            </a:r>
            <a:r>
              <a:rPr lang="fr-FR" sz="1200" dirty="0">
                <a:latin typeface="Arial" panose="020B0604020202020204" pitchFamily="34" charset="0"/>
                <a:cs typeface="Arial" panose="020B0604020202020204" pitchFamily="34" charset="0"/>
              </a:rPr>
              <a:t>ensuite «Diplômés» et s'inscrire au «Recrutement postsecondaire» ou autres programmes (durée du recrutement : 1 mois seulement). Consultez aussi les concours ouverts au public. Les étudiants-es internationaux peuvent postuler aux emplois annoncés, mais la préférence sera toujours accordée aux citoyens canadiens.</a:t>
            </a: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Liste des ministères et agences</a:t>
            </a:r>
          </a:p>
          <a:p>
            <a:r>
              <a:rPr lang="fr-FR" sz="1200" dirty="0">
                <a:latin typeface="Arial" panose="020B0604020202020204" pitchFamily="34" charset="0"/>
                <a:cs typeface="Arial" panose="020B0604020202020204" pitchFamily="34" charset="0"/>
                <a:hlinkClick r:id="rId3"/>
              </a:rPr>
              <a:t>https://</a:t>
            </a:r>
            <a:r>
              <a:rPr lang="fr-FR" sz="1200" dirty="0" smtClean="0">
                <a:latin typeface="Arial" panose="020B0604020202020204" pitchFamily="34" charset="0"/>
                <a:cs typeface="Arial" panose="020B0604020202020204" pitchFamily="34" charset="0"/>
                <a:hlinkClick r:id="rId3"/>
              </a:rPr>
              <a:t>www.canada.ca/fr/gouvernement/min.html?utm_medium=decommissioned+site&amp;utm_campaign=Canada+Site+Redirect+Tracking&amp;utm_source=canada.gc.ca/depts/major/depind-fra.html&amp;utm_content=Launch+Tracking</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Certains organismes gouvernementaux ne sont pas régis par la Loi sur l'emploi dans la fonction publique(</a:t>
            </a:r>
            <a:r>
              <a:rPr lang="fr-FR" sz="1200" b="1" dirty="0" err="1">
                <a:latin typeface="Arial" panose="020B0604020202020204" pitchFamily="34" charset="0"/>
                <a:cs typeface="Arial" panose="020B0604020202020204" pitchFamily="34" charset="0"/>
              </a:rPr>
              <a:t>LEFP</a:t>
            </a:r>
            <a:r>
              <a:rPr lang="fr-FR" sz="1200" b="1" dirty="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Ils ne sont donc pas tenus d'afficher leurs possibilités d'emploi sur le site web de la Commission de la fonction publique (emplois.gc.ca), mais certains d'entre eux le font </a:t>
            </a:r>
            <a:r>
              <a:rPr lang="fr-FR" sz="1200" dirty="0">
                <a:latin typeface="Arial" panose="020B0604020202020204" pitchFamily="34" charset="0"/>
                <a:cs typeface="Arial" panose="020B0604020202020204" pitchFamily="34" charset="0"/>
                <a:hlinkClick r:id="rId4"/>
              </a:rPr>
              <a:t>http://</a:t>
            </a:r>
            <a:r>
              <a:rPr lang="fr-FR" sz="1200" dirty="0" smtClean="0">
                <a:latin typeface="Arial" panose="020B0604020202020204" pitchFamily="34" charset="0"/>
                <a:cs typeface="Arial" panose="020B0604020202020204" pitchFamily="34" charset="0"/>
                <a:hlinkClick r:id="rId4"/>
              </a:rPr>
              <a:t>jobs-emplois.gc.ca/centres/org-fra.htm</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Annuaire de tous les ministères et organismes fédéraux </a:t>
            </a:r>
            <a:r>
              <a:rPr lang="fr-FR" sz="1200" dirty="0">
                <a:latin typeface="Arial" panose="020B0604020202020204" pitchFamily="34" charset="0"/>
                <a:cs typeface="Arial" panose="020B0604020202020204" pitchFamily="34" charset="0"/>
              </a:rPr>
              <a:t>pour contacter directement au besoin les ressources humaines </a:t>
            </a:r>
            <a:r>
              <a:rPr lang="fr-FR" sz="1200" dirty="0">
                <a:latin typeface="Arial" panose="020B0604020202020204" pitchFamily="34" charset="0"/>
                <a:cs typeface="Arial" panose="020B0604020202020204" pitchFamily="34" charset="0"/>
                <a:hlinkClick r:id="rId5"/>
              </a:rPr>
              <a:t>http://</a:t>
            </a:r>
            <a:r>
              <a:rPr lang="fr-FR" sz="1200" dirty="0" smtClean="0">
                <a:latin typeface="Arial" panose="020B0604020202020204" pitchFamily="34" charset="0"/>
                <a:cs typeface="Arial" panose="020B0604020202020204" pitchFamily="34" charset="0"/>
                <a:hlinkClick r:id="rId5"/>
              </a:rPr>
              <a:t>sage-geds.tpsgc-pwgsc.gc.ca/cgi-bin/direct500/fra/BF</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Chaires de recherche au national </a:t>
            </a:r>
            <a:r>
              <a:rPr lang="fr-FR" sz="1200" dirty="0">
                <a:latin typeface="Arial" panose="020B0604020202020204" pitchFamily="34" charset="0"/>
                <a:cs typeface="Arial" panose="020B0604020202020204" pitchFamily="34" charset="0"/>
                <a:hlinkClick r:id="rId6"/>
              </a:rPr>
              <a:t>http://</a:t>
            </a:r>
            <a:r>
              <a:rPr lang="fr-FR" sz="1200" dirty="0" smtClean="0">
                <a:latin typeface="Arial" panose="020B0604020202020204" pitchFamily="34" charset="0"/>
                <a:cs typeface="Arial" panose="020B0604020202020204" pitchFamily="34" charset="0"/>
                <a:hlinkClick r:id="rId6"/>
              </a:rPr>
              <a:t>www.chairs-chaires.gc.ca/home-accueil-fra.aspx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Institut canadien d'information sur la santé </a:t>
            </a:r>
            <a:r>
              <a:rPr lang="fr-FR" sz="1200" dirty="0">
                <a:latin typeface="Arial" panose="020B0604020202020204" pitchFamily="34" charset="0"/>
                <a:cs typeface="Arial" panose="020B0604020202020204" pitchFamily="34" charset="0"/>
                <a:hlinkClick r:id="rId7"/>
              </a:rPr>
              <a:t>https://</a:t>
            </a:r>
            <a:r>
              <a:rPr lang="fr-FR" sz="1200" dirty="0" smtClean="0">
                <a:latin typeface="Arial" panose="020B0604020202020204" pitchFamily="34" charset="0"/>
                <a:cs typeface="Arial" panose="020B0604020202020204" pitchFamily="34" charset="0"/>
                <a:hlinkClick r:id="rId7"/>
              </a:rPr>
              <a:t>www.cihi.ca/fr</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rPr>
              <a:t>Réseaux canadiens de recherche en politiques publiques </a:t>
            </a:r>
            <a:r>
              <a:rPr lang="fr-FR" sz="1200" dirty="0">
                <a:latin typeface="Arial" panose="020B0604020202020204" pitchFamily="34" charset="0"/>
                <a:cs typeface="Arial" panose="020B0604020202020204" pitchFamily="34" charset="0"/>
                <a:hlinkClick r:id="rId8"/>
              </a:rPr>
              <a:t>http://</a:t>
            </a:r>
            <a:r>
              <a:rPr lang="fr-FR" sz="1200" dirty="0" smtClean="0">
                <a:latin typeface="Arial" panose="020B0604020202020204" pitchFamily="34" charset="0"/>
                <a:cs typeface="Arial" panose="020B0604020202020204" pitchFamily="34" charset="0"/>
                <a:hlinkClick r:id="rId8"/>
              </a:rPr>
              <a:t>rcrpp.org/index.cfm?l=fr</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Conseil canadien de la santé </a:t>
            </a:r>
            <a:r>
              <a:rPr lang="fr-FR" sz="1200" dirty="0">
                <a:latin typeface="Arial" panose="020B0604020202020204" pitchFamily="34" charset="0"/>
                <a:cs typeface="Arial" panose="020B0604020202020204" pitchFamily="34" charset="0"/>
                <a:hlinkClick r:id="rId9"/>
              </a:rPr>
              <a:t>http://</a:t>
            </a:r>
            <a:r>
              <a:rPr lang="fr-FR" sz="1200" dirty="0" smtClean="0">
                <a:latin typeface="Arial" panose="020B0604020202020204" pitchFamily="34" charset="0"/>
                <a:cs typeface="Arial" panose="020B0604020202020204" pitchFamily="34" charset="0"/>
                <a:hlinkClick r:id="rId9"/>
              </a:rPr>
              <a:t>www.healthcouncilcanada.ca/index.php</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Santé Canada </a:t>
            </a:r>
            <a:r>
              <a:rPr lang="fr-FR" sz="1200" dirty="0">
                <a:latin typeface="Arial" panose="020B0604020202020204" pitchFamily="34" charset="0"/>
                <a:cs typeface="Arial" panose="020B0604020202020204" pitchFamily="34" charset="0"/>
                <a:hlinkClick r:id="rId10"/>
              </a:rPr>
              <a:t>http://hc-sc.gc.ca</a:t>
            </a:r>
            <a:r>
              <a:rPr lang="fr-FR" sz="1200" dirty="0" smtClean="0">
                <a:latin typeface="Arial" panose="020B0604020202020204" pitchFamily="34" charset="0"/>
                <a:cs typeface="Arial" panose="020B0604020202020204" pitchFamily="34" charset="0"/>
                <a:hlinkClick r:id="rId10"/>
              </a:rPr>
              <a:t>/</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Instituts de recherche en santé du Canada </a:t>
            </a:r>
            <a:r>
              <a:rPr lang="fr-FR" sz="1200" dirty="0">
                <a:latin typeface="Arial" panose="020B0604020202020204" pitchFamily="34" charset="0"/>
                <a:cs typeface="Arial" panose="020B0604020202020204" pitchFamily="34" charset="0"/>
                <a:hlinkClick r:id="rId11"/>
              </a:rPr>
              <a:t>http://</a:t>
            </a:r>
            <a:r>
              <a:rPr lang="fr-FR" sz="1200" dirty="0" smtClean="0">
                <a:latin typeface="Arial" panose="020B0604020202020204" pitchFamily="34" charset="0"/>
                <a:cs typeface="Arial" panose="020B0604020202020204" pitchFamily="34" charset="0"/>
                <a:hlinkClick r:id="rId11"/>
              </a:rPr>
              <a:t>www.cihr-irsc.gc.ca/f/193.html</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Institut canadien d’information sur la santé </a:t>
            </a:r>
            <a:r>
              <a:rPr lang="fr-FR" sz="1200" dirty="0">
                <a:latin typeface="Arial" panose="020B0604020202020204" pitchFamily="34" charset="0"/>
                <a:cs typeface="Arial" panose="020B0604020202020204" pitchFamily="34" charset="0"/>
                <a:hlinkClick r:id="rId12"/>
              </a:rPr>
              <a:t>http://</a:t>
            </a:r>
            <a:r>
              <a:rPr lang="fr-FR" sz="1200" dirty="0" smtClean="0">
                <a:latin typeface="Arial" panose="020B0604020202020204" pitchFamily="34" charset="0"/>
                <a:cs typeface="Arial" panose="020B0604020202020204" pitchFamily="34" charset="0"/>
                <a:hlinkClick r:id="rId12"/>
              </a:rPr>
              <a:t>www.cihi.ca/CIHI-ext-portal/internet/FR/Home/home/cihi000001</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Association canadienne de santé publique </a:t>
            </a:r>
            <a:r>
              <a:rPr lang="fr-FR" sz="1200" dirty="0">
                <a:latin typeface="Arial" panose="020B0604020202020204" pitchFamily="34" charset="0"/>
                <a:cs typeface="Arial" panose="020B0604020202020204" pitchFamily="34" charset="0"/>
                <a:hlinkClick r:id="rId13"/>
              </a:rPr>
              <a:t>http://</a:t>
            </a:r>
            <a:r>
              <a:rPr lang="fr-FR" sz="1200" dirty="0" smtClean="0">
                <a:latin typeface="Arial" panose="020B0604020202020204" pitchFamily="34" charset="0"/>
                <a:cs typeface="Arial" panose="020B0604020202020204" pitchFamily="34" charset="0"/>
                <a:hlinkClick r:id="rId13"/>
              </a:rPr>
              <a:t>www.cpha.ca/fr/default.aspx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Conseil de recherches en sciences humaines Canada </a:t>
            </a:r>
            <a:r>
              <a:rPr lang="fr-FR" sz="1200" dirty="0">
                <a:latin typeface="Arial" panose="020B0604020202020204" pitchFamily="34" charset="0"/>
                <a:cs typeface="Arial" panose="020B0604020202020204" pitchFamily="34" charset="0"/>
                <a:hlinkClick r:id="rId14"/>
              </a:rPr>
              <a:t>http://</a:t>
            </a:r>
            <a:r>
              <a:rPr lang="fr-FR" sz="1200" dirty="0" smtClean="0">
                <a:latin typeface="Arial" panose="020B0604020202020204" pitchFamily="34" charset="0"/>
                <a:cs typeface="Arial" panose="020B0604020202020204" pitchFamily="34" charset="0"/>
                <a:hlinkClick r:id="rId14"/>
              </a:rPr>
              <a:t>www.sshrc-crsh.gc.ca/home-accueil-fra.aspx</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1255672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3788"/>
            <a:ext cx="8229600" cy="557950"/>
          </a:xfrm>
        </p:spPr>
        <p:txBody>
          <a:bodyPr/>
          <a:lstStyle/>
          <a:p>
            <a:pPr algn="ctr"/>
            <a:r>
              <a:rPr lang="fr-CA" dirty="0" smtClean="0"/>
              <a:t>EMPLOIS </a:t>
            </a:r>
            <a:r>
              <a:rPr lang="fr-CA" dirty="0"/>
              <a:t>EN </a:t>
            </a:r>
            <a:r>
              <a:rPr lang="fr-CA" dirty="0" smtClean="0"/>
              <a:t>KINÉSIOLOGIE</a:t>
            </a:r>
            <a:endParaRPr lang="fr-CA" dirty="0"/>
          </a:p>
        </p:txBody>
      </p:sp>
      <p:sp>
        <p:nvSpPr>
          <p:cNvPr id="3" name="Espace réservé du texte 2"/>
          <p:cNvSpPr>
            <a:spLocks noGrp="1"/>
          </p:cNvSpPr>
          <p:nvPr>
            <p:ph type="body" sz="quarter" idx="10"/>
          </p:nvPr>
        </p:nvSpPr>
        <p:spPr>
          <a:xfrm>
            <a:off x="84221" y="1034716"/>
            <a:ext cx="8855242" cy="5823283"/>
          </a:xfrm>
        </p:spPr>
        <p:txBody>
          <a:bodyPr/>
          <a:lstStyle/>
          <a:p>
            <a:pPr lvl="0" defTabSz="914400" eaLnBrk="0" fontAlgn="base" hangingPunct="0">
              <a:spcAft>
                <a:spcPct val="0"/>
              </a:spcAft>
              <a:defRPr/>
            </a:pP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CA" sz="1200" b="1" kern="0" dirty="0">
                <a:latin typeface="Arial"/>
                <a:cs typeface="+mn-cs"/>
              </a:rPr>
              <a:t>CRÉER DES AVIS AUTOMATISÉS D'OFFRES D'EMPLOI QUI SONT ENVOYÉS DANS TON COURRIEL</a:t>
            </a:r>
            <a:r>
              <a:rPr lang="fr-CA" sz="1200" kern="0" dirty="0">
                <a:latin typeface="Arial"/>
                <a:cs typeface="+mn-cs"/>
              </a:rPr>
              <a:t> </a:t>
            </a:r>
            <a:r>
              <a:rPr lang="fr-CA" sz="1200" u="sng" kern="0" dirty="0">
                <a:latin typeface="Arial"/>
                <a:cs typeface="+mn-cs"/>
                <a:hlinkClick r:id="rId2"/>
              </a:rPr>
              <a:t>http://www.option-carriere.ca/</a:t>
            </a:r>
            <a:r>
              <a:rPr lang="fr-CA" sz="1200" kern="0" dirty="0">
                <a:latin typeface="Arial"/>
                <a:cs typeface="+mn-cs"/>
              </a:rPr>
              <a:t> (plusieurs moteurs de recherches d’offres d'emploi dans un seul, incluant </a:t>
            </a:r>
            <a:r>
              <a:rPr lang="fr-CA" sz="1200" kern="0" dirty="0" err="1">
                <a:latin typeface="Arial"/>
                <a:cs typeface="+mn-cs"/>
              </a:rPr>
              <a:t>Careerbeacon</a:t>
            </a:r>
            <a:r>
              <a:rPr lang="fr-CA" sz="1200" kern="0" dirty="0">
                <a:latin typeface="Arial"/>
                <a:cs typeface="+mn-cs"/>
              </a:rPr>
              <a:t>, Emplois NB, Monster, </a:t>
            </a:r>
            <a:r>
              <a:rPr lang="fr-CA" sz="1200" kern="0" dirty="0" err="1">
                <a:latin typeface="Arial"/>
                <a:cs typeface="+mn-cs"/>
              </a:rPr>
              <a:t>Workopolis</a:t>
            </a:r>
            <a:r>
              <a:rPr lang="fr-CA" sz="1200" kern="0" dirty="0">
                <a:latin typeface="Arial"/>
                <a:cs typeface="+mn-cs"/>
              </a:rPr>
              <a:t>, </a:t>
            </a:r>
            <a:r>
              <a:rPr lang="fr-CA" sz="1200" kern="0" dirty="0" err="1">
                <a:latin typeface="Arial"/>
                <a:cs typeface="+mn-cs"/>
              </a:rPr>
              <a:t>Jobboom</a:t>
            </a:r>
            <a:r>
              <a:rPr lang="fr-CA" sz="1200" kern="0" dirty="0">
                <a:latin typeface="Arial"/>
                <a:cs typeface="+mn-cs"/>
              </a:rPr>
              <a:t>, Guichet d'emploi, etc.). Inscris le lieu géographique de ton choix, ce site fouille partout au monde. </a:t>
            </a:r>
            <a:r>
              <a:rPr lang="fr-CA" sz="1200" b="1" i="1" kern="0" dirty="0">
                <a:latin typeface="Arial"/>
                <a:cs typeface="+mn-cs"/>
              </a:rPr>
              <a:t>Utiliser les mots clés du poste ou du domaine recherché, par exemple Gestion ou administration de santé, gestion publique, analyste de politique, organisme à but non lucratif, etc. et y ajouter selon le cas les mots </a:t>
            </a:r>
            <a:r>
              <a:rPr lang="fr-CA" sz="1200" b="1" i="1" u="sng" kern="0" dirty="0">
                <a:latin typeface="Arial"/>
                <a:cs typeface="+mn-cs"/>
              </a:rPr>
              <a:t>apprenti, stage, junior, internat, novice, débutant, </a:t>
            </a:r>
            <a:r>
              <a:rPr lang="fr-CA" sz="1200" b="1" i="1" kern="0" dirty="0">
                <a:latin typeface="Arial"/>
                <a:cs typeface="+mn-cs"/>
              </a:rPr>
              <a:t>etc. également traduire ces termes en anglais pour des résultats différents</a:t>
            </a:r>
            <a:r>
              <a:rPr lang="fr-CA" sz="1200" b="1" kern="0" dirty="0">
                <a:latin typeface="Arial"/>
                <a:cs typeface="+mn-cs"/>
              </a:rPr>
              <a:t> </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b="1" kern="0" dirty="0">
                <a:latin typeface="Arial"/>
                <a:cs typeface="+mn-cs"/>
              </a:rPr>
              <a:t>UNIVERSITÉ DE MONCTON</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Centres, chaires et instituts de recherche </a:t>
            </a:r>
            <a:r>
              <a:rPr lang="fr-CA" sz="1200" u="sng" kern="0" dirty="0">
                <a:latin typeface="Arial"/>
                <a:cs typeface="+mn-cs"/>
                <a:hlinkClick r:id="rId3"/>
              </a:rPr>
              <a:t>http://www.umoncton.ca/recherche/node/28</a:t>
            </a:r>
            <a:r>
              <a:rPr lang="fr-CA" sz="1200" kern="0" dirty="0">
                <a:latin typeface="Arial"/>
                <a:cs typeface="+mn-cs"/>
              </a:rPr>
              <a:t> . Approche les professeurs pour un stage, un contrat. Consulter leur page web à partir du site web de leur Faculté.</a:t>
            </a: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b="1" kern="0" dirty="0">
                <a:latin typeface="Arial"/>
                <a:cs typeface="+mn-cs"/>
              </a:rPr>
              <a:t>ORGANISMES À BUT NON LUCRATIF ET TRAVAIL BÉNÉVOLE, RÉGION MONCTON (répertoires semblables dans d’autres régions du Canada)</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Consulte l’onglet «Agences», pour accéder au répertoire des organismes. Tu peux sois offrir ton CV aux organismes répertoriés pour du travail rémunéré ou demander à devenir bénévole. </a:t>
            </a:r>
            <a:r>
              <a:rPr lang="fr-CA" sz="1200" u="sng" kern="0" dirty="0">
                <a:latin typeface="Arial"/>
                <a:cs typeface="+mn-cs"/>
                <a:hlinkClick r:id="rId4"/>
              </a:rPr>
              <a:t>http://www.volunteergreatermoncton.com/fr/index-fr.php</a:t>
            </a:r>
            <a:r>
              <a:rPr lang="fr-CA" sz="1200" kern="0" dirty="0">
                <a:latin typeface="Arial"/>
                <a:cs typeface="+mn-cs"/>
              </a:rPr>
              <a:t> </a:t>
            </a:r>
          </a:p>
          <a:p>
            <a:pPr lvl="0" defTabSz="914400" eaLnBrk="0" fontAlgn="base" hangingPunct="0">
              <a:spcAft>
                <a:spcPct val="0"/>
              </a:spcAft>
              <a:defRPr/>
            </a:pPr>
            <a:endParaRPr lang="fr-CA" sz="1200" kern="0" dirty="0">
              <a:latin typeface="Arial"/>
              <a:cs typeface="+mn-cs"/>
            </a:endParaRPr>
          </a:p>
          <a:p>
            <a:pPr lvl="0" defTabSz="914400" eaLnBrk="0" fontAlgn="base" hangingPunct="0">
              <a:spcAft>
                <a:spcPct val="0"/>
              </a:spcAft>
              <a:defRPr/>
            </a:pPr>
            <a:r>
              <a:rPr lang="fr-CA" sz="1200" b="1" kern="0" dirty="0">
                <a:latin typeface="Arial"/>
                <a:cs typeface="+mn-cs"/>
              </a:rPr>
              <a:t>GOUVERNEMENT DU NOUVEAU-BRUNSWICK (ressources similaires dans d’autres régions du Canada)</a:t>
            </a:r>
          </a:p>
          <a:p>
            <a:pPr lvl="0" defTabSz="914400" eaLnBrk="0" fontAlgn="base" hangingPunct="0">
              <a:spcAft>
                <a:spcPct val="0"/>
              </a:spcAft>
              <a:defRPr/>
            </a:pPr>
            <a:r>
              <a:rPr lang="fr-CA" sz="1200" kern="0" dirty="0">
                <a:latin typeface="Arial"/>
                <a:cs typeface="+mn-cs"/>
              </a:rPr>
              <a:t>inscrit toi au : </a:t>
            </a:r>
            <a:r>
              <a:rPr lang="fr-CA" sz="1200" u="sng" kern="0" dirty="0">
                <a:latin typeface="Arial"/>
                <a:cs typeface="+mn-cs"/>
                <a:hlinkClick r:id="rId5"/>
              </a:rPr>
              <a:t>https://www.ere.gnb.ca/internetwelcome.aspx?lang=F&amp;t=Y</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Autres sites gouvernementaux du NB  reliés à l’emploi </a:t>
            </a:r>
            <a:r>
              <a:rPr lang="fr-CA" sz="1200" u="sng" kern="0" dirty="0">
                <a:latin typeface="Arial"/>
                <a:cs typeface="+mn-cs"/>
                <a:hlinkClick r:id="rId6"/>
              </a:rPr>
              <a:t>http://www2.gnb.ca/content/gnb/fr/gateways/emploi.html</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Annuaire de tous les ministères et organismes provinciaux pour contacter directement au besoin les ressources humaines </a:t>
            </a:r>
            <a:r>
              <a:rPr lang="fr-CA" sz="1200" u="sng" kern="0" dirty="0">
                <a:latin typeface="Arial"/>
                <a:cs typeface="+mn-cs"/>
                <a:hlinkClick r:id="rId7"/>
              </a:rPr>
              <a:t>http://app.infoaa.7700.gnb.ca/gnb/pub/Search1Fr.asp</a:t>
            </a:r>
            <a:endParaRPr lang="fr-CA" sz="1200" kern="0" dirty="0">
              <a:latin typeface="Arial"/>
              <a:cs typeface="+mn-cs"/>
            </a:endParaRPr>
          </a:p>
          <a:p>
            <a:endParaRPr lang="fr-CA" dirty="0"/>
          </a:p>
        </p:txBody>
      </p:sp>
    </p:spTree>
    <p:extLst>
      <p:ext uri="{BB962C8B-B14F-4D97-AF65-F5344CB8AC3E}">
        <p14:creationId xmlns:p14="http://schemas.microsoft.com/office/powerpoint/2010/main" val="3666723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52703"/>
            <a:ext cx="8229600" cy="1159528"/>
          </a:xfrm>
        </p:spPr>
        <p:txBody>
          <a:bodyPr>
            <a:normAutofit/>
          </a:bodyPr>
          <a:lstStyle/>
          <a:p>
            <a:pPr algn="ctr"/>
            <a:r>
              <a:rPr lang="fr-CA" dirty="0" smtClean="0"/>
              <a:t>ACCÈS AUX RESSOURCES, OUTILS ET TECHNIQUES DE RECHERCHE DE TRAVAIL</a:t>
            </a:r>
            <a:endParaRPr lang="fr-CA" dirty="0"/>
          </a:p>
        </p:txBody>
      </p:sp>
      <p:sp>
        <p:nvSpPr>
          <p:cNvPr id="3" name="Espace réservé du texte 2"/>
          <p:cNvSpPr>
            <a:spLocks noGrp="1"/>
          </p:cNvSpPr>
          <p:nvPr>
            <p:ph type="body" sz="quarter" idx="10"/>
          </p:nvPr>
        </p:nvSpPr>
        <p:spPr>
          <a:xfrm>
            <a:off x="0" y="1732547"/>
            <a:ext cx="9144000" cy="4186990"/>
          </a:xfrm>
        </p:spPr>
        <p:txBody>
          <a:bodyPr/>
          <a:lstStyle/>
          <a:p>
            <a:endParaRPr lang="fr-CA" b="1" dirty="0" smtClean="0"/>
          </a:p>
          <a:p>
            <a:endParaRPr lang="fr-CA" b="1" dirty="0"/>
          </a:p>
          <a:p>
            <a:endParaRPr lang="fr-CA" b="1" dirty="0" smtClean="0"/>
          </a:p>
          <a:p>
            <a:pPr algn="ctr"/>
            <a:r>
              <a:rPr lang="fr-CA" sz="2400" b="1" dirty="0" smtClean="0">
                <a:hlinkClick r:id="rId2"/>
              </a:rPr>
              <a:t>www.umoncton.ca/umcm-saee/Recherche_travail</a:t>
            </a:r>
            <a:endParaRPr lang="fr-CA" sz="2400" b="1" dirty="0" smtClean="0"/>
          </a:p>
          <a:p>
            <a:pPr algn="ctr"/>
            <a:endParaRPr lang="fr-CA" sz="2400" b="1" dirty="0"/>
          </a:p>
        </p:txBody>
      </p:sp>
    </p:spTree>
    <p:extLst>
      <p:ext uri="{BB962C8B-B14F-4D97-AF65-F5344CB8AC3E}">
        <p14:creationId xmlns:p14="http://schemas.microsoft.com/office/powerpoint/2010/main" val="311228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28599"/>
            <a:ext cx="9059778" cy="986589"/>
          </a:xfrm>
        </p:spPr>
        <p:txBody>
          <a:bodyPr>
            <a:normAutofit fontScale="90000"/>
          </a:bodyPr>
          <a:lstStyle/>
          <a:p>
            <a:pPr algn="ctr"/>
            <a:r>
              <a:rPr lang="fr-CA" dirty="0" smtClean="0"/>
              <a:t>EMPLOIS EN GESTION DU LOISIR, SPORT ET </a:t>
            </a:r>
            <a:r>
              <a:rPr lang="fr-CA" dirty="0"/>
              <a:t>TOURISME</a:t>
            </a:r>
            <a:br>
              <a:rPr lang="fr-CA" dirty="0"/>
            </a:br>
            <a:r>
              <a:rPr lang="fr-CA" dirty="0"/>
              <a:t>(7 diapositives)</a:t>
            </a:r>
          </a:p>
        </p:txBody>
      </p:sp>
      <p:sp>
        <p:nvSpPr>
          <p:cNvPr id="3" name="Espace réservé du texte 2"/>
          <p:cNvSpPr>
            <a:spLocks noGrp="1"/>
          </p:cNvSpPr>
          <p:nvPr>
            <p:ph type="body" sz="quarter" idx="10"/>
          </p:nvPr>
        </p:nvSpPr>
        <p:spPr>
          <a:xfrm>
            <a:off x="-1" y="1299411"/>
            <a:ext cx="9059779" cy="5402177"/>
          </a:xfrm>
        </p:spPr>
        <p:txBody>
          <a:bodyPr/>
          <a:lstStyle/>
          <a:p>
            <a:r>
              <a:rPr lang="fr-FR" sz="1200" b="1" dirty="0">
                <a:latin typeface="Arial" panose="020B0604020202020204" pitchFamily="34" charset="0"/>
                <a:cs typeface="Arial" panose="020B0604020202020204" pitchFamily="34" charset="0"/>
              </a:rPr>
              <a:t>Consulte les répertoires spécialisés ci-dessous telles les associations et sociétés nationales, provinciales ou même internationales, en lien avec les produits ou les services qui t’intéresse, etc.. On y affiche parfois des offres d’emplois et des listes d’employeurs potentiels qui sont membre d’une association professionnelle : mouvements </a:t>
            </a:r>
            <a:r>
              <a:rPr lang="fr-FR" sz="1200" b="1" dirty="0" smtClean="0">
                <a:latin typeface="Arial" panose="020B0604020202020204" pitchFamily="34" charset="0"/>
                <a:cs typeface="Arial" panose="020B0604020202020204" pitchFamily="34" charset="0"/>
              </a:rPr>
              <a:t>associatifs et </a:t>
            </a:r>
            <a:r>
              <a:rPr lang="fr-CA" sz="1200" b="1" kern="0" dirty="0" smtClean="0">
                <a:latin typeface="Arial"/>
                <a:cs typeface="+mn-cs"/>
              </a:rPr>
              <a:t>communautaires</a:t>
            </a:r>
            <a:r>
              <a:rPr lang="fr-FR" sz="1200" b="1" dirty="0" smtClean="0">
                <a:latin typeface="Arial" panose="020B0604020202020204" pitchFamily="34" charset="0"/>
                <a:cs typeface="Arial" panose="020B0604020202020204" pitchFamily="34" charset="0"/>
              </a:rPr>
              <a:t>, </a:t>
            </a:r>
            <a:r>
              <a:rPr lang="fr-FR" sz="1200" b="1" dirty="0">
                <a:latin typeface="Arial" panose="020B0604020202020204" pitchFamily="34" charset="0"/>
                <a:cs typeface="Arial" panose="020B0604020202020204" pitchFamily="34" charset="0"/>
              </a:rPr>
              <a:t>les organisations sans but lucratif, la défense des intérêts, la fonction publique, les paliers municipaux, provinciaux, nationaux et internationaux, </a:t>
            </a:r>
            <a:r>
              <a:rPr lang="fr-CA" sz="1200" b="1" kern="0" dirty="0" smtClean="0">
                <a:latin typeface="Arial"/>
                <a:cs typeface="+mn-cs"/>
              </a:rPr>
              <a:t>sportif</a:t>
            </a:r>
            <a:r>
              <a:rPr lang="fr-CA" sz="1200" b="1" kern="0" dirty="0">
                <a:latin typeface="Arial"/>
                <a:cs typeface="+mn-cs"/>
              </a:rPr>
              <a:t>, culturel, artistique, touristique, thérapeutique, loisir, gestion, intervention</a:t>
            </a:r>
            <a:r>
              <a:rPr lang="fr-CA" sz="1200" b="1" kern="0" dirty="0" smtClean="0">
                <a:latin typeface="Arial"/>
                <a:cs typeface="+mn-cs"/>
              </a:rPr>
              <a:t>, </a:t>
            </a:r>
            <a:r>
              <a:rPr lang="fr-CA" sz="1200" b="1" kern="0" dirty="0">
                <a:latin typeface="Arial"/>
                <a:cs typeface="+mn-cs"/>
              </a:rPr>
              <a:t>des populations diversifiées</a:t>
            </a:r>
            <a:r>
              <a:rPr lang="fr-CA" sz="1200" b="1" kern="0" dirty="0" smtClean="0">
                <a:latin typeface="Arial"/>
                <a:cs typeface="+mn-cs"/>
              </a:rPr>
              <a:t>,.</a:t>
            </a:r>
            <a:r>
              <a:rPr lang="fr-FR" sz="1200" b="1" dirty="0" smtClean="0">
                <a:latin typeface="Arial" panose="020B0604020202020204" pitchFamily="34" charset="0"/>
                <a:cs typeface="Arial" panose="020B0604020202020204" pitchFamily="34" charset="0"/>
              </a:rPr>
              <a:t>gestion </a:t>
            </a:r>
            <a:r>
              <a:rPr lang="fr-FR" sz="1200" b="1" dirty="0">
                <a:latin typeface="Arial" panose="020B0604020202020204" pitchFamily="34" charset="0"/>
                <a:cs typeface="Arial" panose="020B0604020202020204" pitchFamily="34" charset="0"/>
              </a:rPr>
              <a:t>des services de santé, </a:t>
            </a:r>
            <a:r>
              <a:rPr lang="fr-FR" sz="1200" b="1" dirty="0">
                <a:latin typeface="Arial" panose="020B0604020202020204" pitchFamily="34" charset="0"/>
                <a:ea typeface="Calibri" panose="020F0502020204030204" pitchFamily="34" charset="0"/>
                <a:cs typeface="Arial" panose="020B0604020202020204" pitchFamily="34" charset="0"/>
              </a:rPr>
              <a:t>les hôpitaux, les centres de réadaptation, les milieux sportifs, la prévention, </a:t>
            </a:r>
            <a:r>
              <a:rPr lang="fr-FR" sz="1200" b="1" dirty="0">
                <a:latin typeface="Arial" panose="020B0604020202020204" pitchFamily="34" charset="0"/>
                <a:cs typeface="Arial" panose="020B0604020202020204" pitchFamily="34" charset="0"/>
              </a:rPr>
              <a:t>recherche et analyse de politiques, planification, élaboration, gestion de projets et de programmes, évaluations et conformités, secteur privé, sans but lucratif et ONG, développement international</a:t>
            </a:r>
            <a:r>
              <a:rPr lang="fr-FR" sz="1200" b="1" dirty="0" smtClean="0">
                <a:latin typeface="Arial" panose="020B0604020202020204" pitchFamily="34" charset="0"/>
                <a:cs typeface="Arial" panose="020B0604020202020204" pitchFamily="34" charset="0"/>
              </a:rPr>
              <a:t>…</a:t>
            </a:r>
          </a:p>
          <a:p>
            <a:pPr lvl="0" defTabSz="914400" eaLnBrk="0" fontAlgn="base" hangingPunct="0">
              <a:spcAft>
                <a:spcPct val="0"/>
              </a:spcAft>
            </a:pPr>
            <a:r>
              <a:rPr lang="fr-CA" sz="1200" kern="0" dirty="0">
                <a:latin typeface="Arial"/>
                <a:cs typeface="+mn-cs"/>
              </a:rPr>
              <a:t> </a:t>
            </a:r>
          </a:p>
          <a:p>
            <a:pPr lvl="0" defTabSz="914400" eaLnBrk="0" fontAlgn="base" hangingPunct="0">
              <a:spcAft>
                <a:spcPct val="0"/>
              </a:spcAft>
            </a:pPr>
            <a:r>
              <a:rPr lang="fr-CA" sz="1200" b="1" kern="0" dirty="0">
                <a:latin typeface="Arial"/>
                <a:cs typeface="+mn-cs"/>
              </a:rPr>
              <a:t>ASSOCIATIONS</a:t>
            </a:r>
            <a:endParaRPr lang="fr-CA" sz="1200" kern="0" dirty="0">
              <a:latin typeface="Arial"/>
              <a:cs typeface="+mn-cs"/>
            </a:endParaRPr>
          </a:p>
          <a:p>
            <a:pPr marL="342900" lvl="0" indent="-342900" defTabSz="914400" eaLnBrk="0" fontAlgn="base" hangingPunct="0">
              <a:spcAft>
                <a:spcPct val="0"/>
              </a:spcAft>
              <a:buFontTx/>
              <a:buChar char="•"/>
            </a:pPr>
            <a:r>
              <a:rPr lang="fr-FR" sz="1200" kern="0" dirty="0">
                <a:latin typeface="Arial"/>
                <a:cs typeface="+mn-cs"/>
              </a:rPr>
              <a:t>Communauté et loisirs Nouveau-Brunswick </a:t>
            </a:r>
            <a:r>
              <a:rPr lang="fr-FR" sz="1200" u="sng" kern="0" dirty="0">
                <a:latin typeface="Arial"/>
                <a:cs typeface="+mn-cs"/>
                <a:hlinkClick r:id="rId2"/>
              </a:rPr>
              <a:t>http://www.clnb.ca/</a:t>
            </a:r>
            <a:endParaRPr lang="fr-CA" sz="1200" kern="0" dirty="0">
              <a:latin typeface="Arial"/>
              <a:cs typeface="+mn-cs"/>
            </a:endParaRPr>
          </a:p>
          <a:p>
            <a:pPr marL="342900" lvl="0" indent="-342900" defTabSz="914400" eaLnBrk="0" fontAlgn="base" hangingPunct="0">
              <a:spcAft>
                <a:spcPct val="0"/>
              </a:spcAft>
              <a:buFontTx/>
              <a:buChar char="•"/>
            </a:pPr>
            <a:r>
              <a:rPr lang="fr-FR" sz="1200" kern="0" dirty="0">
                <a:latin typeface="Arial"/>
                <a:cs typeface="+mn-cs"/>
              </a:rPr>
              <a:t>Association canadienne des parcs et loisirs </a:t>
            </a:r>
            <a:r>
              <a:rPr lang="fr-FR" sz="1200" u="sng" kern="0" dirty="0">
                <a:latin typeface="Arial"/>
                <a:cs typeface="+mn-cs"/>
                <a:hlinkClick r:id="rId3"/>
              </a:rPr>
              <a:t>http://www.cpra.ca/</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Société santé et mieux-être en français du Nouveau-Brunswick </a:t>
            </a:r>
            <a:r>
              <a:rPr lang="fr-CA" sz="1200" u="sng" kern="0" dirty="0">
                <a:latin typeface="Arial"/>
                <a:cs typeface="+mn-cs"/>
                <a:hlinkClick r:id="rId4"/>
              </a:rPr>
              <a:t>http://www.ssmefnb.ca/</a:t>
            </a:r>
            <a:r>
              <a:rPr lang="en-CA" sz="1200" kern="0" dirty="0">
                <a:latin typeface="Arial"/>
                <a:cs typeface="+mn-cs"/>
              </a:rPr>
              <a:t> </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Ministère Mieux-être, Culture et Sport (NB) </a:t>
            </a:r>
            <a:r>
              <a:rPr lang="fr-CA" sz="1200" u="sng" kern="0" dirty="0">
                <a:latin typeface="Arial"/>
                <a:cs typeface="+mn-cs"/>
                <a:hlinkClick r:id="rId5"/>
              </a:rPr>
              <a:t>http://www.gnb.ca/0131/index-f.asp</a:t>
            </a:r>
            <a:r>
              <a:rPr lang="en-CA" sz="1200" kern="0" dirty="0">
                <a:latin typeface="Arial"/>
                <a:cs typeface="+mn-cs"/>
              </a:rPr>
              <a:t> </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Association canadienne de loisir thérapeutique </a:t>
            </a:r>
            <a:r>
              <a:rPr lang="fr-CA" sz="1200" u="sng" kern="0" dirty="0">
                <a:latin typeface="Arial"/>
                <a:cs typeface="+mn-cs"/>
                <a:hlinkClick r:id="rId6"/>
              </a:rPr>
              <a:t>http://www.canadian-tr.org/</a:t>
            </a:r>
            <a:r>
              <a:rPr lang="en-CA" sz="1200" kern="0" dirty="0">
                <a:latin typeface="Arial"/>
                <a:cs typeface="+mn-cs"/>
              </a:rPr>
              <a:t> </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Divers mouvements associatifs liés à la gestion en loisir, sport et tourisme, voir bas de cette page web </a:t>
            </a:r>
            <a:r>
              <a:rPr lang="fr-CA" sz="1200" u="sng" kern="0" dirty="0">
                <a:latin typeface="Arial"/>
                <a:cs typeface="+mn-cs"/>
                <a:hlinkClick r:id="rId7"/>
              </a:rPr>
              <a:t>http://www.metiers-quebec.org/humaines/recreologue.html</a:t>
            </a:r>
            <a:endParaRPr lang="fr-CA" sz="1200" kern="0" dirty="0">
              <a:latin typeface="Arial"/>
              <a:cs typeface="+mn-cs"/>
            </a:endParaRPr>
          </a:p>
          <a:p>
            <a:pPr lvl="0" defTabSz="914400" eaLnBrk="0" fontAlgn="base" hangingPunct="0">
              <a:spcAft>
                <a:spcPct val="0"/>
              </a:spcAft>
            </a:pPr>
            <a:endParaRPr lang="fr-CA" sz="1200" kern="0" dirty="0">
              <a:latin typeface="Arial"/>
              <a:cs typeface="+mn-cs"/>
            </a:endParaRPr>
          </a:p>
          <a:p>
            <a:pPr lvl="0" defTabSz="914400" eaLnBrk="0" fontAlgn="base" hangingPunct="0">
              <a:spcAft>
                <a:spcPct val="0"/>
              </a:spcAft>
            </a:pPr>
            <a:r>
              <a:rPr lang="fr-CA" sz="1200" b="1" kern="0" dirty="0">
                <a:latin typeface="Arial"/>
                <a:cs typeface="+mn-cs"/>
              </a:rPr>
              <a:t>CULTUREL</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Consulter les membres employeurs </a:t>
            </a:r>
            <a:r>
              <a:rPr lang="fr-CA" sz="1200" u="sng" kern="0" dirty="0">
                <a:latin typeface="Arial"/>
                <a:cs typeface="+mn-cs"/>
                <a:hlinkClick r:id="rId8"/>
              </a:rPr>
              <a:t>http://www.centreculturelaberdeen.ca/members</a:t>
            </a:r>
            <a:r>
              <a:rPr lang="fr-CA" sz="1200" kern="0" dirty="0">
                <a:latin typeface="Arial"/>
                <a:cs typeface="+mn-cs"/>
              </a:rPr>
              <a:t> </a:t>
            </a:r>
          </a:p>
          <a:p>
            <a:pPr marL="342900" lvl="0" indent="-342900" defTabSz="914400" eaLnBrk="0" fontAlgn="base" hangingPunct="0">
              <a:spcAft>
                <a:spcPct val="0"/>
              </a:spcAft>
              <a:buFontTx/>
              <a:buChar char="•"/>
            </a:pPr>
            <a:r>
              <a:rPr lang="fr-CA" sz="1200" kern="0" dirty="0">
                <a:latin typeface="Arial"/>
                <a:cs typeface="+mn-cs"/>
              </a:rPr>
              <a:t>Travail en culture </a:t>
            </a:r>
            <a:r>
              <a:rPr lang="fr-CA" sz="1200" u="sng" kern="0" dirty="0">
                <a:latin typeface="Arial"/>
                <a:cs typeface="+mn-cs"/>
                <a:hlinkClick r:id="rId9"/>
              </a:rPr>
              <a:t>http://www.cultureworks.ca/fr</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Conseil des ressources humaines du secteur culturel </a:t>
            </a:r>
            <a:r>
              <a:rPr lang="fr-CA" sz="1200" u="sng" kern="0" dirty="0">
                <a:latin typeface="Arial"/>
                <a:cs typeface="+mn-cs"/>
                <a:hlinkClick r:id="rId10"/>
              </a:rPr>
              <a:t>http://www.culturalhrc.ca/index-f.asp</a:t>
            </a:r>
            <a:endParaRPr lang="fr-CA" sz="1200" kern="0" dirty="0">
              <a:latin typeface="Arial"/>
              <a:cs typeface="+mn-cs"/>
            </a:endParaRPr>
          </a:p>
          <a:p>
            <a:pPr marL="342900" lvl="0" indent="-342900" defTabSz="914400" eaLnBrk="0" fontAlgn="base" hangingPunct="0">
              <a:spcAft>
                <a:spcPct val="0"/>
              </a:spcAft>
              <a:buFontTx/>
              <a:buChar char="•"/>
            </a:pPr>
            <a:r>
              <a:rPr lang="fr-FR" sz="1200" kern="0" dirty="0">
                <a:latin typeface="Arial"/>
                <a:cs typeface="+mn-cs"/>
              </a:rPr>
              <a:t>Union des artistes </a:t>
            </a:r>
            <a:r>
              <a:rPr lang="fr-FR" sz="1200" u="sng" kern="0" dirty="0">
                <a:latin typeface="Arial"/>
                <a:cs typeface="+mn-cs"/>
                <a:hlinkClick r:id="rId11"/>
              </a:rPr>
              <a:t>https://uda.ca/</a:t>
            </a:r>
            <a:r>
              <a:rPr lang="en-CA" sz="1200" kern="0" dirty="0">
                <a:latin typeface="Arial"/>
                <a:cs typeface="+mn-cs"/>
              </a:rPr>
              <a:t> </a:t>
            </a:r>
            <a:endParaRPr lang="fr-CA" sz="1200" kern="0" dirty="0">
              <a:latin typeface="Arial"/>
              <a:cs typeface="+mn-cs"/>
            </a:endParaRPr>
          </a:p>
          <a:p>
            <a:pPr marL="342900" lvl="0" indent="-342900" defTabSz="914400" eaLnBrk="0" fontAlgn="base" hangingPunct="0">
              <a:spcAft>
                <a:spcPct val="0"/>
              </a:spcAft>
              <a:buFontTx/>
              <a:buChar char="•"/>
            </a:pPr>
            <a:r>
              <a:rPr lang="fr-FR" sz="1200" kern="0" dirty="0">
                <a:latin typeface="Arial"/>
                <a:cs typeface="+mn-cs"/>
              </a:rPr>
              <a:t>Association acadienne des artistes </a:t>
            </a:r>
            <a:r>
              <a:rPr lang="fr-FR" sz="1200" kern="0" dirty="0" err="1">
                <a:latin typeface="Arial"/>
                <a:cs typeface="+mn-cs"/>
              </a:rPr>
              <a:t>professionnel.le.s</a:t>
            </a:r>
            <a:r>
              <a:rPr lang="fr-FR" sz="1200" kern="0" dirty="0">
                <a:latin typeface="Arial"/>
                <a:cs typeface="+mn-cs"/>
              </a:rPr>
              <a:t> du Nouveau-Brunswick </a:t>
            </a:r>
            <a:r>
              <a:rPr lang="fr-FR" sz="1200" u="sng" kern="0" dirty="0">
                <a:latin typeface="Arial"/>
                <a:cs typeface="+mn-cs"/>
                <a:hlinkClick r:id="rId12"/>
              </a:rPr>
              <a:t>http://www.aaapnb.ca/</a:t>
            </a:r>
            <a:r>
              <a:rPr lang="en-CA" sz="1200" kern="0" dirty="0">
                <a:latin typeface="Arial"/>
                <a:cs typeface="+mn-cs"/>
              </a:rPr>
              <a:t> </a:t>
            </a:r>
            <a:endParaRPr lang="fr-CA" sz="1200" kern="0" dirty="0">
              <a:latin typeface="Arial"/>
              <a:cs typeface="+mn-cs"/>
            </a:endParaRPr>
          </a:p>
          <a:p>
            <a:endParaRPr lang="fr-CA" dirty="0"/>
          </a:p>
        </p:txBody>
      </p:sp>
    </p:spTree>
    <p:extLst>
      <p:ext uri="{BB962C8B-B14F-4D97-AF65-F5344CB8AC3E}">
        <p14:creationId xmlns:p14="http://schemas.microsoft.com/office/powerpoint/2010/main" val="4101940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br>
              <a:rPr lang="fr-CA" dirty="0" smtClean="0"/>
            </a:br>
            <a:endParaRPr lang="fr-CA" dirty="0"/>
          </a:p>
        </p:txBody>
      </p:sp>
      <p:sp>
        <p:nvSpPr>
          <p:cNvPr id="3" name="Espace réservé du texte 2"/>
          <p:cNvSpPr>
            <a:spLocks noGrp="1"/>
          </p:cNvSpPr>
          <p:nvPr>
            <p:ph type="body" sz="quarter" idx="10"/>
          </p:nvPr>
        </p:nvSpPr>
        <p:spPr>
          <a:xfrm>
            <a:off x="-1" y="1299411"/>
            <a:ext cx="9059779" cy="5402177"/>
          </a:xfrm>
        </p:spPr>
        <p:txBody>
          <a:bodyPr/>
          <a:lstStyle/>
          <a:p>
            <a:pPr lvl="0" defTabSz="914400" eaLnBrk="0" fontAlgn="base" hangingPunct="0">
              <a:spcAft>
                <a:spcPct val="0"/>
              </a:spcAft>
            </a:pPr>
            <a:endParaRPr lang="fr-CA" sz="1200" b="1" kern="0" dirty="0" smtClean="0">
              <a:latin typeface="Arial"/>
              <a:cs typeface="+mn-cs"/>
            </a:endParaRPr>
          </a:p>
          <a:p>
            <a:pPr lvl="0"/>
            <a:r>
              <a:rPr lang="fr-CA" sz="1200" b="1" dirty="0" smtClean="0">
                <a:latin typeface="Arial" panose="020B0604020202020204" pitchFamily="34" charset="0"/>
                <a:cs typeface="Arial" panose="020B0604020202020204" pitchFamily="34" charset="0"/>
              </a:rPr>
              <a:t>QUE FAIRE AVEC MON </a:t>
            </a:r>
            <a:r>
              <a:rPr lang="fr-CA" sz="1200" b="1" dirty="0" err="1" smtClean="0">
                <a:latin typeface="Arial" panose="020B0604020202020204" pitchFamily="34" charset="0"/>
                <a:cs typeface="Arial" panose="020B0604020202020204" pitchFamily="34" charset="0"/>
              </a:rPr>
              <a:t>BACC</a:t>
            </a:r>
            <a:r>
              <a:rPr lang="fr-CA" sz="1200" b="1" dirty="0" smtClean="0">
                <a:latin typeface="Arial" panose="020B0604020202020204" pitchFamily="34" charset="0"/>
                <a:cs typeface="Arial" panose="020B0604020202020204" pitchFamily="34" charset="0"/>
              </a:rPr>
              <a:t>.?</a:t>
            </a:r>
          </a:p>
          <a:p>
            <a:pPr lvl="0"/>
            <a:r>
              <a:rPr lang="fr-CA" sz="1200" dirty="0" smtClean="0">
                <a:latin typeface="Arial" panose="020B0604020202020204" pitchFamily="34" charset="0"/>
                <a:cs typeface="Arial" panose="020B0604020202020204" pitchFamily="34" charset="0"/>
                <a:hlinkClick r:id="rId2"/>
              </a:rPr>
              <a:t>http</a:t>
            </a:r>
            <a:r>
              <a:rPr lang="fr-CA" sz="1200" dirty="0">
                <a:latin typeface="Arial" panose="020B0604020202020204" pitchFamily="34" charset="0"/>
                <a:cs typeface="Arial" panose="020B0604020202020204" pitchFamily="34" charset="0"/>
                <a:hlinkClick r:id="rId2"/>
              </a:rPr>
              <a:t>://www.umoncton.ca/umcm-saee/node/134</a:t>
            </a:r>
            <a:endParaRPr lang="fr-CA" sz="1200" dirty="0">
              <a:latin typeface="Arial" panose="020B0604020202020204" pitchFamily="34" charset="0"/>
              <a:cs typeface="Arial" panose="020B0604020202020204" pitchFamily="34" charset="0"/>
            </a:endParaRPr>
          </a:p>
          <a:p>
            <a:pPr lvl="0" defTabSz="914400" eaLnBrk="0" fontAlgn="base" hangingPunct="0">
              <a:spcAft>
                <a:spcPct val="0"/>
              </a:spcAft>
            </a:pPr>
            <a:endParaRPr lang="fr-CA" sz="1200" b="1" kern="0" dirty="0" smtClean="0">
              <a:latin typeface="Arial"/>
              <a:cs typeface="+mn-cs"/>
            </a:endParaRPr>
          </a:p>
          <a:p>
            <a:pPr lvl="0" defTabSz="914400" eaLnBrk="0" fontAlgn="base" hangingPunct="0">
              <a:spcAft>
                <a:spcPct val="0"/>
              </a:spcAft>
            </a:pPr>
            <a:r>
              <a:rPr lang="fr-CA" sz="1200" b="1" kern="0" dirty="0" smtClean="0">
                <a:latin typeface="Arial"/>
                <a:cs typeface="+mn-cs"/>
              </a:rPr>
              <a:t>PLEIN </a:t>
            </a:r>
            <a:r>
              <a:rPr lang="fr-CA" sz="1200" b="1" kern="0" dirty="0">
                <a:latin typeface="Arial"/>
                <a:cs typeface="+mn-cs"/>
              </a:rPr>
              <a:t>AIR</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École de plein air </a:t>
            </a:r>
            <a:r>
              <a:rPr lang="fr-CA" sz="1200" kern="0" dirty="0" err="1">
                <a:latin typeface="Arial"/>
                <a:cs typeface="+mn-cs"/>
              </a:rPr>
              <a:t>N.O.L.S</a:t>
            </a:r>
            <a:r>
              <a:rPr lang="fr-CA" sz="1200" kern="0" dirty="0">
                <a:latin typeface="Arial"/>
                <a:cs typeface="+mn-cs"/>
              </a:rPr>
              <a:t>. </a:t>
            </a:r>
            <a:r>
              <a:rPr lang="fr-CA" sz="1200" u="sng" kern="0" dirty="0">
                <a:latin typeface="Arial"/>
                <a:cs typeface="+mn-cs"/>
                <a:hlinkClick r:id="rId3"/>
              </a:rPr>
              <a:t>http://www.nols.edu/</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École de plein air </a:t>
            </a:r>
            <a:r>
              <a:rPr lang="fr-CA" sz="1200" kern="0" dirty="0" err="1">
                <a:latin typeface="Arial"/>
                <a:cs typeface="+mn-cs"/>
              </a:rPr>
              <a:t>Outward</a:t>
            </a:r>
            <a:r>
              <a:rPr lang="fr-CA" sz="1200" kern="0" dirty="0">
                <a:latin typeface="Arial"/>
                <a:cs typeface="+mn-cs"/>
              </a:rPr>
              <a:t> </a:t>
            </a:r>
            <a:r>
              <a:rPr lang="fr-CA" sz="1200" kern="0" dirty="0" err="1">
                <a:latin typeface="Arial"/>
                <a:cs typeface="+mn-cs"/>
              </a:rPr>
              <a:t>Bound</a:t>
            </a:r>
            <a:r>
              <a:rPr lang="fr-CA" sz="1200" kern="0" dirty="0">
                <a:latin typeface="Arial"/>
                <a:cs typeface="+mn-cs"/>
              </a:rPr>
              <a:t> </a:t>
            </a:r>
            <a:r>
              <a:rPr lang="fr-CA" sz="1200" u="sng" kern="0" dirty="0">
                <a:latin typeface="Arial"/>
                <a:cs typeface="+mn-cs"/>
                <a:hlinkClick r:id="rId4"/>
              </a:rPr>
              <a:t>http://www.outwardbound.net/schools/</a:t>
            </a:r>
            <a:r>
              <a:rPr lang="fr-CA" sz="1200" kern="0" dirty="0">
                <a:latin typeface="Arial"/>
                <a:cs typeface="+mn-cs"/>
              </a:rPr>
              <a:t> </a:t>
            </a:r>
          </a:p>
          <a:p>
            <a:pPr marL="342900" lvl="0" indent="-342900" defTabSz="914400" eaLnBrk="0" fontAlgn="base" hangingPunct="0">
              <a:spcAft>
                <a:spcPct val="0"/>
              </a:spcAft>
              <a:buFontTx/>
              <a:buChar char="•"/>
            </a:pPr>
            <a:r>
              <a:rPr lang="fr-CA" sz="1200" kern="0" dirty="0">
                <a:latin typeface="Arial"/>
                <a:cs typeface="+mn-cs"/>
              </a:rPr>
              <a:t>Intervention en loisirs </a:t>
            </a:r>
            <a:r>
              <a:rPr lang="fr-CA" sz="1200" u="sng" kern="0" dirty="0">
                <a:latin typeface="Arial"/>
                <a:cs typeface="+mn-cs"/>
                <a:hlinkClick r:id="rId5"/>
              </a:rPr>
              <a:t>http://www.ywcamoncton.com/fr/</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Développement international et intervention d’urgence </a:t>
            </a:r>
            <a:r>
              <a:rPr lang="fr-CA" sz="1200" u="sng" kern="0" dirty="0">
                <a:latin typeface="Arial"/>
                <a:cs typeface="+mn-cs"/>
                <a:hlinkClick r:id="rId6"/>
              </a:rPr>
              <a:t>http://www.careersunited.org/home_jobseeker.asp?Lang=6</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Jeunesse Canada Monde </a:t>
            </a:r>
            <a:r>
              <a:rPr lang="fr-CA" sz="1200" u="sng" kern="0" dirty="0">
                <a:latin typeface="Arial"/>
                <a:cs typeface="+mn-cs"/>
                <a:hlinkClick r:id="rId7"/>
              </a:rPr>
              <a:t>http://jeunessecanadamonde.org/</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Emplois courts termes fascinants </a:t>
            </a:r>
            <a:r>
              <a:rPr lang="fr-CA" sz="1200" u="sng" kern="0" dirty="0">
                <a:latin typeface="Arial"/>
                <a:cs typeface="+mn-cs"/>
                <a:hlinkClick r:id="rId8"/>
              </a:rPr>
              <a:t>http://www.backdoorjobs.com</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Association des camps du Québec (d’autres associations existent dans d’autres provinces et pays) </a:t>
            </a:r>
            <a:r>
              <a:rPr lang="fr-CA" sz="1200" u="sng" kern="0" dirty="0">
                <a:latin typeface="Arial"/>
                <a:cs typeface="+mn-cs"/>
                <a:hlinkClick r:id="rId9"/>
              </a:rPr>
              <a:t>http://camps.qc.ca/fr/parents-et-enfants/emploi-ete-moniteur-de-camp</a:t>
            </a:r>
            <a:endParaRPr lang="fr-CA" sz="1200" kern="0" dirty="0">
              <a:latin typeface="Arial"/>
              <a:cs typeface="+mn-cs"/>
            </a:endParaRPr>
          </a:p>
          <a:p>
            <a:pPr lvl="0" defTabSz="914400" eaLnBrk="0" fontAlgn="base" hangingPunct="0">
              <a:spcAft>
                <a:spcPct val="0"/>
              </a:spcAft>
            </a:pPr>
            <a:endParaRPr lang="fr-CA" sz="1200" b="1" kern="0" dirty="0">
              <a:latin typeface="Arial"/>
              <a:cs typeface="+mn-cs"/>
            </a:endParaRPr>
          </a:p>
          <a:p>
            <a:pPr lvl="0" defTabSz="914400" eaLnBrk="0" fontAlgn="base" hangingPunct="0">
              <a:spcAft>
                <a:spcPct val="0"/>
              </a:spcAft>
            </a:pPr>
            <a:r>
              <a:rPr lang="fr-CA" sz="1200" b="1" kern="0" dirty="0">
                <a:latin typeface="Arial"/>
                <a:cs typeface="+mn-cs"/>
              </a:rPr>
              <a:t>TOURISME</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Région Banff / Lake Louise </a:t>
            </a:r>
            <a:r>
              <a:rPr lang="fr-CA" sz="1200" u="sng" kern="0" dirty="0">
                <a:latin typeface="Arial"/>
                <a:cs typeface="+mn-cs"/>
                <a:hlinkClick r:id="rId10"/>
              </a:rPr>
              <a:t>http://www.bllhma.com/main.php?p=62</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Emplois dans les villégiatures </a:t>
            </a:r>
            <a:r>
              <a:rPr lang="fr-CA" sz="1200" u="sng" kern="0" dirty="0">
                <a:latin typeface="Arial"/>
                <a:cs typeface="+mn-cs"/>
                <a:hlinkClick r:id="rId11"/>
              </a:rPr>
              <a:t>http://www.resortjobs.com/</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Événements </a:t>
            </a:r>
            <a:r>
              <a:rPr lang="fr-CA" sz="1200" kern="0" dirty="0">
                <a:latin typeface="Arial"/>
                <a:cs typeface="+mn-cs"/>
                <a:hlinkClick r:id="rId12"/>
              </a:rPr>
              <a:t> </a:t>
            </a:r>
            <a:r>
              <a:rPr lang="fr-CA" sz="1200" u="sng" kern="0" dirty="0">
                <a:latin typeface="Arial"/>
                <a:cs typeface="+mn-cs"/>
                <a:hlinkClick r:id="rId12"/>
              </a:rPr>
              <a:t>http://www.attractionsevenements.com/accueil/repertoire/repertoire-des-membres.html/</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Tourisme acadien </a:t>
            </a:r>
            <a:r>
              <a:rPr lang="fr-CA" sz="1200" u="sng" kern="0" dirty="0">
                <a:latin typeface="Arial"/>
                <a:cs typeface="+mn-cs"/>
                <a:hlinkClick r:id="rId13"/>
              </a:rPr>
              <a:t>http://www.acadievacances.com/fr/liens.php</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Emplois tourisme et sport Europe </a:t>
            </a:r>
            <a:r>
              <a:rPr lang="fr-CA" sz="1200" u="sng" kern="0" dirty="0">
                <a:latin typeface="Arial"/>
                <a:cs typeface="+mn-cs"/>
                <a:hlinkClick r:id="rId14"/>
              </a:rPr>
              <a:t>http://www.recrutour.fr/fr/</a:t>
            </a:r>
            <a:endParaRPr lang="fr-CA" sz="1200" kern="0" dirty="0">
              <a:latin typeface="Arial"/>
              <a:cs typeface="+mn-cs"/>
            </a:endParaRPr>
          </a:p>
          <a:p>
            <a:pPr marL="342900" lvl="0" indent="-342900" defTabSz="914400" eaLnBrk="0" fontAlgn="base" hangingPunct="0">
              <a:spcAft>
                <a:spcPct val="0"/>
              </a:spcAft>
              <a:buFontTx/>
              <a:buChar char="•"/>
            </a:pPr>
            <a:r>
              <a:rPr lang="fr-CA" sz="1200" kern="0" dirty="0">
                <a:latin typeface="Arial"/>
                <a:cs typeface="+mn-cs"/>
              </a:rPr>
              <a:t>Emplois croisières </a:t>
            </a:r>
            <a:r>
              <a:rPr lang="fr-CA" sz="1200" u="sng" kern="0" dirty="0">
                <a:latin typeface="Arial"/>
                <a:cs typeface="+mn-cs"/>
                <a:hlinkClick r:id="rId15"/>
              </a:rPr>
              <a:t>http://www.cruising.org/vacation/cruise-lines-ships</a:t>
            </a:r>
            <a:r>
              <a:rPr lang="fr-CA" sz="1200" kern="0" dirty="0">
                <a:latin typeface="Arial"/>
                <a:cs typeface="+mn-cs"/>
              </a:rPr>
              <a:t> </a:t>
            </a:r>
          </a:p>
          <a:p>
            <a:endParaRPr lang="fr-CA" dirty="0"/>
          </a:p>
        </p:txBody>
      </p:sp>
    </p:spTree>
    <p:extLst>
      <p:ext uri="{BB962C8B-B14F-4D97-AF65-F5344CB8AC3E}">
        <p14:creationId xmlns:p14="http://schemas.microsoft.com/office/powerpoint/2010/main" val="1411657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endParaRPr lang="fr-CA" dirty="0"/>
          </a:p>
        </p:txBody>
      </p:sp>
      <p:sp>
        <p:nvSpPr>
          <p:cNvPr id="3" name="Espace réservé du texte 2"/>
          <p:cNvSpPr>
            <a:spLocks noGrp="1"/>
          </p:cNvSpPr>
          <p:nvPr>
            <p:ph type="body" sz="quarter" idx="10"/>
          </p:nvPr>
        </p:nvSpPr>
        <p:spPr>
          <a:xfrm>
            <a:off x="-1" y="1299411"/>
            <a:ext cx="9059779" cy="5402177"/>
          </a:xfrm>
        </p:spPr>
        <p:txBody>
          <a:bodyPr/>
          <a:lstStyle/>
          <a:p>
            <a:pPr lvl="0" defTabSz="914400" eaLnBrk="0" fontAlgn="base" hangingPunct="0">
              <a:lnSpc>
                <a:spcPct val="107000"/>
              </a:lnSpc>
              <a:defRPr/>
            </a:pPr>
            <a:r>
              <a:rPr lang="fr-CA" sz="1200" b="1" kern="0" dirty="0">
                <a:latin typeface="Arial" panose="020B0604020202020204" pitchFamily="34" charset="0"/>
                <a:ea typeface="Calibri" panose="020F0502020204030204" pitchFamily="34" charset="0"/>
                <a:cs typeface="Arial" panose="020B0604020202020204" pitchFamily="34" charset="0"/>
              </a:rPr>
              <a:t>ADMINISTRATION PUBLIQUE</a:t>
            </a:r>
          </a:p>
          <a:p>
            <a:pPr marL="342900" lvl="0" indent="-342900" defTabSz="914400" eaLnBrk="0" fontAlgn="base" hangingPunct="0">
              <a:lnSpc>
                <a:spcPct val="115000"/>
              </a:lnSpc>
              <a:buFont typeface="Wingdings" panose="05000000000000000000" pitchFamily="2" charset="2"/>
              <a:buChar char="v"/>
              <a:defRPr/>
            </a:pPr>
            <a:r>
              <a:rPr lang="fr-FR" sz="1200" kern="0" dirty="0">
                <a:latin typeface="Arial" panose="020B0604020202020204" pitchFamily="34" charset="0"/>
                <a:ea typeface="Calibri" panose="020F0502020204030204" pitchFamily="34" charset="0"/>
                <a:cs typeface="Arial" panose="020B0604020202020204" pitchFamily="34" charset="0"/>
              </a:rPr>
              <a:t>Institut d’administration publique du Canada </a:t>
            </a:r>
            <a:r>
              <a:rPr lang="fr-FR" sz="1200" u="sng" kern="0" dirty="0">
                <a:latin typeface="Arial" panose="020B0604020202020204" pitchFamily="34" charset="0"/>
                <a:ea typeface="Calibri" panose="020F0502020204030204" pitchFamily="34" charset="0"/>
                <a:cs typeface="Arial" panose="020B0604020202020204" pitchFamily="34" charset="0"/>
                <a:hlinkClick r:id="rId2"/>
              </a:rPr>
              <a:t>http://www.iapc.ca/error.lasso</a:t>
            </a:r>
            <a:endParaRPr lang="fr-CA" sz="1200"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r>
              <a:rPr lang="fr-FR" sz="1200" kern="0" dirty="0">
                <a:latin typeface="Arial" panose="020B0604020202020204" pitchFamily="34" charset="0"/>
                <a:ea typeface="Calibri" panose="020F0502020204030204" pitchFamily="34" charset="0"/>
                <a:cs typeface="Arial" panose="020B0604020202020204" pitchFamily="34" charset="0"/>
              </a:rPr>
              <a:t>Association canadienne des programmes en administration publique </a:t>
            </a:r>
            <a:r>
              <a:rPr lang="fr-FR" sz="1200" u="sng" kern="0" dirty="0">
                <a:latin typeface="Arial" panose="020B0604020202020204" pitchFamily="34" charset="0"/>
                <a:ea typeface="Calibri" panose="020F0502020204030204" pitchFamily="34" charset="0"/>
                <a:cs typeface="Arial" panose="020B0604020202020204" pitchFamily="34" charset="0"/>
                <a:hlinkClick r:id="rId3"/>
              </a:rPr>
              <a:t>http://www.acpap.ca/index.html</a:t>
            </a:r>
            <a:endParaRPr lang="fr-CA" sz="1200"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r>
              <a:rPr lang="fr-FR" sz="1200" kern="0" dirty="0">
                <a:latin typeface="Arial" panose="020B0604020202020204" pitchFamily="34" charset="0"/>
                <a:ea typeface="Calibri" panose="020F0502020204030204" pitchFamily="34" charset="0"/>
                <a:cs typeface="Arial" panose="020B0604020202020204" pitchFamily="34" charset="0"/>
              </a:rPr>
              <a:t>Association professionnelle des cadres supérieurs de la fonction publique du Canada </a:t>
            </a:r>
            <a:r>
              <a:rPr lang="fr-FR" sz="1200" u="sng" kern="0" dirty="0">
                <a:latin typeface="Arial" panose="020B0604020202020204" pitchFamily="34" charset="0"/>
                <a:ea typeface="Calibri" panose="020F0502020204030204" pitchFamily="34" charset="0"/>
                <a:cs typeface="Arial" panose="020B0604020202020204" pitchFamily="34" charset="0"/>
                <a:hlinkClick r:id="rId4"/>
              </a:rPr>
              <a:t>http://www.apex.gc.ca/</a:t>
            </a:r>
            <a:endParaRPr lang="fr-CA" sz="1200"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r>
              <a:rPr lang="fr-FR" sz="1200" kern="0" dirty="0">
                <a:latin typeface="Arial" panose="020B0604020202020204" pitchFamily="34" charset="0"/>
                <a:ea typeface="Calibri" panose="020F0502020204030204" pitchFamily="34" charset="0"/>
                <a:cs typeface="Arial" panose="020B0604020202020204" pitchFamily="34" charset="0"/>
              </a:rPr>
              <a:t>Association canadienne des administrateurs municipaux </a:t>
            </a:r>
            <a:r>
              <a:rPr lang="fr-FR" sz="1200" u="sng" kern="0" dirty="0">
                <a:latin typeface="Arial" panose="020B0604020202020204" pitchFamily="34" charset="0"/>
                <a:ea typeface="Calibri" panose="020F0502020204030204" pitchFamily="34" charset="0"/>
                <a:cs typeface="Arial" panose="020B0604020202020204" pitchFamily="34" charset="0"/>
                <a:hlinkClick r:id="rId5"/>
              </a:rPr>
              <a:t>http://www.camacam.ca/fr/</a:t>
            </a:r>
            <a:endParaRPr lang="fr-CA" sz="1200"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r>
              <a:rPr lang="fr-FR" sz="1200" kern="0" dirty="0">
                <a:latin typeface="Arial" panose="020B0604020202020204" pitchFamily="34" charset="0"/>
                <a:ea typeface="Calibri" panose="020F0502020204030204" pitchFamily="34" charset="0"/>
                <a:cs typeface="Arial" panose="020B0604020202020204" pitchFamily="34" charset="0"/>
              </a:rPr>
              <a:t>Association des administrateurs municipaux du Nouveau-Brunswick </a:t>
            </a:r>
            <a:r>
              <a:rPr lang="fr-FR" sz="1200" u="sng" kern="0" dirty="0">
                <a:latin typeface="Arial" panose="020B0604020202020204" pitchFamily="34" charset="0"/>
                <a:ea typeface="Calibri" panose="020F0502020204030204" pitchFamily="34" charset="0"/>
                <a:cs typeface="Arial" panose="020B0604020202020204" pitchFamily="34" charset="0"/>
                <a:hlinkClick r:id="rId6"/>
              </a:rPr>
              <a:t>http://www.amanb-aamnb.ca/accueil.cfm</a:t>
            </a:r>
            <a:r>
              <a:rPr lang="fr-FR" sz="1200" kern="0" dirty="0">
                <a:latin typeface="Arial" panose="020B0604020202020204" pitchFamily="34" charset="0"/>
                <a:ea typeface="Calibri" panose="020F0502020204030204" pitchFamily="34" charset="0"/>
                <a:cs typeface="Arial" panose="020B0604020202020204" pitchFamily="34" charset="0"/>
              </a:rPr>
              <a:t> </a:t>
            </a:r>
            <a:endParaRPr lang="fr-CA" sz="1200"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r>
              <a:rPr lang="fr-FR" sz="1200" kern="0" dirty="0">
                <a:latin typeface="Arial" panose="020B0604020202020204" pitchFamily="34" charset="0"/>
                <a:ea typeface="Calibri" panose="020F0502020204030204" pitchFamily="34" charset="0"/>
                <a:cs typeface="Arial" panose="020B0604020202020204" pitchFamily="34" charset="0"/>
              </a:rPr>
              <a:t>Association des gestionnaires des établissements de santé et de services sociaux </a:t>
            </a:r>
            <a:r>
              <a:rPr lang="fr-FR" sz="1200" u="sng" kern="0" dirty="0">
                <a:latin typeface="Arial" panose="020B0604020202020204" pitchFamily="34" charset="0"/>
                <a:ea typeface="Calibri" panose="020F0502020204030204" pitchFamily="34" charset="0"/>
                <a:cs typeface="Arial" panose="020B0604020202020204" pitchFamily="34" charset="0"/>
                <a:hlinkClick r:id="rId7"/>
              </a:rPr>
              <a:t>http://www.agesss.qc.ca/</a:t>
            </a:r>
            <a:endParaRPr lang="fr-CA" sz="1200"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r>
              <a:rPr lang="fr-CA" sz="1200" kern="0" dirty="0">
                <a:latin typeface="Arial" panose="020B0604020202020204" pitchFamily="34" charset="0"/>
                <a:ea typeface="Calibri" panose="020F0502020204030204" pitchFamily="34" charset="0"/>
                <a:cs typeface="Arial" panose="020B0604020202020204" pitchFamily="34" charset="0"/>
              </a:rPr>
              <a:t>Ressources de carrière américaine </a:t>
            </a:r>
            <a:r>
              <a:rPr lang="fr-CA" sz="1200" u="sng" kern="0" dirty="0">
                <a:latin typeface="Arial" panose="020B0604020202020204" pitchFamily="34" charset="0"/>
                <a:ea typeface="Calibri" panose="020F0502020204030204" pitchFamily="34" charset="0"/>
                <a:cs typeface="Arial" panose="020B0604020202020204" pitchFamily="34" charset="0"/>
                <a:hlinkClick r:id="rId8"/>
              </a:rPr>
              <a:t>http://publicservicecareers.org/</a:t>
            </a:r>
            <a:endParaRPr lang="fr-CA" sz="1200" u="sng" kern="0" dirty="0">
              <a:latin typeface="Arial" panose="020B0604020202020204" pitchFamily="34" charset="0"/>
              <a:ea typeface="Calibri" panose="020F0502020204030204" pitchFamily="34" charset="0"/>
              <a:cs typeface="Arial" panose="020B0604020202020204" pitchFamily="34" charset="0"/>
            </a:endParaRPr>
          </a:p>
          <a:p>
            <a:pPr marL="342900" lvl="0" indent="-342900" defTabSz="914400" eaLnBrk="0" fontAlgn="base" hangingPunct="0">
              <a:lnSpc>
                <a:spcPct val="115000"/>
              </a:lnSpc>
              <a:buFont typeface="Wingdings" panose="05000000000000000000" pitchFamily="2" charset="2"/>
              <a:buChar char="v"/>
              <a:defRPr/>
            </a:pPr>
            <a:endParaRPr lang="fr-CA" sz="1200" u="sng" kern="0" dirty="0">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lnSpc>
                <a:spcPct val="115000"/>
              </a:lnSpc>
              <a:defRPr/>
            </a:pPr>
            <a:r>
              <a:rPr lang="fr-CA" sz="1200" b="1" kern="0" dirty="0">
                <a:latin typeface="Arial" panose="020B0604020202020204" pitchFamily="34" charset="0"/>
                <a:cs typeface="Arial" panose="020B0604020202020204" pitchFamily="34" charset="0"/>
              </a:rPr>
              <a:t>RÉSEAU MUNICIPAL AU QUÉBEC</a:t>
            </a:r>
            <a:br>
              <a:rPr lang="fr-CA" sz="1200" b="1"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9"/>
              </a:rPr>
              <a:t>Site Web</a:t>
            </a:r>
            <a:r>
              <a:rPr lang="fr-CA" sz="1200" kern="0" dirty="0">
                <a:latin typeface="Arial" panose="020B0604020202020204" pitchFamily="34" charset="0"/>
                <a:cs typeface="Arial" panose="020B0604020202020204" pitchFamily="34" charset="0"/>
              </a:rPr>
              <a:t> . . . Chambre de commerce du Montréal métropolitain</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0"/>
              </a:rPr>
              <a:t>Site Web</a:t>
            </a:r>
            <a:r>
              <a:rPr lang="fr-CA" sz="1200" kern="0" dirty="0">
                <a:latin typeface="Arial" panose="020B0604020202020204" pitchFamily="34" charset="0"/>
                <a:cs typeface="Arial" panose="020B0604020202020204" pitchFamily="34" charset="0"/>
              </a:rPr>
              <a:t> . . . Communauté métropolitaine de Montréal</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1"/>
              </a:rPr>
              <a:t>Site Web . .</a:t>
            </a:r>
            <a:r>
              <a:rPr lang="fr-CA" sz="1200" kern="0" dirty="0">
                <a:latin typeface="Arial" panose="020B0604020202020204" pitchFamily="34" charset="0"/>
                <a:cs typeface="Arial" panose="020B0604020202020204" pitchFamily="34" charset="0"/>
              </a:rPr>
              <a:t> . Le réseau d'information municipale</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2"/>
              </a:rPr>
              <a:t>Site Web</a:t>
            </a:r>
            <a:r>
              <a:rPr lang="fr-CA" sz="1200" kern="0" dirty="0">
                <a:latin typeface="Arial" panose="020B0604020202020204" pitchFamily="34" charset="0"/>
                <a:cs typeface="Arial" panose="020B0604020202020204" pitchFamily="34" charset="0"/>
              </a:rPr>
              <a:t> . . . Québec municipal</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3"/>
              </a:rPr>
              <a:t>Site Web </a:t>
            </a:r>
            <a:r>
              <a:rPr lang="fr-CA" sz="1200" kern="0" dirty="0">
                <a:latin typeface="Arial" panose="020B0604020202020204" pitchFamily="34" charset="0"/>
                <a:cs typeface="Arial" panose="020B0604020202020204" pitchFamily="34" charset="0"/>
              </a:rPr>
              <a:t>. . . Municipal World</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4"/>
              </a:rPr>
              <a:t>Site Web</a:t>
            </a:r>
            <a:r>
              <a:rPr lang="fr-CA" sz="1200" kern="0" dirty="0">
                <a:latin typeface="Arial" panose="020B0604020202020204" pitchFamily="34" charset="0"/>
                <a:cs typeface="Arial" panose="020B0604020202020204" pitchFamily="34" charset="0"/>
              </a:rPr>
              <a:t> . . . Union des municipalités du Québec</a:t>
            </a:r>
            <a:endParaRPr lang="fr-CA" sz="1200" u="sng" kern="0" dirty="0">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lnSpc>
                <a:spcPct val="115000"/>
              </a:lnSpc>
              <a:defRPr/>
            </a:pPr>
            <a:endParaRPr lang="fr-CA" sz="1200" u="sng" kern="0" dirty="0">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Aft>
                <a:spcPct val="0"/>
              </a:spcAft>
              <a:defRPr/>
            </a:pPr>
            <a:r>
              <a:rPr lang="fr-CA" sz="1200" b="1" kern="0" dirty="0">
                <a:latin typeface="Arial" panose="020B0604020202020204" pitchFamily="34" charset="0"/>
                <a:cs typeface="Arial" panose="020B0604020202020204" pitchFamily="34" charset="0"/>
              </a:rPr>
              <a:t>RÉSEAU DE L'ÉDUCATION AU QUÉBEC</a:t>
            </a:r>
            <a:br>
              <a:rPr lang="fr-CA" sz="1200" b="1"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5"/>
              </a:rPr>
              <a:t>Site Web </a:t>
            </a:r>
            <a:r>
              <a:rPr lang="fr-CA" sz="1200" kern="0" dirty="0">
                <a:latin typeface="Arial" panose="020B0604020202020204" pitchFamily="34" charset="0"/>
                <a:cs typeface="Arial" panose="020B0604020202020204" pitchFamily="34" charset="0"/>
              </a:rPr>
              <a:t>. . . Fédération des Cégeps</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6"/>
              </a:rPr>
              <a:t>Site Web </a:t>
            </a:r>
            <a:r>
              <a:rPr lang="fr-CA" sz="1200" kern="0" dirty="0">
                <a:latin typeface="Arial" panose="020B0604020202020204" pitchFamily="34" charset="0"/>
                <a:cs typeface="Arial" panose="020B0604020202020204" pitchFamily="34" charset="0"/>
              </a:rPr>
              <a:t>. . . Fédération des commissions scolaires du Québec (</a:t>
            </a:r>
            <a:r>
              <a:rPr lang="fr-CA" sz="1200" kern="0" dirty="0" err="1">
                <a:latin typeface="Arial" panose="020B0604020202020204" pitchFamily="34" charset="0"/>
                <a:cs typeface="Arial" panose="020B0604020202020204" pitchFamily="34" charset="0"/>
              </a:rPr>
              <a:t>FCSQ</a:t>
            </a:r>
            <a:r>
              <a:rPr lang="fr-CA" sz="1200" kern="0" dirty="0">
                <a:latin typeface="Arial" panose="020B0604020202020204" pitchFamily="34" charset="0"/>
                <a:cs typeface="Arial" panose="020B0604020202020204" pitchFamily="34" charset="0"/>
              </a:rPr>
              <a:t>)</a:t>
            </a:r>
            <a:br>
              <a:rPr lang="fr-CA" sz="1200" kern="0" dirty="0">
                <a:latin typeface="Arial" panose="020B0604020202020204" pitchFamily="34" charset="0"/>
                <a:cs typeface="Arial" panose="020B0604020202020204" pitchFamily="34" charset="0"/>
              </a:rPr>
            </a:br>
            <a:r>
              <a:rPr lang="fr-CA" sz="1200" u="sng" kern="0" dirty="0">
                <a:latin typeface="Arial" panose="020B0604020202020204" pitchFamily="34" charset="0"/>
                <a:cs typeface="Arial" panose="020B0604020202020204" pitchFamily="34" charset="0"/>
                <a:hlinkClick r:id="rId17"/>
              </a:rPr>
              <a:t>Site Web</a:t>
            </a:r>
            <a:r>
              <a:rPr lang="fr-CA" sz="1200" kern="0" dirty="0">
                <a:latin typeface="Arial" panose="020B0604020202020204" pitchFamily="34" charset="0"/>
                <a:cs typeface="Arial" panose="020B0604020202020204" pitchFamily="34" charset="0"/>
              </a:rPr>
              <a:t> . . . Fédération des établissements </a:t>
            </a:r>
            <a:r>
              <a:rPr lang="fr-CA" sz="1200" kern="0" dirty="0">
                <a:solidFill>
                  <a:srgbClr val="FFFFFF"/>
                </a:solidFill>
                <a:latin typeface="Arial"/>
                <a:cs typeface="+mn-cs"/>
              </a:rPr>
              <a:t>d'enseignements privés (</a:t>
            </a:r>
            <a:r>
              <a:rPr lang="fr-CA" sz="1200" kern="0" dirty="0" err="1">
                <a:solidFill>
                  <a:srgbClr val="FFFFFF"/>
                </a:solidFill>
                <a:latin typeface="Arial"/>
                <a:cs typeface="+mn-cs"/>
              </a:rPr>
              <a:t>FEEP</a:t>
            </a:r>
            <a:endParaRPr lang="fr-CA" dirty="0"/>
          </a:p>
        </p:txBody>
      </p:sp>
    </p:spTree>
    <p:extLst>
      <p:ext uri="{BB962C8B-B14F-4D97-AF65-F5344CB8AC3E}">
        <p14:creationId xmlns:p14="http://schemas.microsoft.com/office/powerpoint/2010/main" val="3873276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endParaRPr lang="fr-CA" dirty="0"/>
          </a:p>
        </p:txBody>
      </p:sp>
      <p:sp>
        <p:nvSpPr>
          <p:cNvPr id="3" name="Espace réservé du texte 2"/>
          <p:cNvSpPr>
            <a:spLocks noGrp="1"/>
          </p:cNvSpPr>
          <p:nvPr>
            <p:ph type="body" sz="quarter" idx="10"/>
          </p:nvPr>
        </p:nvSpPr>
        <p:spPr>
          <a:xfrm>
            <a:off x="-1" y="1167064"/>
            <a:ext cx="9059779" cy="5534525"/>
          </a:xfrm>
        </p:spPr>
        <p:txBody>
          <a:bodyPr/>
          <a:lstStyle/>
          <a:p>
            <a:pPr lvl="0" defTabSz="914400" eaLnBrk="0" fontAlgn="base" hangingPunct="0">
              <a:spcAft>
                <a:spcPct val="0"/>
              </a:spcAft>
              <a:defRPr/>
            </a:pPr>
            <a:r>
              <a:rPr lang="fr-CA" sz="1200" b="1" kern="0" dirty="0">
                <a:latin typeface="Arial"/>
                <a:cs typeface="+mn-cs"/>
              </a:rPr>
              <a:t>CRÉER DES AVIS AUTOMATISÉS D'OFFRES D'EMPLOI </a:t>
            </a:r>
            <a:r>
              <a:rPr lang="fr-CA" sz="1200" b="1" kern="0" dirty="0" smtClean="0">
                <a:latin typeface="Arial"/>
                <a:cs typeface="+mn-cs"/>
              </a:rPr>
              <a:t>ENVOYÉS </a:t>
            </a:r>
            <a:r>
              <a:rPr lang="fr-CA" sz="1200" b="1" kern="0" dirty="0">
                <a:latin typeface="Arial"/>
                <a:cs typeface="+mn-cs"/>
              </a:rPr>
              <a:t>DANS TON COURRIEL</a:t>
            </a:r>
            <a:r>
              <a:rPr lang="fr-CA" sz="1200" kern="0" dirty="0">
                <a:latin typeface="Arial"/>
                <a:cs typeface="+mn-cs"/>
              </a:rPr>
              <a:t> </a:t>
            </a:r>
            <a:r>
              <a:rPr lang="fr-CA" sz="1200" u="sng" kern="0" dirty="0">
                <a:latin typeface="Arial"/>
                <a:cs typeface="+mn-cs"/>
                <a:hlinkClick r:id="rId2"/>
              </a:rPr>
              <a:t>http://www.option-carriere.ca/</a:t>
            </a:r>
            <a:r>
              <a:rPr lang="fr-CA" sz="1200" kern="0" dirty="0">
                <a:latin typeface="Arial"/>
                <a:cs typeface="+mn-cs"/>
              </a:rPr>
              <a:t> (plusieurs moteurs de recherches d’offres d'emploi dans un seul, incluant </a:t>
            </a:r>
            <a:r>
              <a:rPr lang="fr-CA" sz="1200" kern="0" dirty="0" err="1">
                <a:latin typeface="Arial"/>
                <a:cs typeface="+mn-cs"/>
              </a:rPr>
              <a:t>Careerbeacon</a:t>
            </a:r>
            <a:r>
              <a:rPr lang="fr-CA" sz="1200" kern="0" dirty="0">
                <a:latin typeface="Arial"/>
                <a:cs typeface="+mn-cs"/>
              </a:rPr>
              <a:t>, Emplois NB, Monster, </a:t>
            </a:r>
            <a:r>
              <a:rPr lang="fr-CA" sz="1200" kern="0" dirty="0" err="1">
                <a:latin typeface="Arial"/>
                <a:cs typeface="+mn-cs"/>
              </a:rPr>
              <a:t>Workopolis</a:t>
            </a:r>
            <a:r>
              <a:rPr lang="fr-CA" sz="1200" kern="0" dirty="0">
                <a:latin typeface="Arial"/>
                <a:cs typeface="+mn-cs"/>
              </a:rPr>
              <a:t>, </a:t>
            </a:r>
            <a:r>
              <a:rPr lang="fr-CA" sz="1200" kern="0" dirty="0" err="1">
                <a:latin typeface="Arial"/>
                <a:cs typeface="+mn-cs"/>
              </a:rPr>
              <a:t>Jobboom</a:t>
            </a:r>
            <a:r>
              <a:rPr lang="fr-CA" sz="1200" kern="0" dirty="0">
                <a:latin typeface="Arial"/>
                <a:cs typeface="+mn-cs"/>
              </a:rPr>
              <a:t>, Guichet d'emploi, etc.). Inscris le lieu géographique de ton choix, ce site fouille partout au monde. </a:t>
            </a:r>
            <a:r>
              <a:rPr lang="fr-CA" sz="1200" b="1" i="1" kern="0" dirty="0">
                <a:latin typeface="Arial"/>
                <a:cs typeface="+mn-cs"/>
              </a:rPr>
              <a:t>Utiliser les mots clés du poste ou du domaine recherché, par exemple loisir, communautaire, thérapeutique, animation, intervention, municipal, tourisme, culturel, sport, </a:t>
            </a:r>
            <a:r>
              <a:rPr lang="fr-CA" sz="1200" b="1" i="1" kern="0" dirty="0" smtClean="0">
                <a:latin typeface="Arial"/>
                <a:cs typeface="+mn-cs"/>
              </a:rPr>
              <a:t>gestion, </a:t>
            </a:r>
            <a:r>
              <a:rPr lang="fr-CA" sz="1200" b="1" i="1" kern="0" dirty="0">
                <a:latin typeface="Arial"/>
                <a:cs typeface="+mn-cs"/>
              </a:rPr>
              <a:t>etc. et y ajouter selon le cas les mots </a:t>
            </a:r>
            <a:r>
              <a:rPr lang="fr-CA" sz="1200" b="1" i="1" u="sng" kern="0" dirty="0">
                <a:latin typeface="Arial"/>
                <a:cs typeface="+mn-cs"/>
              </a:rPr>
              <a:t>apprenti, stage, junior, internat, novice, débutant, </a:t>
            </a:r>
            <a:r>
              <a:rPr lang="fr-CA" sz="1200" b="1" i="1" kern="0" dirty="0">
                <a:latin typeface="Arial"/>
                <a:cs typeface="+mn-cs"/>
              </a:rPr>
              <a:t>etc. également traduire ces termes en anglais pour des résultats différents</a:t>
            </a:r>
            <a:r>
              <a:rPr lang="fr-CA" sz="1200" b="1" kern="0" dirty="0">
                <a:latin typeface="Arial"/>
                <a:cs typeface="+mn-cs"/>
              </a:rPr>
              <a:t> </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b="1" kern="0" dirty="0">
                <a:latin typeface="Arial"/>
                <a:cs typeface="+mn-cs"/>
              </a:rPr>
              <a:t>UNIVERSITÉ DE MONCTON</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Centres, chaires et instituts de recherche </a:t>
            </a:r>
            <a:r>
              <a:rPr lang="fr-CA" sz="1200" u="sng" kern="0" dirty="0">
                <a:latin typeface="Arial"/>
                <a:cs typeface="+mn-cs"/>
                <a:hlinkClick r:id="rId3"/>
              </a:rPr>
              <a:t>http://www.umoncton.ca/recherche/node/28</a:t>
            </a:r>
            <a:r>
              <a:rPr lang="fr-CA" sz="1200" kern="0" dirty="0">
                <a:latin typeface="Arial"/>
                <a:cs typeface="+mn-cs"/>
              </a:rPr>
              <a:t> . Approche les professeurs pour un stage, un contrat. Consulter leur page web à partir du site web de leur Faculté.</a:t>
            </a: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b="1" kern="0" dirty="0">
                <a:latin typeface="Arial"/>
                <a:cs typeface="+mn-cs"/>
              </a:rPr>
              <a:t>ORGANISMES À BUT NON LUCRATIF ET TRAVAIL BÉNÉVOLE, RÉGION MONCTON </a:t>
            </a:r>
            <a:r>
              <a:rPr lang="fr-CA" sz="1200" b="1" kern="0" dirty="0" smtClean="0">
                <a:latin typeface="Arial"/>
                <a:cs typeface="+mn-cs"/>
              </a:rPr>
              <a:t>(et répertoires </a:t>
            </a:r>
            <a:r>
              <a:rPr lang="fr-CA" sz="1200" b="1" kern="0" dirty="0">
                <a:latin typeface="Arial"/>
                <a:cs typeface="+mn-cs"/>
              </a:rPr>
              <a:t>semblables </a:t>
            </a:r>
            <a:r>
              <a:rPr lang="fr-CA" sz="1200" b="1" kern="0" dirty="0" smtClean="0">
                <a:latin typeface="Arial"/>
                <a:cs typeface="+mn-cs"/>
              </a:rPr>
              <a:t>au Canada</a:t>
            </a:r>
            <a:r>
              <a:rPr lang="fr-CA" sz="1200" b="1" kern="0" dirty="0">
                <a:latin typeface="Arial"/>
                <a:cs typeface="+mn-cs"/>
              </a:rPr>
              <a:t>)</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Consulte l’onglet «Agences», pour accéder au répertoire des organismes. Tu peux sois offrir ton CV aux organismes répertoriés pour du travail rémunéré ou demander à devenir bénévole. </a:t>
            </a:r>
            <a:r>
              <a:rPr lang="fr-CA" sz="1200" u="sng" kern="0" dirty="0">
                <a:latin typeface="Arial"/>
                <a:cs typeface="+mn-cs"/>
                <a:hlinkClick r:id="rId4"/>
              </a:rPr>
              <a:t>http://www.volunteergreatermoncton.com/fr/index-fr.php</a:t>
            </a:r>
            <a:r>
              <a:rPr lang="fr-CA" sz="1200" kern="0" dirty="0">
                <a:latin typeface="Arial"/>
                <a:cs typeface="+mn-cs"/>
              </a:rPr>
              <a:t> </a:t>
            </a:r>
          </a:p>
          <a:p>
            <a:pPr lvl="0" defTabSz="914400" eaLnBrk="0" fontAlgn="base" hangingPunct="0">
              <a:spcAft>
                <a:spcPct val="0"/>
              </a:spcAft>
              <a:defRPr/>
            </a:pPr>
            <a:endParaRPr lang="fr-CA" sz="1200" kern="0" dirty="0">
              <a:latin typeface="Arial"/>
              <a:cs typeface="+mn-cs"/>
            </a:endParaRPr>
          </a:p>
          <a:p>
            <a:pPr lvl="0" defTabSz="914400" eaLnBrk="0" fontAlgn="base" hangingPunct="0">
              <a:spcAft>
                <a:spcPct val="0"/>
              </a:spcAft>
              <a:defRPr/>
            </a:pPr>
            <a:r>
              <a:rPr lang="fr-CA" sz="1200" b="1" kern="0" dirty="0">
                <a:latin typeface="Arial"/>
                <a:cs typeface="+mn-cs"/>
              </a:rPr>
              <a:t>GOUVERNEMENT DU NOUVEAU-BRUNSWICK (ressources similaires dans d’autres régions du Canada)</a:t>
            </a:r>
          </a:p>
          <a:p>
            <a:pPr lvl="0" defTabSz="914400" eaLnBrk="0" fontAlgn="base" hangingPunct="0">
              <a:spcAft>
                <a:spcPct val="0"/>
              </a:spcAft>
              <a:defRPr/>
            </a:pPr>
            <a:r>
              <a:rPr lang="fr-CA" sz="1200" kern="0" dirty="0">
                <a:latin typeface="Arial"/>
                <a:cs typeface="+mn-cs"/>
              </a:rPr>
              <a:t>S'inscrire au programme </a:t>
            </a:r>
            <a:r>
              <a:rPr lang="fr-CA" sz="1200" kern="0" dirty="0" err="1">
                <a:latin typeface="Arial"/>
                <a:cs typeface="+mn-cs"/>
              </a:rPr>
              <a:t>SEED</a:t>
            </a:r>
            <a:r>
              <a:rPr lang="fr-CA" sz="1200" kern="0" dirty="0">
                <a:latin typeface="Arial"/>
                <a:cs typeface="+mn-cs"/>
              </a:rPr>
              <a:t> pour demandes d’emploi d’été. Le formulaire disponible sur le web. Pour plus d'information </a:t>
            </a:r>
            <a:r>
              <a:rPr lang="fr-CA" sz="1200" u="sng" kern="0" dirty="0">
                <a:latin typeface="Arial"/>
                <a:cs typeface="+mn-cs"/>
                <a:hlinkClick r:id="rId5"/>
              </a:rPr>
              <a:t>http://www2.gnb.ca/content/gnb/fr/services/services_renderer.5099.Student_Employment_Experience_Development_%28SEED%29_-_Students.html</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Pour l’emploi temps plein, inscrit toi au : </a:t>
            </a:r>
            <a:r>
              <a:rPr lang="fr-CA" sz="1200" u="sng" kern="0" dirty="0">
                <a:latin typeface="Arial"/>
                <a:cs typeface="+mn-cs"/>
                <a:hlinkClick r:id="rId6"/>
              </a:rPr>
              <a:t>https://www.ere.gnb.ca/internetwelcome.aspx?lang=F&amp;t=Y</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Autres sites gouvernementaux du NB  reliés à l’emploi </a:t>
            </a:r>
            <a:r>
              <a:rPr lang="fr-CA" sz="1200" u="sng" kern="0" dirty="0">
                <a:latin typeface="Arial"/>
                <a:cs typeface="+mn-cs"/>
                <a:hlinkClick r:id="rId7"/>
              </a:rPr>
              <a:t>http://www2.gnb.ca/content/gnb/fr/gateways/emploi.html</a:t>
            </a:r>
            <a:endParaRPr lang="fr-CA" sz="1200" kern="0" dirty="0">
              <a:latin typeface="Arial"/>
              <a:cs typeface="+mn-cs"/>
            </a:endParaRPr>
          </a:p>
          <a:p>
            <a:pPr lvl="0" defTabSz="914400" eaLnBrk="0" fontAlgn="base" hangingPunct="0">
              <a:spcAft>
                <a:spcPct val="0"/>
              </a:spcAft>
              <a:defRPr/>
            </a:pP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Annuaire de tous les ministères et organismes provinciaux pour contacter directement </a:t>
            </a:r>
            <a:r>
              <a:rPr lang="fr-CA" sz="1200" kern="0" dirty="0" smtClean="0">
                <a:latin typeface="Arial"/>
                <a:cs typeface="+mn-cs"/>
              </a:rPr>
              <a:t>les </a:t>
            </a:r>
            <a:r>
              <a:rPr lang="fr-CA" sz="1200" kern="0" dirty="0">
                <a:latin typeface="Arial"/>
                <a:cs typeface="+mn-cs"/>
              </a:rPr>
              <a:t>ressources humaines </a:t>
            </a:r>
            <a:r>
              <a:rPr lang="fr-CA" sz="1200" u="sng" kern="0" dirty="0">
                <a:latin typeface="Arial"/>
                <a:cs typeface="+mn-cs"/>
                <a:hlinkClick r:id="rId8"/>
              </a:rPr>
              <a:t>http://app.infoaa.7700.gnb.ca/gnb/pub/Search1Fr.asp</a:t>
            </a:r>
            <a:endParaRPr lang="fr-CA" sz="1200" kern="0" dirty="0">
              <a:latin typeface="Arial"/>
              <a:cs typeface="+mn-cs"/>
            </a:endParaRPr>
          </a:p>
          <a:p>
            <a:endParaRPr lang="fr-CA" dirty="0"/>
          </a:p>
        </p:txBody>
      </p:sp>
    </p:spTree>
    <p:extLst>
      <p:ext uri="{BB962C8B-B14F-4D97-AF65-F5344CB8AC3E}">
        <p14:creationId xmlns:p14="http://schemas.microsoft.com/office/powerpoint/2010/main" val="3926892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endParaRPr lang="fr-CA" dirty="0"/>
          </a:p>
        </p:txBody>
      </p:sp>
      <p:sp>
        <p:nvSpPr>
          <p:cNvPr id="3" name="Espace réservé du texte 2"/>
          <p:cNvSpPr>
            <a:spLocks noGrp="1"/>
          </p:cNvSpPr>
          <p:nvPr>
            <p:ph type="body" sz="quarter" idx="10"/>
          </p:nvPr>
        </p:nvSpPr>
        <p:spPr>
          <a:xfrm>
            <a:off x="-1" y="1118937"/>
            <a:ext cx="9059779" cy="5402177"/>
          </a:xfrm>
        </p:spPr>
        <p:txBody>
          <a:bodyPr/>
          <a:lstStyle/>
          <a:p>
            <a:pPr lvl="0" defTabSz="914400" eaLnBrk="0" fontAlgn="base" hangingPunct="0">
              <a:spcAft>
                <a:spcPct val="0"/>
              </a:spcAft>
              <a:defRPr/>
            </a:pPr>
            <a:r>
              <a:rPr lang="fr-CA" sz="1400" b="1" kern="0" dirty="0">
                <a:latin typeface="Arial"/>
                <a:cs typeface="+mn-cs"/>
              </a:rPr>
              <a:t>GOUVERNEMENT FÉDÉRAL</a:t>
            </a:r>
            <a:endParaRPr lang="fr-CA" sz="1400" kern="0" dirty="0">
              <a:latin typeface="Arial"/>
              <a:cs typeface="+mn-cs"/>
            </a:endParaRPr>
          </a:p>
          <a:p>
            <a:pPr lvl="0" defTabSz="914400" eaLnBrk="0" fontAlgn="base" hangingPunct="0">
              <a:spcAft>
                <a:spcPct val="0"/>
              </a:spcAft>
              <a:defRPr/>
            </a:pPr>
            <a:r>
              <a:rPr lang="fr-CA" sz="1400" kern="0" dirty="0">
                <a:latin typeface="Arial"/>
                <a:cs typeface="+mn-cs"/>
              </a:rPr>
              <a:t>Crée un compte de demande d’emploi au </a:t>
            </a:r>
            <a:r>
              <a:rPr lang="fr-CA" sz="1400" u="sng" kern="0" dirty="0">
                <a:latin typeface="Arial"/>
                <a:cs typeface="+mn-cs"/>
                <a:hlinkClick r:id="rId2"/>
              </a:rPr>
              <a:t>http://jobs-emplois.gc.ca</a:t>
            </a:r>
            <a:r>
              <a:rPr lang="fr-CA" sz="1400" kern="0" dirty="0">
                <a:latin typeface="Arial"/>
                <a:cs typeface="+mn-cs"/>
              </a:rPr>
              <a:t>, sous « étudiants », ensuite « Programme d'emploi d'été du fédéral (</a:t>
            </a:r>
            <a:r>
              <a:rPr lang="fr-CA" sz="1400" kern="0" dirty="0" err="1">
                <a:latin typeface="Arial"/>
                <a:cs typeface="+mn-cs"/>
              </a:rPr>
              <a:t>PFETE</a:t>
            </a:r>
            <a:r>
              <a:rPr lang="fr-CA" sz="1400" kern="0" dirty="0">
                <a:latin typeface="Arial"/>
                <a:cs typeface="+mn-cs"/>
              </a:rPr>
              <a:t>) » (ou autres programmes si tu es éligible) et suivre les directives sous « Comment postuler ». Les étudiants-es internationaux peuvent postuler aux emplois annoncés, mais la préférence sera toujours accordée aux citoyens canadiens.</a:t>
            </a:r>
          </a:p>
          <a:p>
            <a:pPr lvl="0" defTabSz="914400" eaLnBrk="0" fontAlgn="base" hangingPunct="0">
              <a:spcAft>
                <a:spcPct val="0"/>
              </a:spcAft>
              <a:defRPr/>
            </a:pPr>
            <a:r>
              <a:rPr lang="fr-CA" sz="1400" kern="0" dirty="0">
                <a:latin typeface="Arial"/>
                <a:cs typeface="+mn-cs"/>
              </a:rPr>
              <a:t> </a:t>
            </a:r>
          </a:p>
          <a:p>
            <a:pPr lvl="0" defTabSz="914400" eaLnBrk="0" fontAlgn="base" hangingPunct="0">
              <a:spcAft>
                <a:spcPct val="0"/>
              </a:spcAft>
              <a:defRPr/>
            </a:pPr>
            <a:r>
              <a:rPr lang="fr-CA" sz="1400" kern="0" dirty="0">
                <a:latin typeface="Arial"/>
                <a:cs typeface="+mn-cs"/>
              </a:rPr>
              <a:t>Entre le début septembre et le début octobre de l'année avant d'être </a:t>
            </a:r>
            <a:r>
              <a:rPr lang="fr-CA" sz="1400" kern="0" dirty="0" err="1">
                <a:latin typeface="Arial"/>
                <a:cs typeface="+mn-cs"/>
              </a:rPr>
              <a:t>diplômé-e</a:t>
            </a:r>
            <a:r>
              <a:rPr lang="fr-CA" sz="1400" kern="0" dirty="0">
                <a:latin typeface="Arial"/>
                <a:cs typeface="+mn-cs"/>
              </a:rPr>
              <a:t> ou déjà </a:t>
            </a:r>
            <a:r>
              <a:rPr lang="fr-CA" sz="1400" kern="0" dirty="0" err="1">
                <a:latin typeface="Arial"/>
                <a:cs typeface="+mn-cs"/>
              </a:rPr>
              <a:t>diplômé-e</a:t>
            </a:r>
            <a:r>
              <a:rPr lang="fr-CA" sz="1400" kern="0" dirty="0">
                <a:latin typeface="Arial"/>
                <a:cs typeface="+mn-cs"/>
              </a:rPr>
              <a:t>, allez à </a:t>
            </a:r>
            <a:r>
              <a:rPr lang="fr-CA" sz="1400" u="sng" kern="0" dirty="0">
                <a:latin typeface="Arial"/>
                <a:cs typeface="+mn-cs"/>
                <a:hlinkClick r:id="rId2"/>
              </a:rPr>
              <a:t>http://jobs-emplois.gc.ca</a:t>
            </a:r>
            <a:r>
              <a:rPr lang="fr-CA" sz="1400" kern="0" dirty="0">
                <a:latin typeface="Arial"/>
                <a:cs typeface="+mn-cs"/>
              </a:rPr>
              <a:t>, ensuite «Diplômés» et s'inscrire au «Recrutement postsecondaire» ou autres programmes (durée du recrutement : 1 mois seulement). Consultez aussi les concours ouverts au public. Les étudiants-es internationaux peuvent postuler aux emplois annoncés, mais la préférence sera toujours accordée aux citoyens canadiens.</a:t>
            </a:r>
          </a:p>
          <a:p>
            <a:pPr lvl="0" defTabSz="914400" eaLnBrk="0" fontAlgn="base" hangingPunct="0">
              <a:spcAft>
                <a:spcPct val="0"/>
              </a:spcAft>
              <a:defRPr/>
            </a:pPr>
            <a:r>
              <a:rPr lang="fr-CA" sz="1400" kern="0" dirty="0">
                <a:latin typeface="Arial"/>
                <a:cs typeface="+mn-cs"/>
              </a:rPr>
              <a:t> </a:t>
            </a:r>
          </a:p>
          <a:p>
            <a:pPr lvl="0" defTabSz="914400" eaLnBrk="0" fontAlgn="base" hangingPunct="0">
              <a:spcAft>
                <a:spcPct val="0"/>
              </a:spcAft>
              <a:defRPr/>
            </a:pPr>
            <a:r>
              <a:rPr lang="fr-CA" sz="1400" kern="0" dirty="0">
                <a:latin typeface="Arial"/>
                <a:cs typeface="+mn-cs"/>
              </a:rPr>
              <a:t>Certains organismes gouvernementaux ne sont pas régis par la Loi sur l'emploi dans la fonction publique(</a:t>
            </a:r>
            <a:r>
              <a:rPr lang="fr-CA" sz="1400" kern="0" dirty="0" err="1">
                <a:latin typeface="Arial"/>
                <a:cs typeface="+mn-cs"/>
              </a:rPr>
              <a:t>LEFP</a:t>
            </a:r>
            <a:r>
              <a:rPr lang="fr-CA" sz="1400" kern="0" dirty="0">
                <a:latin typeface="Arial"/>
                <a:cs typeface="+mn-cs"/>
              </a:rPr>
              <a:t>). Ils ne sont donc pas tenus d'afficher leurs possibilités d'emploi sur le site web de la Commission de la fonction publique (emplois.gc.ca), mais certains d'entre eux le font </a:t>
            </a:r>
            <a:r>
              <a:rPr lang="fr-CA" sz="1400" u="sng" kern="0" dirty="0">
                <a:latin typeface="Arial"/>
                <a:cs typeface="+mn-cs"/>
                <a:hlinkClick r:id="rId3"/>
              </a:rPr>
              <a:t>http://jobs-emplois.gc.ca/centres/org-fra.htm</a:t>
            </a:r>
            <a:endParaRPr lang="fr-CA" sz="1400" kern="0" dirty="0">
              <a:latin typeface="Arial"/>
              <a:cs typeface="+mn-cs"/>
            </a:endParaRPr>
          </a:p>
          <a:p>
            <a:pPr lvl="0" defTabSz="914400" eaLnBrk="0" fontAlgn="base" hangingPunct="0">
              <a:spcAft>
                <a:spcPct val="0"/>
              </a:spcAft>
              <a:defRPr/>
            </a:pPr>
            <a:endParaRPr lang="fr-CA" sz="1400" kern="0" dirty="0">
              <a:latin typeface="Arial"/>
              <a:cs typeface="+mn-cs"/>
            </a:endParaRPr>
          </a:p>
          <a:p>
            <a:pPr lvl="0" defTabSz="914400" eaLnBrk="0" fontAlgn="base" hangingPunct="0">
              <a:spcAft>
                <a:spcPct val="0"/>
              </a:spcAft>
              <a:defRPr/>
            </a:pPr>
            <a:r>
              <a:rPr lang="fr-CA" sz="1400" kern="0" dirty="0">
                <a:latin typeface="Arial"/>
                <a:cs typeface="+mn-cs"/>
              </a:rPr>
              <a:t>Consulte aussi Jeunesse Canada au travail (pour </a:t>
            </a:r>
            <a:r>
              <a:rPr lang="fr-CA" sz="1400" kern="0" dirty="0" err="1">
                <a:latin typeface="Arial"/>
                <a:cs typeface="+mn-cs"/>
              </a:rPr>
              <a:t>citoyen-ne</a:t>
            </a:r>
            <a:r>
              <a:rPr lang="fr-CA" sz="1400" kern="0" dirty="0">
                <a:latin typeface="Arial"/>
                <a:cs typeface="+mn-cs"/>
              </a:rPr>
              <a:t> </a:t>
            </a:r>
            <a:r>
              <a:rPr lang="fr-CA" sz="1400" kern="0" dirty="0" err="1">
                <a:latin typeface="Arial"/>
                <a:cs typeface="+mn-cs"/>
              </a:rPr>
              <a:t>canadien-ne</a:t>
            </a:r>
            <a:r>
              <a:rPr lang="fr-CA" sz="1400" kern="0" dirty="0">
                <a:latin typeface="Arial"/>
                <a:cs typeface="+mn-cs"/>
              </a:rPr>
              <a:t> ou </a:t>
            </a:r>
            <a:r>
              <a:rPr lang="fr-CA" sz="1400" kern="0" dirty="0" err="1">
                <a:latin typeface="Arial"/>
                <a:cs typeface="+mn-cs"/>
              </a:rPr>
              <a:t>résident-e</a:t>
            </a:r>
            <a:r>
              <a:rPr lang="fr-CA" sz="1400" kern="0" dirty="0">
                <a:latin typeface="Arial"/>
                <a:cs typeface="+mn-cs"/>
              </a:rPr>
              <a:t> </a:t>
            </a:r>
            <a:r>
              <a:rPr lang="fr-CA" sz="1400" kern="0" dirty="0" err="1">
                <a:latin typeface="Arial"/>
                <a:cs typeface="+mn-cs"/>
              </a:rPr>
              <a:t>permanent-e</a:t>
            </a:r>
            <a:r>
              <a:rPr lang="fr-CA" sz="1400" kern="0" dirty="0">
                <a:latin typeface="Arial"/>
                <a:cs typeface="+mn-cs"/>
              </a:rPr>
              <a:t> ou a obtenu le statut de </a:t>
            </a:r>
            <a:r>
              <a:rPr lang="fr-CA" sz="1400" kern="0" dirty="0" err="1">
                <a:latin typeface="Arial"/>
                <a:cs typeface="+mn-cs"/>
              </a:rPr>
              <a:t>réfugié-e</a:t>
            </a:r>
            <a:r>
              <a:rPr lang="fr-CA" sz="1400" kern="0" dirty="0">
                <a:latin typeface="Arial"/>
                <a:cs typeface="+mn-cs"/>
              </a:rPr>
              <a:t> seulement) </a:t>
            </a:r>
            <a:r>
              <a:rPr lang="fr-CA" sz="1400" u="sng" kern="0" dirty="0">
                <a:latin typeface="Arial"/>
                <a:cs typeface="+mn-cs"/>
                <a:hlinkClick r:id="rId4"/>
              </a:rPr>
              <a:t>http://www.pch.gc.ca/special/jct-ycw/index-fra.cfm</a:t>
            </a:r>
            <a:r>
              <a:rPr lang="fr-CA" sz="1400" kern="0" dirty="0">
                <a:latin typeface="Arial"/>
                <a:cs typeface="+mn-cs"/>
              </a:rPr>
              <a:t> clique sur « Comment participer ».</a:t>
            </a:r>
          </a:p>
          <a:p>
            <a:pPr lvl="0" defTabSz="914400" eaLnBrk="0" fontAlgn="base" hangingPunct="0">
              <a:spcAft>
                <a:spcPct val="0"/>
              </a:spcAft>
              <a:defRPr/>
            </a:pPr>
            <a:r>
              <a:rPr lang="fr-CA" sz="1400" kern="0" dirty="0">
                <a:latin typeface="Arial"/>
                <a:cs typeface="+mn-cs"/>
              </a:rPr>
              <a:t> </a:t>
            </a:r>
          </a:p>
          <a:p>
            <a:pPr lvl="0" defTabSz="914400" eaLnBrk="0" fontAlgn="base" hangingPunct="0">
              <a:spcAft>
                <a:spcPct val="0"/>
              </a:spcAft>
              <a:defRPr/>
            </a:pPr>
            <a:r>
              <a:rPr lang="fr-CA" sz="1400" kern="0" dirty="0">
                <a:latin typeface="Arial"/>
                <a:cs typeface="+mn-cs"/>
              </a:rPr>
              <a:t>Chaires de recherche au national </a:t>
            </a:r>
            <a:r>
              <a:rPr lang="fr-CA" sz="1400" u="sng" kern="0" dirty="0">
                <a:latin typeface="Arial"/>
                <a:cs typeface="+mn-cs"/>
                <a:hlinkClick r:id="rId5"/>
              </a:rPr>
              <a:t>http://www.chairs-chaires.gc.ca/home-accueil-fra.aspx</a:t>
            </a:r>
            <a:endParaRPr lang="fr-CA" sz="1400" kern="0" dirty="0">
              <a:latin typeface="Arial"/>
              <a:cs typeface="+mn-cs"/>
            </a:endParaRPr>
          </a:p>
          <a:p>
            <a:pPr lvl="0" defTabSz="914400" eaLnBrk="0" fontAlgn="base" hangingPunct="0">
              <a:spcAft>
                <a:spcPct val="0"/>
              </a:spcAft>
              <a:defRPr/>
            </a:pPr>
            <a:r>
              <a:rPr lang="fr-CA" sz="1400" kern="0" dirty="0">
                <a:latin typeface="Arial"/>
                <a:cs typeface="+mn-cs"/>
              </a:rPr>
              <a:t> </a:t>
            </a:r>
          </a:p>
          <a:p>
            <a:pPr lvl="0" defTabSz="914400" eaLnBrk="0" fontAlgn="base" hangingPunct="0">
              <a:spcAft>
                <a:spcPct val="0"/>
              </a:spcAft>
              <a:defRPr/>
            </a:pPr>
            <a:r>
              <a:rPr lang="fr-CA" sz="1400" kern="0" dirty="0">
                <a:latin typeface="Arial"/>
                <a:cs typeface="+mn-cs"/>
              </a:rPr>
              <a:t>Annuaire de tous les </a:t>
            </a:r>
            <a:r>
              <a:rPr lang="fr-CA" sz="1400" kern="0" dirty="0" smtClean="0">
                <a:latin typeface="Arial"/>
                <a:cs typeface="+mn-cs"/>
              </a:rPr>
              <a:t>organismes </a:t>
            </a:r>
            <a:r>
              <a:rPr lang="fr-CA" sz="1400" kern="0" dirty="0">
                <a:latin typeface="Arial"/>
                <a:cs typeface="+mn-cs"/>
              </a:rPr>
              <a:t>fédéraux pour contacter directement </a:t>
            </a:r>
            <a:r>
              <a:rPr lang="fr-CA" sz="1400" kern="0" dirty="0" smtClean="0">
                <a:latin typeface="Arial"/>
                <a:cs typeface="+mn-cs"/>
              </a:rPr>
              <a:t>les </a:t>
            </a:r>
            <a:r>
              <a:rPr lang="fr-CA" sz="1400" kern="0" dirty="0">
                <a:latin typeface="Arial"/>
                <a:cs typeface="+mn-cs"/>
              </a:rPr>
              <a:t>ressources humaines </a:t>
            </a:r>
            <a:r>
              <a:rPr lang="fr-CA" sz="1400" u="sng" kern="0" dirty="0">
                <a:latin typeface="Arial"/>
                <a:cs typeface="+mn-cs"/>
                <a:hlinkClick r:id="rId6"/>
              </a:rPr>
              <a:t>http://sage-geds.tpsgc-pwgsc.gc.ca/cgi-bin/direct500/fra/BF</a:t>
            </a:r>
            <a:endParaRPr lang="fr-CA" sz="1400" u="sng" kern="0" dirty="0">
              <a:latin typeface="Arial"/>
              <a:cs typeface="+mn-cs"/>
            </a:endParaRPr>
          </a:p>
          <a:p>
            <a:endParaRPr lang="fr-CA" dirty="0"/>
          </a:p>
        </p:txBody>
      </p:sp>
    </p:spTree>
    <p:extLst>
      <p:ext uri="{BB962C8B-B14F-4D97-AF65-F5344CB8AC3E}">
        <p14:creationId xmlns:p14="http://schemas.microsoft.com/office/powerpoint/2010/main" val="1943517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endParaRPr lang="fr-CA" dirty="0"/>
          </a:p>
        </p:txBody>
      </p:sp>
      <p:sp>
        <p:nvSpPr>
          <p:cNvPr id="3" name="Espace réservé du texte 2"/>
          <p:cNvSpPr>
            <a:spLocks noGrp="1"/>
          </p:cNvSpPr>
          <p:nvPr>
            <p:ph type="body" sz="quarter" idx="10"/>
          </p:nvPr>
        </p:nvSpPr>
        <p:spPr>
          <a:xfrm>
            <a:off x="-1" y="1467855"/>
            <a:ext cx="9059779" cy="5402177"/>
          </a:xfrm>
        </p:spPr>
        <p:txBody>
          <a:bodyPr/>
          <a:lstStyle/>
          <a:p>
            <a:pPr lvl="0" defTabSz="914400" eaLnBrk="0" fontAlgn="base" hangingPunct="0">
              <a:spcAft>
                <a:spcPct val="0"/>
              </a:spcAft>
              <a:defRPr/>
            </a:pPr>
            <a:r>
              <a:rPr lang="fr-CA" sz="1200" b="1" kern="0" dirty="0">
                <a:latin typeface="Arial"/>
                <a:cs typeface="+mn-cs"/>
              </a:rPr>
              <a:t>STAGES</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Programme international pour non-diplômés-es et diplômés-es  </a:t>
            </a:r>
            <a:r>
              <a:rPr lang="fr-CA" sz="1200" u="sng" kern="0" dirty="0">
                <a:latin typeface="Arial"/>
                <a:cs typeface="+mn-cs"/>
                <a:hlinkClick r:id="rId2"/>
              </a:rPr>
              <a:t>http://www.cic.gc.ca/francais/travailler/eic/</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Programme national volet international </a:t>
            </a:r>
            <a:r>
              <a:rPr lang="fr-CA" sz="1200" u="sng" kern="0" dirty="0">
                <a:latin typeface="Arial"/>
                <a:cs typeface="+mn-cs"/>
                <a:hlinkClick r:id="rId3"/>
              </a:rPr>
              <a:t>http://iaestecanada.org/</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Programme national </a:t>
            </a:r>
            <a:r>
              <a:rPr lang="fr-CA" sz="1200" u="sng" kern="0" dirty="0">
                <a:latin typeface="Arial"/>
                <a:cs typeface="+mn-cs"/>
                <a:hlinkClick r:id="rId4"/>
              </a:rPr>
              <a:t>https://www.careeredge.ca/fr/home</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Programme international pour non-diplômés-es et diplômés-es (vérifie si ton pays d’origine est membre pour pouvoir t’y inscrire) </a:t>
            </a:r>
            <a:r>
              <a:rPr lang="fr-CA" sz="1200" u="sng" kern="0" dirty="0">
                <a:latin typeface="Arial"/>
                <a:cs typeface="+mn-cs"/>
                <a:hlinkClick r:id="rId5"/>
              </a:rPr>
              <a:t>http://aiesec.org/</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 Stages par secteurs </a:t>
            </a:r>
            <a:r>
              <a:rPr lang="fr-CA" sz="1200" u="sng" kern="0" dirty="0">
                <a:latin typeface="Arial"/>
                <a:cs typeface="+mn-cs"/>
                <a:hlinkClick r:id="rId6"/>
              </a:rPr>
              <a:t>http://www.campusaccess.com/internships/</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Développement international </a:t>
            </a:r>
            <a:r>
              <a:rPr lang="fr-CA" sz="1200" u="sng" kern="0" dirty="0">
                <a:latin typeface="Arial"/>
                <a:cs typeface="+mn-cs"/>
                <a:hlinkClick r:id="rId7"/>
              </a:rPr>
              <a:t>http://www.international.gc.ca/development-developpement/jobs-emplois/index.aspx?lang=fra</a:t>
            </a:r>
            <a:r>
              <a:rPr lang="fr-CA" sz="1200" kern="0" dirty="0">
                <a:latin typeface="Arial"/>
                <a:cs typeface="+mn-cs"/>
              </a:rPr>
              <a:t> </a:t>
            </a:r>
          </a:p>
          <a:p>
            <a:pPr lvl="0" defTabSz="914400" eaLnBrk="0" fontAlgn="base" hangingPunct="0">
              <a:spcAft>
                <a:spcPct val="0"/>
              </a:spcAft>
              <a:defRPr/>
            </a:pPr>
            <a:r>
              <a:rPr lang="fr-CA" sz="1200" kern="0" dirty="0">
                <a:latin typeface="Arial"/>
                <a:cs typeface="+mn-cs"/>
              </a:rPr>
              <a:t>Nations-Unies </a:t>
            </a:r>
            <a:r>
              <a:rPr lang="fr-CA" sz="1200" u="sng" kern="0" dirty="0">
                <a:latin typeface="Arial"/>
                <a:cs typeface="+mn-cs"/>
                <a:hlinkClick r:id="rId8"/>
              </a:rPr>
              <a:t>http://unac.org/notre-travail/stages-internationaux/?lang=fr</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Office de la mobilité internationale en Acadie </a:t>
            </a:r>
            <a:r>
              <a:rPr lang="fr-CA" sz="1200" u="sng" kern="0" dirty="0">
                <a:latin typeface="Arial"/>
                <a:cs typeface="+mn-cs"/>
                <a:hlinkClick r:id="rId9"/>
              </a:rPr>
              <a:t>http://snacadie.org/index.php/les-offres-de-stages-a-l-international</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Institut international du développement durable </a:t>
            </a:r>
            <a:r>
              <a:rPr lang="fr-CA" sz="1200" u="sng" kern="0" dirty="0">
                <a:latin typeface="Arial"/>
                <a:cs typeface="+mn-cs"/>
                <a:hlinkClick r:id="rId10"/>
              </a:rPr>
              <a:t>http://www.iisd.org/interns/intro.aspx</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Programmes d’échange </a:t>
            </a:r>
            <a:r>
              <a:rPr lang="fr-CA" sz="1200" u="sng" kern="0" dirty="0">
                <a:latin typeface="Arial"/>
                <a:cs typeface="+mn-cs"/>
                <a:hlinkClick r:id="rId11"/>
              </a:rPr>
              <a:t>http://exchanges.gc.ca/index.php/fra/p200902191324.html#travail</a:t>
            </a:r>
            <a:endParaRPr lang="fr-CA" sz="1200" kern="0" dirty="0">
              <a:latin typeface="Arial"/>
              <a:cs typeface="+mn-cs"/>
            </a:endParaRPr>
          </a:p>
          <a:p>
            <a:pPr lvl="0" defTabSz="914400" eaLnBrk="0" fontAlgn="base" hangingPunct="0">
              <a:spcAft>
                <a:spcPct val="0"/>
              </a:spcAft>
              <a:defRPr/>
            </a:pPr>
            <a:endParaRPr lang="fr-CA" sz="1200" kern="0" dirty="0">
              <a:latin typeface="Arial"/>
              <a:cs typeface="+mn-cs"/>
            </a:endParaRPr>
          </a:p>
          <a:p>
            <a:pPr lvl="0" defTabSz="914400" eaLnBrk="0" fontAlgn="base" hangingPunct="0">
              <a:spcAft>
                <a:spcPct val="0"/>
              </a:spcAft>
              <a:defRPr/>
            </a:pPr>
            <a:r>
              <a:rPr lang="fr-CA" sz="1200" b="1" kern="0" dirty="0">
                <a:latin typeface="Arial"/>
                <a:cs typeface="+mn-cs"/>
              </a:rPr>
              <a:t>AGENCES DE DÉVELOPPEMENT ÉCONOMIQUE</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Pour accéder aux répertoires des diverses organisme d'une région représentée par l'agence ou pour travailler à même une agence</a:t>
            </a:r>
          </a:p>
          <a:p>
            <a:pPr lvl="0" defTabSz="914400" eaLnBrk="0" fontAlgn="base" hangingPunct="0">
              <a:spcAft>
                <a:spcPct val="0"/>
              </a:spcAft>
              <a:defRPr/>
            </a:pPr>
            <a:r>
              <a:rPr lang="fr-CA" sz="1200" kern="0" dirty="0">
                <a:latin typeface="Arial"/>
                <a:cs typeface="+mn-cs"/>
              </a:rPr>
              <a:t>Agences de développement économique au Canada </a:t>
            </a:r>
            <a:r>
              <a:rPr lang="fr-CA" sz="1200" u="sng" kern="0" dirty="0">
                <a:latin typeface="Arial"/>
                <a:cs typeface="+mn-cs"/>
                <a:hlinkClick r:id="rId12"/>
              </a:rPr>
              <a:t>http://edac.ca/fr/category/careers/</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Réseau francophone national </a:t>
            </a:r>
            <a:r>
              <a:rPr lang="fr-CA" sz="1200" u="sng" kern="0" dirty="0">
                <a:latin typeface="Arial"/>
                <a:cs typeface="+mn-cs"/>
                <a:hlinkClick r:id="rId13"/>
              </a:rPr>
              <a:t>http://www.rdee.ca/index.php/fr/apropos/offres-d-emploi</a:t>
            </a:r>
            <a:endParaRPr lang="fr-CA" sz="1200" kern="0" dirty="0">
              <a:latin typeface="Arial"/>
              <a:cs typeface="+mn-cs"/>
            </a:endParaRPr>
          </a:p>
          <a:p>
            <a:pPr lvl="0" defTabSz="914400" eaLnBrk="0" fontAlgn="base" hangingPunct="0">
              <a:spcAft>
                <a:spcPct val="0"/>
              </a:spcAft>
              <a:defRPr/>
            </a:pPr>
            <a:r>
              <a:rPr lang="fr-CA" sz="1200" kern="0" dirty="0">
                <a:latin typeface="Arial"/>
                <a:cs typeface="+mn-cs"/>
              </a:rPr>
              <a:t>Réseau atlantique </a:t>
            </a:r>
            <a:r>
              <a:rPr lang="fr-CA" sz="1200" u="sng" kern="0" dirty="0">
                <a:latin typeface="Arial"/>
                <a:cs typeface="+mn-cs"/>
                <a:hlinkClick r:id="rId14"/>
              </a:rPr>
              <a:t>http://www.cbdc.ca/fr/?lang=1</a:t>
            </a:r>
            <a:endParaRPr lang="fr-CA" sz="1200" u="sng" kern="0" dirty="0">
              <a:latin typeface="Arial"/>
              <a:cs typeface="+mn-cs"/>
            </a:endParaRPr>
          </a:p>
          <a:p>
            <a:pPr lvl="0" defTabSz="914400" eaLnBrk="0" fontAlgn="base" hangingPunct="0">
              <a:spcAft>
                <a:spcPct val="0"/>
              </a:spcAft>
              <a:defRPr/>
            </a:pPr>
            <a:endParaRPr lang="fr-CA" sz="1200" u="sng" kern="0" dirty="0">
              <a:latin typeface="Arial"/>
              <a:cs typeface="+mn-cs"/>
            </a:endParaRPr>
          </a:p>
          <a:p>
            <a:pPr lvl="0" defTabSz="914400" eaLnBrk="0" fontAlgn="base" hangingPunct="0">
              <a:spcAft>
                <a:spcPct val="0"/>
              </a:spcAft>
              <a:defRPr/>
            </a:pPr>
            <a:r>
              <a:rPr lang="fr-CA" sz="1200" b="1" kern="0" dirty="0">
                <a:latin typeface="Arial"/>
                <a:cs typeface="+mn-cs"/>
              </a:rPr>
              <a:t>MUNICIPALITÉS AU CANADA</a:t>
            </a:r>
            <a:endParaRPr lang="fr-CA" sz="1200" kern="0" dirty="0">
              <a:latin typeface="Arial"/>
              <a:cs typeface="+mn-cs"/>
            </a:endParaRPr>
          </a:p>
          <a:p>
            <a:pPr lvl="0" defTabSz="914400" eaLnBrk="0" fontAlgn="base" hangingPunct="0">
              <a:spcAft>
                <a:spcPct val="0"/>
              </a:spcAft>
              <a:defRPr/>
            </a:pPr>
            <a:r>
              <a:rPr lang="fr-CA" sz="1200" u="sng" kern="0" dirty="0">
                <a:latin typeface="Arial"/>
                <a:cs typeface="+mn-cs"/>
                <a:hlinkClick r:id="rId15"/>
              </a:rPr>
              <a:t>http://www.fcm.ca/accueil/carri%C3%A8res.htm</a:t>
            </a:r>
            <a:endParaRPr lang="fr-CA" sz="1200" kern="0" dirty="0">
              <a:latin typeface="Arial"/>
              <a:cs typeface="+mn-cs"/>
            </a:endParaRPr>
          </a:p>
          <a:p>
            <a:pPr lvl="0" defTabSz="914400" eaLnBrk="0" fontAlgn="base" hangingPunct="0">
              <a:spcAft>
                <a:spcPct val="0"/>
              </a:spcAft>
              <a:defRPr/>
            </a:pPr>
            <a:r>
              <a:rPr lang="fr-CA" sz="1200" u="sng" kern="0" dirty="0">
                <a:latin typeface="Arial"/>
                <a:cs typeface="+mn-cs"/>
                <a:hlinkClick r:id="rId16"/>
              </a:rPr>
              <a:t>http://www.civicjobs.ca/index.asp</a:t>
            </a:r>
            <a:endParaRPr lang="fr-CA" sz="1200" kern="0" dirty="0">
              <a:latin typeface="Arial"/>
              <a:cs typeface="+mn-cs"/>
            </a:endParaRPr>
          </a:p>
          <a:p>
            <a:endParaRPr lang="fr-CA" dirty="0"/>
          </a:p>
        </p:txBody>
      </p:sp>
    </p:spTree>
    <p:extLst>
      <p:ext uri="{BB962C8B-B14F-4D97-AF65-F5344CB8AC3E}">
        <p14:creationId xmlns:p14="http://schemas.microsoft.com/office/powerpoint/2010/main" val="992213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endParaRPr lang="fr-CA" dirty="0"/>
          </a:p>
        </p:txBody>
      </p:sp>
      <p:sp>
        <p:nvSpPr>
          <p:cNvPr id="3" name="Espace réservé du texte 2"/>
          <p:cNvSpPr>
            <a:spLocks noGrp="1"/>
          </p:cNvSpPr>
          <p:nvPr>
            <p:ph type="body" sz="quarter" idx="10"/>
          </p:nvPr>
        </p:nvSpPr>
        <p:spPr>
          <a:xfrm>
            <a:off x="204536" y="1311446"/>
            <a:ext cx="8855243" cy="4632156"/>
          </a:xfrm>
        </p:spPr>
        <p:txBody>
          <a:bodyPr/>
          <a:lstStyle/>
          <a:p>
            <a:pPr lvl="0" defTabSz="914400" eaLnBrk="0" fontAlgn="base" hangingPunct="0">
              <a:spcAft>
                <a:spcPct val="0"/>
              </a:spcAft>
              <a:defRPr/>
            </a:pPr>
            <a:r>
              <a:rPr lang="fr-CA" sz="1200" b="1" kern="0" dirty="0">
                <a:latin typeface="Arial"/>
                <a:cs typeface="+mn-cs"/>
              </a:rPr>
              <a:t>ORGANISATIONS INTERNATIONALES</a:t>
            </a:r>
            <a:endParaRPr lang="fr-CA" sz="1200" kern="0" dirty="0">
              <a:latin typeface="Arial"/>
              <a:cs typeface="+mn-cs"/>
            </a:endParaRPr>
          </a:p>
          <a:p>
            <a:pPr lvl="0" defTabSz="914400" eaLnBrk="0" fontAlgn="base" hangingPunct="0">
              <a:spcBef>
                <a:spcPts val="0"/>
              </a:spcBef>
              <a:spcAft>
                <a:spcPct val="0"/>
              </a:spcAft>
              <a:defRPr/>
            </a:pPr>
            <a:r>
              <a:rPr lang="fr-CA" sz="1200" u="sng" kern="0" dirty="0">
                <a:latin typeface="Arial"/>
                <a:cs typeface="+mn-cs"/>
                <a:hlinkClick r:id="rId2"/>
              </a:rPr>
              <a:t>Site Web</a:t>
            </a:r>
            <a:r>
              <a:rPr lang="fr-CA" sz="1200" kern="0" dirty="0">
                <a:latin typeface="Arial"/>
                <a:cs typeface="+mn-cs"/>
              </a:rPr>
              <a:t> . . . Association québécoise des organismes de coopération internationale (</a:t>
            </a:r>
            <a:r>
              <a:rPr lang="fr-CA" sz="1200" kern="0" dirty="0" err="1">
                <a:latin typeface="Arial"/>
                <a:cs typeface="+mn-cs"/>
              </a:rPr>
              <a:t>AQOCI</a:t>
            </a:r>
            <a:r>
              <a:rPr lang="fr-CA" sz="1200" kern="0" dirty="0">
                <a:latin typeface="Arial"/>
                <a:cs typeface="+mn-cs"/>
              </a:rPr>
              <a:t>)</a:t>
            </a:r>
            <a:br>
              <a:rPr lang="fr-CA" sz="1200" kern="0" dirty="0">
                <a:latin typeface="Arial"/>
                <a:cs typeface="+mn-cs"/>
              </a:rPr>
            </a:br>
            <a:r>
              <a:rPr lang="fr-CA" sz="1200" u="sng" kern="0" dirty="0">
                <a:latin typeface="Arial"/>
                <a:cs typeface="+mn-cs"/>
                <a:hlinkClick r:id="rId3"/>
              </a:rPr>
              <a:t>Site Web</a:t>
            </a:r>
            <a:r>
              <a:rPr lang="fr-CA" sz="1200" kern="0" dirty="0">
                <a:latin typeface="Arial"/>
                <a:cs typeface="+mn-cs"/>
              </a:rPr>
              <a:t> . . . Alternatives</a:t>
            </a:r>
            <a:br>
              <a:rPr lang="fr-CA" sz="1200" kern="0" dirty="0">
                <a:latin typeface="Arial"/>
                <a:cs typeface="+mn-cs"/>
              </a:rPr>
            </a:br>
            <a:r>
              <a:rPr lang="fr-CA" sz="1200" u="sng" kern="0" dirty="0">
                <a:latin typeface="Arial"/>
                <a:cs typeface="+mn-cs"/>
                <a:hlinkClick r:id="rId4"/>
              </a:rPr>
              <a:t>Site Web</a:t>
            </a:r>
            <a:r>
              <a:rPr lang="fr-CA" sz="1200" kern="0" dirty="0">
                <a:latin typeface="Arial"/>
                <a:cs typeface="+mn-cs"/>
              </a:rPr>
              <a:t> . . . Carrefour Canadien International (CCI)</a:t>
            </a:r>
            <a:br>
              <a:rPr lang="fr-CA" sz="1200" kern="0" dirty="0">
                <a:latin typeface="Arial"/>
                <a:cs typeface="+mn-cs"/>
              </a:rPr>
            </a:br>
            <a:r>
              <a:rPr lang="fr-CA" sz="1200" u="sng" kern="0" dirty="0">
                <a:latin typeface="Arial"/>
                <a:cs typeface="+mn-cs"/>
                <a:hlinkClick r:id="rId5"/>
              </a:rPr>
              <a:t>Site Web</a:t>
            </a:r>
            <a:r>
              <a:rPr lang="fr-CA" sz="1200" kern="0" dirty="0">
                <a:latin typeface="Arial"/>
                <a:cs typeface="+mn-cs"/>
              </a:rPr>
              <a:t> . . . Careers United (anciennement Carrières sans frontières)</a:t>
            </a:r>
            <a:br>
              <a:rPr lang="fr-CA" sz="1200" kern="0" dirty="0">
                <a:latin typeface="Arial"/>
                <a:cs typeface="+mn-cs"/>
              </a:rPr>
            </a:br>
            <a:r>
              <a:rPr lang="fr-CA" sz="1200" u="sng" kern="0" dirty="0">
                <a:latin typeface="Arial"/>
                <a:cs typeface="+mn-cs"/>
                <a:hlinkClick r:id="rId6"/>
              </a:rPr>
              <a:t>Site Web</a:t>
            </a:r>
            <a:r>
              <a:rPr lang="fr-CA" sz="1200" kern="0" dirty="0">
                <a:latin typeface="Arial"/>
                <a:cs typeface="+mn-cs"/>
              </a:rPr>
              <a:t> . . . Centre canadien d'étude et de coopération internationale (CECI)</a:t>
            </a:r>
            <a:br>
              <a:rPr lang="fr-CA" sz="1200" kern="0" dirty="0">
                <a:latin typeface="Arial"/>
                <a:cs typeface="+mn-cs"/>
              </a:rPr>
            </a:br>
            <a:r>
              <a:rPr lang="fr-CA" sz="1200" u="sng" kern="0" dirty="0">
                <a:latin typeface="Arial"/>
                <a:cs typeface="+mn-cs"/>
                <a:hlinkClick r:id="rId7"/>
              </a:rPr>
              <a:t>Site Web </a:t>
            </a:r>
            <a:r>
              <a:rPr lang="fr-CA" sz="1200" kern="0" dirty="0">
                <a:latin typeface="Arial"/>
                <a:cs typeface="+mn-cs"/>
              </a:rPr>
              <a:t>. . . </a:t>
            </a:r>
            <a:r>
              <a:rPr lang="fr-CA" sz="1200" kern="0" dirty="0" err="1">
                <a:latin typeface="Arial"/>
                <a:cs typeface="+mn-cs"/>
              </a:rPr>
              <a:t>Charity</a:t>
            </a:r>
            <a:r>
              <a:rPr lang="fr-CA" sz="1200" kern="0" dirty="0">
                <a:latin typeface="Arial"/>
                <a:cs typeface="+mn-cs"/>
              </a:rPr>
              <a:t> Village</a:t>
            </a:r>
            <a:br>
              <a:rPr lang="fr-CA" sz="1200" kern="0" dirty="0">
                <a:latin typeface="Arial"/>
                <a:cs typeface="+mn-cs"/>
              </a:rPr>
            </a:br>
            <a:r>
              <a:rPr lang="fr-CA" sz="1200" u="sng" kern="0" dirty="0">
                <a:latin typeface="Arial"/>
                <a:cs typeface="+mn-cs"/>
                <a:hlinkClick r:id="rId8"/>
              </a:rPr>
              <a:t>Site Web</a:t>
            </a:r>
            <a:r>
              <a:rPr lang="fr-CA" sz="1200" kern="0" dirty="0">
                <a:latin typeface="Arial"/>
                <a:cs typeface="+mn-cs"/>
              </a:rPr>
              <a:t> . . . Commission de coopération environnementale</a:t>
            </a:r>
            <a:br>
              <a:rPr lang="fr-CA" sz="1200" kern="0" dirty="0">
                <a:latin typeface="Arial"/>
                <a:cs typeface="+mn-cs"/>
              </a:rPr>
            </a:br>
            <a:r>
              <a:rPr lang="fr-CA" sz="1200" u="sng" kern="0" dirty="0">
                <a:latin typeface="Arial"/>
                <a:cs typeface="+mn-cs"/>
                <a:hlinkClick r:id="rId9"/>
              </a:rPr>
              <a:t>Site Web</a:t>
            </a:r>
            <a:r>
              <a:rPr lang="fr-CA" sz="1200" kern="0" dirty="0">
                <a:latin typeface="Arial"/>
                <a:cs typeface="+mn-cs"/>
              </a:rPr>
              <a:t> . . . Conseil canadien pour la coopération internationale (CCCI)</a:t>
            </a:r>
            <a:br>
              <a:rPr lang="fr-CA" sz="1200" kern="0" dirty="0">
                <a:latin typeface="Arial"/>
                <a:cs typeface="+mn-cs"/>
              </a:rPr>
            </a:br>
            <a:r>
              <a:rPr lang="fr-CA" sz="1200" u="sng" kern="0" dirty="0">
                <a:latin typeface="Arial"/>
                <a:cs typeface="+mn-cs"/>
                <a:hlinkClick r:id="rId10"/>
              </a:rPr>
              <a:t>Site Web</a:t>
            </a:r>
            <a:r>
              <a:rPr lang="fr-CA" sz="1200" kern="0" dirty="0">
                <a:latin typeface="Arial"/>
                <a:cs typeface="+mn-cs"/>
              </a:rPr>
              <a:t> . . . </a:t>
            </a:r>
            <a:r>
              <a:rPr lang="fr-CA" sz="1200" kern="0" dirty="0" err="1">
                <a:latin typeface="Arial"/>
                <a:cs typeface="+mn-cs"/>
              </a:rPr>
              <a:t>CUSO</a:t>
            </a:r>
            <a:r>
              <a:rPr lang="fr-CA" sz="1200" kern="0" dirty="0">
                <a:latin typeface="Arial"/>
                <a:cs typeface="+mn-cs"/>
              </a:rPr>
              <a:t/>
            </a:r>
            <a:br>
              <a:rPr lang="fr-CA" sz="1200" kern="0" dirty="0">
                <a:latin typeface="Arial"/>
                <a:cs typeface="+mn-cs"/>
              </a:rPr>
            </a:br>
            <a:r>
              <a:rPr lang="fr-CA" sz="1200" u="sng" kern="0" dirty="0">
                <a:latin typeface="Arial"/>
                <a:cs typeface="+mn-cs"/>
                <a:hlinkClick r:id="rId11"/>
              </a:rPr>
              <a:t>Site Web</a:t>
            </a:r>
            <a:r>
              <a:rPr lang="fr-CA" sz="1200" kern="0" dirty="0">
                <a:latin typeface="Arial"/>
                <a:cs typeface="+mn-cs"/>
              </a:rPr>
              <a:t> . . . Droits et Démocratie</a:t>
            </a:r>
            <a:br>
              <a:rPr lang="fr-CA" sz="1200" kern="0" dirty="0">
                <a:latin typeface="Arial"/>
                <a:cs typeface="+mn-cs"/>
              </a:rPr>
            </a:br>
            <a:r>
              <a:rPr lang="fr-CA" sz="1200" u="sng" kern="0" dirty="0">
                <a:latin typeface="Arial"/>
                <a:cs typeface="+mn-cs"/>
                <a:hlinkClick r:id="rId12"/>
              </a:rPr>
              <a:t>Site Web</a:t>
            </a:r>
            <a:r>
              <a:rPr lang="fr-CA" sz="1200" kern="0" dirty="0">
                <a:latin typeface="Arial"/>
                <a:cs typeface="+mn-cs"/>
              </a:rPr>
              <a:t> . . . </a:t>
            </a:r>
            <a:r>
              <a:rPr lang="fr-CA" sz="1200" kern="0" dirty="0" err="1">
                <a:latin typeface="Arial"/>
                <a:cs typeface="+mn-cs"/>
              </a:rPr>
              <a:t>EQUITAS</a:t>
            </a:r>
            <a:endParaRPr lang="fr-CA" sz="1200" kern="0" dirty="0">
              <a:latin typeface="Arial"/>
              <a:cs typeface="+mn-cs"/>
            </a:endParaRPr>
          </a:p>
          <a:p>
            <a:pPr lvl="0" defTabSz="914400" eaLnBrk="0" fontAlgn="base" hangingPunct="0">
              <a:spcBef>
                <a:spcPts val="0"/>
              </a:spcBef>
              <a:spcAft>
                <a:spcPct val="0"/>
              </a:spcAft>
              <a:defRPr/>
            </a:pPr>
            <a:r>
              <a:rPr lang="fr-CA" sz="1200" u="sng" kern="0" dirty="0">
                <a:latin typeface="Arial"/>
                <a:cs typeface="+mn-cs"/>
                <a:hlinkClick r:id="rId13"/>
              </a:rPr>
              <a:t>Site Web</a:t>
            </a:r>
            <a:r>
              <a:rPr lang="fr-CA" sz="1200" kern="0" dirty="0">
                <a:latin typeface="Arial"/>
                <a:cs typeface="+mn-cs"/>
              </a:rPr>
              <a:t> . . . Junior Professional Associates Program</a:t>
            </a:r>
            <a:br>
              <a:rPr lang="fr-CA" sz="1200" kern="0" dirty="0">
                <a:latin typeface="Arial"/>
                <a:cs typeface="+mn-cs"/>
              </a:rPr>
            </a:br>
            <a:r>
              <a:rPr lang="fr-CA" sz="1200" u="sng" kern="0" dirty="0">
                <a:latin typeface="Arial"/>
                <a:cs typeface="+mn-cs"/>
                <a:hlinkClick r:id="rId14"/>
              </a:rPr>
              <a:t>Site web</a:t>
            </a:r>
            <a:r>
              <a:rPr lang="fr-CA" sz="1200" kern="0" dirty="0">
                <a:latin typeface="Arial"/>
                <a:cs typeface="+mn-cs"/>
              </a:rPr>
              <a:t>        Liste des organisations internationales basées à Montréal</a:t>
            </a:r>
            <a:br>
              <a:rPr lang="fr-CA" sz="1200" kern="0" dirty="0">
                <a:latin typeface="Arial"/>
                <a:cs typeface="+mn-cs"/>
              </a:rPr>
            </a:br>
            <a:r>
              <a:rPr lang="fr-CA" sz="1200" u="sng" kern="0" dirty="0">
                <a:latin typeface="Arial"/>
                <a:cs typeface="+mn-cs"/>
                <a:hlinkClick r:id="rId15"/>
              </a:rPr>
              <a:t>Site Web </a:t>
            </a:r>
            <a:r>
              <a:rPr lang="fr-CA" sz="1200" kern="0" dirty="0">
                <a:latin typeface="Arial"/>
                <a:cs typeface="+mn-cs"/>
              </a:rPr>
              <a:t>. . . </a:t>
            </a:r>
            <a:r>
              <a:rPr lang="fr-CA" sz="1200" kern="0" dirty="0" err="1">
                <a:latin typeface="Arial"/>
                <a:cs typeface="+mn-cs"/>
              </a:rPr>
              <a:t>LOJIC</a:t>
            </a:r>
            <a:r>
              <a:rPr lang="fr-CA" sz="1200" kern="0" dirty="0">
                <a:latin typeface="Arial"/>
                <a:cs typeface="+mn-cs"/>
              </a:rPr>
              <a:t/>
            </a:r>
            <a:br>
              <a:rPr lang="fr-CA" sz="1200" kern="0" dirty="0">
                <a:latin typeface="Arial"/>
                <a:cs typeface="+mn-cs"/>
              </a:rPr>
            </a:br>
            <a:r>
              <a:rPr lang="fr-CA" sz="1200" u="sng" kern="0" dirty="0">
                <a:latin typeface="Arial"/>
                <a:cs typeface="+mn-cs"/>
                <a:hlinkClick r:id="rId16"/>
              </a:rPr>
              <a:t>Site Web</a:t>
            </a:r>
            <a:r>
              <a:rPr lang="fr-CA" sz="1200" kern="0" dirty="0">
                <a:latin typeface="Arial"/>
                <a:cs typeface="+mn-cs"/>
              </a:rPr>
              <a:t> . . . Oxfam Québec</a:t>
            </a:r>
            <a:br>
              <a:rPr lang="fr-CA" sz="1200" kern="0" dirty="0">
                <a:latin typeface="Arial"/>
                <a:cs typeface="+mn-cs"/>
              </a:rPr>
            </a:br>
            <a:r>
              <a:rPr lang="fr-CA" sz="1200" u="sng" kern="0" dirty="0">
                <a:latin typeface="Arial"/>
                <a:cs typeface="+mn-cs"/>
                <a:hlinkClick r:id="rId17"/>
              </a:rPr>
              <a:t>Site Web</a:t>
            </a:r>
            <a:r>
              <a:rPr lang="fr-CA" sz="1200" kern="0" dirty="0">
                <a:latin typeface="Arial"/>
                <a:cs typeface="+mn-cs"/>
              </a:rPr>
              <a:t> . . . Organisation des nations unis (ONU)</a:t>
            </a:r>
            <a:br>
              <a:rPr lang="fr-CA" sz="1200" kern="0" dirty="0">
                <a:latin typeface="Arial"/>
                <a:cs typeface="+mn-cs"/>
              </a:rPr>
            </a:br>
            <a:r>
              <a:rPr lang="fr-CA" sz="1200" u="sng" kern="0" dirty="0">
                <a:latin typeface="Arial"/>
                <a:cs typeface="+mn-cs"/>
                <a:hlinkClick r:id="rId18"/>
              </a:rPr>
              <a:t>Site Web</a:t>
            </a:r>
            <a:r>
              <a:rPr lang="fr-CA" sz="1200" kern="0" dirty="0">
                <a:latin typeface="Arial"/>
                <a:cs typeface="+mn-cs"/>
              </a:rPr>
              <a:t> . . . Organisation Internationale de la Francophonie (</a:t>
            </a:r>
            <a:r>
              <a:rPr lang="fr-CA" sz="1200" kern="0" dirty="0" err="1">
                <a:latin typeface="Arial"/>
                <a:cs typeface="+mn-cs"/>
              </a:rPr>
              <a:t>OIF</a:t>
            </a:r>
            <a:r>
              <a:rPr lang="fr-CA" sz="1200" kern="0" dirty="0">
                <a:latin typeface="Arial"/>
                <a:cs typeface="+mn-cs"/>
              </a:rPr>
              <a:t>)</a:t>
            </a:r>
            <a:br>
              <a:rPr lang="fr-CA" sz="1200" kern="0" dirty="0">
                <a:latin typeface="Arial"/>
                <a:cs typeface="+mn-cs"/>
              </a:rPr>
            </a:br>
            <a:r>
              <a:rPr lang="fr-CA" sz="1200" u="sng" kern="0" dirty="0">
                <a:latin typeface="Arial"/>
                <a:cs typeface="+mn-cs"/>
                <a:hlinkClick r:id="rId19"/>
              </a:rPr>
              <a:t>Site Web</a:t>
            </a:r>
            <a:r>
              <a:rPr lang="fr-CA" sz="1200" kern="0" dirty="0">
                <a:latin typeface="Arial"/>
                <a:cs typeface="+mn-cs"/>
              </a:rPr>
              <a:t> . . . Programme des Nations Unis pour le développement</a:t>
            </a:r>
            <a:r>
              <a:rPr lang="en-CA" sz="1200" kern="0" dirty="0">
                <a:latin typeface="Arial"/>
                <a:cs typeface="+mn-cs"/>
              </a:rPr>
              <a:t/>
            </a:r>
            <a:br>
              <a:rPr lang="en-CA" sz="1200" kern="0" dirty="0">
                <a:latin typeface="Arial"/>
                <a:cs typeface="+mn-cs"/>
              </a:rPr>
            </a:br>
            <a:r>
              <a:rPr lang="en-CA" sz="1200" u="sng" kern="0" dirty="0">
                <a:latin typeface="Arial"/>
                <a:cs typeface="+mn-cs"/>
                <a:hlinkClick r:id="rId20"/>
              </a:rPr>
              <a:t>Site Web</a:t>
            </a:r>
            <a:r>
              <a:rPr lang="en-CA" sz="1200" kern="0" dirty="0">
                <a:latin typeface="Arial"/>
                <a:cs typeface="+mn-cs"/>
              </a:rPr>
              <a:t> . . . United Nations Children's Fund (UNICEF)</a:t>
            </a:r>
            <a:br>
              <a:rPr lang="en-CA" sz="1200" kern="0" dirty="0">
                <a:latin typeface="Arial"/>
                <a:cs typeface="+mn-cs"/>
              </a:rPr>
            </a:br>
            <a:r>
              <a:rPr lang="en-CA" sz="1200" u="sng" kern="0" dirty="0">
                <a:latin typeface="Arial"/>
                <a:cs typeface="+mn-cs"/>
                <a:hlinkClick r:id="rId21"/>
              </a:rPr>
              <a:t>Site Web</a:t>
            </a:r>
            <a:r>
              <a:rPr lang="en-CA" sz="1200" kern="0" dirty="0">
                <a:latin typeface="Arial"/>
                <a:cs typeface="+mn-cs"/>
              </a:rPr>
              <a:t> . . . </a:t>
            </a:r>
            <a:r>
              <a:rPr lang="fr-CA" sz="1200" kern="0" dirty="0" err="1">
                <a:latin typeface="Arial"/>
                <a:cs typeface="+mn-cs"/>
              </a:rPr>
              <a:t>Uniterra</a:t>
            </a:r>
            <a:endParaRPr lang="fr-CA" sz="1200" kern="0" dirty="0">
              <a:latin typeface="Arial"/>
              <a:cs typeface="+mn-cs"/>
            </a:endParaRPr>
          </a:p>
          <a:p>
            <a:pPr marL="342900" lvl="0" indent="-342900" defTabSz="914400" fontAlgn="base">
              <a:lnSpc>
                <a:spcPct val="80000"/>
              </a:lnSpc>
              <a:spcBef>
                <a:spcPts val="0"/>
              </a:spcBef>
              <a:spcAft>
                <a:spcPct val="0"/>
              </a:spcAft>
            </a:pPr>
            <a:endParaRPr lang="fr-CA" altLang="fr-FR" sz="400" kern="0" dirty="0">
              <a:latin typeface="Arial"/>
              <a:cs typeface="+mn-cs"/>
            </a:endParaRPr>
          </a:p>
          <a:p>
            <a:pPr lvl="0" defTabSz="914400" fontAlgn="base">
              <a:lnSpc>
                <a:spcPct val="80000"/>
              </a:lnSpc>
              <a:spcBef>
                <a:spcPts val="0"/>
              </a:spcBef>
              <a:spcAft>
                <a:spcPct val="0"/>
              </a:spcAft>
            </a:pPr>
            <a:r>
              <a:rPr lang="fr-CA" altLang="fr-FR" sz="1200" kern="0" dirty="0" err="1">
                <a:latin typeface="Arial"/>
                <a:cs typeface="+mn-cs"/>
                <a:hlinkClick r:id="rId22"/>
              </a:rPr>
              <a:t>My</a:t>
            </a:r>
            <a:r>
              <a:rPr lang="fr-CA" altLang="fr-FR" sz="1200" kern="0" dirty="0">
                <a:latin typeface="Arial"/>
                <a:cs typeface="+mn-cs"/>
                <a:hlinkClick r:id="rId22"/>
              </a:rPr>
              <a:t> World </a:t>
            </a:r>
            <a:r>
              <a:rPr lang="fr-CA" altLang="fr-FR" sz="1200" kern="0" dirty="0" err="1">
                <a:latin typeface="Arial"/>
                <a:cs typeface="+mn-cs"/>
                <a:hlinkClick r:id="rId22"/>
              </a:rPr>
              <a:t>Abroad</a:t>
            </a:r>
            <a:r>
              <a:rPr lang="fr-CA" altLang="fr-FR" sz="1200" kern="0" dirty="0">
                <a:latin typeface="Arial"/>
                <a:cs typeface="+mn-cs"/>
              </a:rPr>
              <a:t> (excellent pour l’international)</a:t>
            </a:r>
            <a:endParaRPr lang="fr-CA" altLang="fr-FR" sz="1200" kern="0" dirty="0">
              <a:latin typeface="Arial"/>
              <a:cs typeface="+mn-cs"/>
              <a:hlinkClick r:id="rId23"/>
            </a:endParaRPr>
          </a:p>
          <a:p>
            <a:pPr lvl="0" defTabSz="914400" fontAlgn="base">
              <a:lnSpc>
                <a:spcPct val="80000"/>
              </a:lnSpc>
              <a:spcBef>
                <a:spcPts val="0"/>
              </a:spcBef>
              <a:spcAft>
                <a:spcPct val="0"/>
              </a:spcAft>
            </a:pPr>
            <a:r>
              <a:rPr lang="fr-CA" altLang="fr-FR" sz="1200" kern="0" dirty="0" err="1">
                <a:latin typeface="Arial"/>
                <a:cs typeface="+mn-cs"/>
                <a:hlinkClick r:id="rId24"/>
              </a:rPr>
              <a:t>Dave's</a:t>
            </a:r>
            <a:r>
              <a:rPr lang="fr-CA" altLang="fr-FR" sz="1200" kern="0" dirty="0">
                <a:latin typeface="Arial"/>
                <a:cs typeface="+mn-cs"/>
                <a:hlinkClick r:id="rId24"/>
              </a:rPr>
              <a:t> </a:t>
            </a:r>
            <a:r>
              <a:rPr lang="fr-CA" altLang="fr-FR" sz="1200" kern="0" dirty="0" err="1">
                <a:latin typeface="Arial"/>
                <a:cs typeface="+mn-cs"/>
                <a:hlinkClick r:id="rId24"/>
              </a:rPr>
              <a:t>ESL</a:t>
            </a:r>
            <a:r>
              <a:rPr lang="fr-CA" altLang="fr-FR" sz="1200" kern="0" dirty="0">
                <a:latin typeface="Arial"/>
                <a:cs typeface="+mn-cs"/>
                <a:hlinkClick r:id="rId24"/>
              </a:rPr>
              <a:t> </a:t>
            </a:r>
            <a:r>
              <a:rPr lang="fr-CA" altLang="fr-FR" sz="1200" kern="0" dirty="0" err="1">
                <a:latin typeface="Arial"/>
                <a:cs typeface="+mn-cs"/>
                <a:hlinkClick r:id="rId24"/>
              </a:rPr>
              <a:t>Cafe</a:t>
            </a:r>
            <a:endParaRPr lang="fr-CA" altLang="fr-FR" sz="1200" kern="0" dirty="0">
              <a:latin typeface="Arial"/>
              <a:cs typeface="+mn-cs"/>
            </a:endParaRPr>
          </a:p>
          <a:p>
            <a:pPr lvl="0" defTabSz="914400" fontAlgn="base">
              <a:lnSpc>
                <a:spcPct val="80000"/>
              </a:lnSpc>
              <a:spcBef>
                <a:spcPts val="0"/>
              </a:spcBef>
              <a:spcAft>
                <a:spcPct val="0"/>
              </a:spcAft>
            </a:pPr>
            <a:r>
              <a:rPr lang="fr-CA" altLang="fr-FR" sz="1200" kern="0" dirty="0">
                <a:latin typeface="Arial"/>
                <a:cs typeface="+mn-cs"/>
                <a:hlinkClick r:id="rId5"/>
              </a:rPr>
              <a:t>Careers United</a:t>
            </a:r>
            <a:endParaRPr lang="fr-CA" altLang="fr-FR" sz="1200" kern="0" dirty="0">
              <a:latin typeface="Arial"/>
              <a:cs typeface="+mn-cs"/>
            </a:endParaRPr>
          </a:p>
          <a:p>
            <a:pPr lvl="0" defTabSz="914400" fontAlgn="base">
              <a:lnSpc>
                <a:spcPct val="80000"/>
              </a:lnSpc>
              <a:spcBef>
                <a:spcPts val="0"/>
              </a:spcBef>
              <a:spcAft>
                <a:spcPct val="0"/>
              </a:spcAft>
            </a:pPr>
            <a:r>
              <a:rPr lang="fr-CA" altLang="fr-FR" sz="1200" kern="0" dirty="0">
                <a:latin typeface="Arial"/>
                <a:cs typeface="+mn-cs"/>
                <a:hlinkClick r:id="rId25"/>
              </a:rPr>
              <a:t>Gardien de propriété</a:t>
            </a:r>
            <a:endParaRPr lang="fr-CA" altLang="fr-FR" sz="1200" kern="0" dirty="0">
              <a:latin typeface="Arial"/>
              <a:cs typeface="+mn-cs"/>
            </a:endParaRPr>
          </a:p>
          <a:p>
            <a:endParaRPr lang="fr-CA" dirty="0"/>
          </a:p>
        </p:txBody>
      </p:sp>
    </p:spTree>
    <p:extLst>
      <p:ext uri="{BB962C8B-B14F-4D97-AF65-F5344CB8AC3E}">
        <p14:creationId xmlns:p14="http://schemas.microsoft.com/office/powerpoint/2010/main" val="2159475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536" y="296292"/>
            <a:ext cx="9059778" cy="1003119"/>
          </a:xfrm>
        </p:spPr>
        <p:txBody>
          <a:bodyPr>
            <a:normAutofit fontScale="90000"/>
          </a:bodyPr>
          <a:lstStyle/>
          <a:p>
            <a:pPr algn="ctr"/>
            <a:r>
              <a:rPr lang="fr-CA" dirty="0" smtClean="0"/>
              <a:t>EMPLOIS EN GESTION DU LOISIR, SPORT ET TOURISME</a:t>
            </a:r>
            <a:endParaRPr lang="fr-CA" dirty="0"/>
          </a:p>
        </p:txBody>
      </p:sp>
      <p:sp>
        <p:nvSpPr>
          <p:cNvPr id="3" name="Espace réservé du texte 2"/>
          <p:cNvSpPr>
            <a:spLocks noGrp="1"/>
          </p:cNvSpPr>
          <p:nvPr>
            <p:ph type="body" sz="quarter" idx="10"/>
          </p:nvPr>
        </p:nvSpPr>
        <p:spPr>
          <a:xfrm>
            <a:off x="204536" y="1070814"/>
            <a:ext cx="8855243" cy="4632156"/>
          </a:xfrm>
        </p:spPr>
        <p:txBody>
          <a:bodyPr/>
          <a:lstStyle/>
          <a:p>
            <a:pPr lvl="0" defTabSz="914400" eaLnBrk="0" fontAlgn="base" hangingPunct="0">
              <a:spcAft>
                <a:spcPct val="0"/>
              </a:spcAft>
              <a:defRPr/>
            </a:pPr>
            <a:r>
              <a:rPr lang="fr-CA" sz="1200" b="1" kern="0" dirty="0">
                <a:latin typeface="Arial"/>
                <a:cs typeface="+mn-cs"/>
              </a:rPr>
              <a:t>GOUVERNEMENT DU QUÉBEC (ET SOCIÉTÉS D'ÉTAT)</a:t>
            </a:r>
            <a:endParaRPr lang="fr-CA" sz="1200" kern="0" dirty="0">
              <a:latin typeface="Arial"/>
              <a:cs typeface="+mn-cs"/>
            </a:endParaRPr>
          </a:p>
          <a:p>
            <a:pPr lvl="0" defTabSz="914400" eaLnBrk="0" fontAlgn="base" hangingPunct="0">
              <a:spcAft>
                <a:spcPct val="0"/>
              </a:spcAft>
              <a:defRPr/>
            </a:pPr>
            <a:r>
              <a:rPr lang="fr-CA" sz="1200" u="sng" kern="0" dirty="0">
                <a:latin typeface="Arial"/>
                <a:cs typeface="+mn-cs"/>
                <a:hlinkClick r:id="rId2"/>
              </a:rPr>
              <a:t>Site Web </a:t>
            </a:r>
            <a:r>
              <a:rPr lang="fr-CA" sz="1200" kern="0" dirty="0">
                <a:latin typeface="Arial"/>
                <a:cs typeface="+mn-cs"/>
              </a:rPr>
              <a:t>      Fonction publique du Québec</a:t>
            </a:r>
          </a:p>
          <a:p>
            <a:pPr lvl="0" defTabSz="914400" eaLnBrk="0" fontAlgn="base" hangingPunct="0">
              <a:spcAft>
                <a:spcPct val="0"/>
              </a:spcAft>
              <a:defRPr/>
            </a:pPr>
            <a:r>
              <a:rPr lang="fr-CA" sz="1200" u="sng" kern="0" dirty="0">
                <a:latin typeface="Arial"/>
                <a:cs typeface="+mn-cs"/>
                <a:hlinkClick r:id="rId3"/>
              </a:rPr>
              <a:t>Site web</a:t>
            </a:r>
            <a:r>
              <a:rPr lang="fr-CA" sz="1200" kern="0" dirty="0">
                <a:latin typeface="Arial"/>
                <a:cs typeface="+mn-cs"/>
              </a:rPr>
              <a:t>        Ministères et organismes du gouvernement du Québec</a:t>
            </a:r>
            <a:br>
              <a:rPr lang="fr-CA" sz="1200" kern="0" dirty="0">
                <a:latin typeface="Arial"/>
                <a:cs typeface="+mn-cs"/>
              </a:rPr>
            </a:br>
            <a:r>
              <a:rPr lang="fr-CA" sz="1200" u="sng" kern="0" dirty="0">
                <a:latin typeface="Arial"/>
                <a:cs typeface="+mn-cs"/>
                <a:hlinkClick r:id="rId4"/>
              </a:rPr>
              <a:t>Site Web</a:t>
            </a:r>
            <a:r>
              <a:rPr lang="fr-CA" sz="1200" kern="0" dirty="0">
                <a:latin typeface="Arial"/>
                <a:cs typeface="+mn-cs"/>
              </a:rPr>
              <a:t> . . . Agence de l'efficacité énergétique</a:t>
            </a:r>
            <a:br>
              <a:rPr lang="fr-CA" sz="1200" kern="0" dirty="0">
                <a:latin typeface="Arial"/>
                <a:cs typeface="+mn-cs"/>
              </a:rPr>
            </a:br>
            <a:r>
              <a:rPr lang="fr-CA" sz="1200" u="sng" kern="0" dirty="0">
                <a:latin typeface="Arial"/>
                <a:cs typeface="+mn-cs"/>
                <a:hlinkClick r:id="rId5"/>
              </a:rPr>
              <a:t>Site Web</a:t>
            </a:r>
            <a:r>
              <a:rPr lang="fr-CA" sz="1200" kern="0" dirty="0">
                <a:latin typeface="Arial"/>
                <a:cs typeface="+mn-cs"/>
              </a:rPr>
              <a:t> . . . Agence de partenariats public-privé du Québec</a:t>
            </a:r>
            <a:br>
              <a:rPr lang="fr-CA" sz="1200" kern="0" dirty="0">
                <a:latin typeface="Arial"/>
                <a:cs typeface="+mn-cs"/>
              </a:rPr>
            </a:br>
            <a:r>
              <a:rPr lang="fr-CA" sz="1200" u="sng" kern="0" dirty="0">
                <a:latin typeface="Arial"/>
                <a:cs typeface="+mn-cs"/>
                <a:hlinkClick r:id="rId6"/>
              </a:rPr>
              <a:t>Site Web</a:t>
            </a:r>
            <a:r>
              <a:rPr lang="fr-CA" sz="1200" kern="0" dirty="0">
                <a:latin typeface="Arial"/>
                <a:cs typeface="+mn-cs"/>
              </a:rPr>
              <a:t> . . . Fonds de la recherche en santé du Québec</a:t>
            </a:r>
            <a:br>
              <a:rPr lang="fr-CA" sz="1200" kern="0" dirty="0">
                <a:latin typeface="Arial"/>
                <a:cs typeface="+mn-cs"/>
              </a:rPr>
            </a:br>
            <a:r>
              <a:rPr lang="fr-CA" sz="1200" u="sng" kern="0" dirty="0">
                <a:latin typeface="Arial"/>
                <a:cs typeface="+mn-cs"/>
                <a:hlinkClick r:id="rId7"/>
              </a:rPr>
              <a:t>Site Web</a:t>
            </a:r>
            <a:r>
              <a:rPr lang="fr-CA" sz="1200" kern="0" dirty="0">
                <a:latin typeface="Arial"/>
                <a:cs typeface="+mn-cs"/>
              </a:rPr>
              <a:t> . . . Société de transport de Montréal (STM)</a:t>
            </a:r>
          </a:p>
          <a:p>
            <a:pPr lvl="0" defTabSz="914400" eaLnBrk="0" fontAlgn="base" hangingPunct="0">
              <a:spcAft>
                <a:spcPct val="0"/>
              </a:spcAft>
              <a:defRPr/>
            </a:pPr>
            <a:endParaRPr lang="fr-CA" sz="1200" b="1" kern="0" dirty="0">
              <a:latin typeface="Arial"/>
              <a:cs typeface="+mn-cs"/>
            </a:endParaRPr>
          </a:p>
          <a:p>
            <a:pPr lvl="0" defTabSz="914400" eaLnBrk="0" fontAlgn="base" hangingPunct="0">
              <a:spcAft>
                <a:spcPct val="0"/>
              </a:spcAft>
              <a:defRPr/>
            </a:pPr>
            <a:r>
              <a:rPr lang="fr-CA" sz="1200" b="1" kern="0" dirty="0">
                <a:latin typeface="Arial"/>
                <a:cs typeface="+mn-cs"/>
              </a:rPr>
              <a:t>RÉSEAU DE LA SANTÉ ET DES SERVICES SOCIAUX</a:t>
            </a:r>
            <a:br>
              <a:rPr lang="fr-CA" sz="1200" b="1" kern="0" dirty="0">
                <a:latin typeface="Arial"/>
                <a:cs typeface="+mn-cs"/>
              </a:rPr>
            </a:br>
            <a:r>
              <a:rPr lang="fr-CA" sz="1200" u="sng" kern="0" dirty="0">
                <a:latin typeface="Arial"/>
                <a:cs typeface="+mn-cs"/>
                <a:hlinkClick r:id="rId8"/>
              </a:rPr>
              <a:t>Site Web</a:t>
            </a:r>
            <a:r>
              <a:rPr lang="fr-CA" sz="1200" kern="0" dirty="0">
                <a:latin typeface="Arial"/>
                <a:cs typeface="+mn-cs"/>
              </a:rPr>
              <a:t> . . . Agence de la santé et des services sociaux de la Capitale-Nationale</a:t>
            </a:r>
            <a:br>
              <a:rPr lang="fr-CA" sz="1200" kern="0" dirty="0">
                <a:latin typeface="Arial"/>
                <a:cs typeface="+mn-cs"/>
              </a:rPr>
            </a:br>
            <a:r>
              <a:rPr lang="fr-CA" sz="1200" u="sng" kern="0" dirty="0">
                <a:latin typeface="Arial"/>
                <a:cs typeface="+mn-cs"/>
                <a:hlinkClick r:id="rId9"/>
              </a:rPr>
              <a:t>Site Web</a:t>
            </a:r>
            <a:r>
              <a:rPr lang="fr-CA" sz="1200" kern="0" dirty="0">
                <a:latin typeface="Arial"/>
                <a:cs typeface="+mn-cs"/>
              </a:rPr>
              <a:t> . . . Agence de la santé et des services sociaux de Montréal </a:t>
            </a:r>
            <a:br>
              <a:rPr lang="fr-CA" sz="1200" kern="0" dirty="0">
                <a:latin typeface="Arial"/>
                <a:cs typeface="+mn-cs"/>
              </a:rPr>
            </a:br>
            <a:r>
              <a:rPr lang="fr-CA" sz="1200" u="sng" kern="0" dirty="0">
                <a:latin typeface="Arial"/>
                <a:cs typeface="+mn-cs"/>
                <a:hlinkClick r:id="rId10"/>
              </a:rPr>
              <a:t>Site Web</a:t>
            </a:r>
            <a:r>
              <a:rPr lang="fr-CA" sz="1200" kern="0" dirty="0">
                <a:latin typeface="Arial"/>
                <a:cs typeface="+mn-cs"/>
              </a:rPr>
              <a:t> . . . Carrière dans le réseau de la santé et des services sociaux du Québec</a:t>
            </a:r>
            <a:br>
              <a:rPr lang="fr-CA" sz="1200" kern="0" dirty="0">
                <a:latin typeface="Arial"/>
                <a:cs typeface="+mn-cs"/>
              </a:rPr>
            </a:br>
            <a:r>
              <a:rPr lang="fr-CA" sz="1200" u="sng" kern="0" dirty="0">
                <a:latin typeface="Arial"/>
                <a:cs typeface="+mn-cs"/>
                <a:hlinkClick r:id="rId11"/>
              </a:rPr>
              <a:t>Site Web</a:t>
            </a:r>
            <a:r>
              <a:rPr lang="fr-CA" sz="1200" kern="0" dirty="0">
                <a:latin typeface="Arial"/>
                <a:cs typeface="+mn-cs"/>
              </a:rPr>
              <a:t> . . . Institut canadien d'information sur la santé</a:t>
            </a:r>
          </a:p>
          <a:p>
            <a:pPr lvl="0" defTabSz="914400" eaLnBrk="0" fontAlgn="base" hangingPunct="0">
              <a:spcAft>
                <a:spcPct val="0"/>
              </a:spcAft>
              <a:defRPr/>
            </a:pPr>
            <a:r>
              <a:rPr lang="fr-CA" altLang="fr-FR" sz="1200" kern="0" dirty="0">
                <a:latin typeface="Arial"/>
                <a:cs typeface="+mn-cs"/>
                <a:hlinkClick r:id="rId12"/>
              </a:rPr>
              <a:t>Carrières en santé</a:t>
            </a:r>
            <a:r>
              <a:rPr lang="fr-CA" sz="1200" kern="0" dirty="0">
                <a:latin typeface="Arial"/>
                <a:cs typeface="+mn-cs"/>
              </a:rPr>
              <a:t/>
            </a:r>
            <a:br>
              <a:rPr lang="fr-CA" sz="1200" kern="0" dirty="0">
                <a:latin typeface="Arial"/>
                <a:cs typeface="+mn-cs"/>
              </a:rPr>
            </a:br>
            <a:r>
              <a:rPr lang="fr-CA" sz="1200" kern="0" dirty="0">
                <a:latin typeface="Arial"/>
                <a:cs typeface="+mn-cs"/>
              </a:rPr>
              <a:t/>
            </a:r>
            <a:br>
              <a:rPr lang="fr-CA" sz="1200" kern="0" dirty="0">
                <a:latin typeface="Arial"/>
                <a:cs typeface="+mn-cs"/>
              </a:rPr>
            </a:br>
            <a:r>
              <a:rPr lang="fr-CA" sz="1200" b="1" kern="0" dirty="0">
                <a:latin typeface="Arial"/>
                <a:cs typeface="+mn-cs"/>
              </a:rPr>
              <a:t>AUTRES</a:t>
            </a:r>
            <a:endParaRPr lang="fr-CA" sz="1200" kern="0" dirty="0">
              <a:latin typeface="Arial"/>
              <a:cs typeface="+mn-cs"/>
            </a:endParaRPr>
          </a:p>
          <a:p>
            <a:pPr lvl="0" defTabSz="914400" eaLnBrk="0" fontAlgn="base" hangingPunct="0">
              <a:spcAft>
                <a:spcPct val="0"/>
              </a:spcAft>
              <a:defRPr/>
            </a:pPr>
            <a:r>
              <a:rPr lang="fr-CA" sz="1200" u="sng" kern="0" dirty="0">
                <a:latin typeface="Arial"/>
                <a:cs typeface="+mn-cs"/>
                <a:hlinkClick r:id="rId13"/>
              </a:rPr>
              <a:t>Site Web </a:t>
            </a:r>
            <a:r>
              <a:rPr lang="fr-CA" sz="1200" kern="0" dirty="0">
                <a:latin typeface="Arial"/>
                <a:cs typeface="+mn-cs"/>
              </a:rPr>
              <a:t>. . . </a:t>
            </a:r>
            <a:r>
              <a:rPr lang="fr-CA" sz="1200" kern="0" dirty="0" err="1">
                <a:latin typeface="Arial"/>
                <a:cs typeface="+mn-cs"/>
              </a:rPr>
              <a:t>E&amp;B</a:t>
            </a:r>
            <a:r>
              <a:rPr lang="fr-CA" sz="1200" kern="0" dirty="0">
                <a:latin typeface="Arial"/>
                <a:cs typeface="+mn-cs"/>
              </a:rPr>
              <a:t> DATA</a:t>
            </a:r>
            <a:br>
              <a:rPr lang="fr-CA" sz="1200" kern="0" dirty="0">
                <a:latin typeface="Arial"/>
                <a:cs typeface="+mn-cs"/>
              </a:rPr>
            </a:br>
            <a:r>
              <a:rPr lang="fr-CA" sz="1200" u="sng" kern="0" dirty="0">
                <a:latin typeface="Arial"/>
                <a:cs typeface="+mn-cs"/>
                <a:hlinkClick r:id="rId14"/>
              </a:rPr>
              <a:t>Site Web</a:t>
            </a:r>
            <a:r>
              <a:rPr lang="fr-CA" sz="1200" kern="0" dirty="0">
                <a:latin typeface="Arial"/>
                <a:cs typeface="+mn-cs"/>
              </a:rPr>
              <a:t> . . . Économie sociale Québec </a:t>
            </a:r>
            <a:br>
              <a:rPr lang="fr-CA" sz="1200" kern="0" dirty="0">
                <a:latin typeface="Arial"/>
                <a:cs typeface="+mn-cs"/>
              </a:rPr>
            </a:br>
            <a:r>
              <a:rPr lang="fr-CA" sz="1200" u="sng" kern="0" dirty="0">
                <a:latin typeface="Arial"/>
                <a:cs typeface="+mn-cs"/>
                <a:hlinkClick r:id="rId15"/>
              </a:rPr>
              <a:t>Site Web</a:t>
            </a:r>
            <a:r>
              <a:rPr lang="fr-CA" sz="1200" kern="0" dirty="0">
                <a:latin typeface="Arial"/>
                <a:cs typeface="+mn-cs"/>
              </a:rPr>
              <a:t> . . . </a:t>
            </a:r>
            <a:r>
              <a:rPr lang="fr-CA" sz="1200" kern="0" dirty="0" err="1">
                <a:latin typeface="Arial"/>
                <a:cs typeface="+mn-cs"/>
              </a:rPr>
              <a:t>Équiterre</a:t>
            </a:r>
            <a:r>
              <a:rPr lang="fr-CA" sz="1200" kern="0" dirty="0">
                <a:latin typeface="Arial"/>
                <a:cs typeface="+mn-cs"/>
              </a:rPr>
              <a:t/>
            </a:r>
            <a:br>
              <a:rPr lang="fr-CA" sz="1200" kern="0" dirty="0">
                <a:latin typeface="Arial"/>
                <a:cs typeface="+mn-cs"/>
              </a:rPr>
            </a:br>
            <a:r>
              <a:rPr lang="fr-CA" sz="1200" u="sng" kern="0" dirty="0">
                <a:latin typeface="Arial"/>
                <a:cs typeface="+mn-cs"/>
                <a:hlinkClick r:id="rId16"/>
              </a:rPr>
              <a:t>Site Web</a:t>
            </a:r>
            <a:r>
              <a:rPr lang="fr-CA" sz="1200" kern="0" dirty="0">
                <a:latin typeface="Arial"/>
                <a:cs typeface="+mn-cs"/>
              </a:rPr>
              <a:t> . . . Fédération professionnelle des journalistes du Québec</a:t>
            </a:r>
            <a:br>
              <a:rPr lang="fr-CA" sz="1200" kern="0" dirty="0">
                <a:latin typeface="Arial"/>
                <a:cs typeface="+mn-cs"/>
              </a:rPr>
            </a:br>
            <a:r>
              <a:rPr lang="fr-CA" sz="1200" u="sng" kern="0" dirty="0">
                <a:latin typeface="Arial"/>
                <a:cs typeface="+mn-cs"/>
                <a:hlinkClick r:id="rId17"/>
              </a:rPr>
              <a:t>Site Web</a:t>
            </a:r>
            <a:r>
              <a:rPr lang="fr-CA" sz="1200" kern="0" dirty="0">
                <a:latin typeface="Arial"/>
                <a:cs typeface="+mn-cs"/>
              </a:rPr>
              <a:t> . . . Grenier aux Nouvelles</a:t>
            </a:r>
            <a:br>
              <a:rPr lang="fr-CA" sz="1200" kern="0" dirty="0">
                <a:latin typeface="Arial"/>
                <a:cs typeface="+mn-cs"/>
              </a:rPr>
            </a:br>
            <a:r>
              <a:rPr lang="fr-CA" sz="1200" u="sng" kern="0" dirty="0">
                <a:latin typeface="Arial"/>
                <a:cs typeface="+mn-cs"/>
                <a:hlinkClick r:id="rId18"/>
              </a:rPr>
              <a:t>Site Web</a:t>
            </a:r>
            <a:r>
              <a:rPr lang="fr-CA" sz="1200" kern="0" dirty="0">
                <a:latin typeface="Arial"/>
                <a:cs typeface="+mn-cs"/>
              </a:rPr>
              <a:t> . . . Institut d'études économiques de Montréal</a:t>
            </a:r>
            <a:br>
              <a:rPr lang="fr-CA" sz="1200" kern="0" dirty="0">
                <a:latin typeface="Arial"/>
                <a:cs typeface="+mn-cs"/>
              </a:rPr>
            </a:br>
            <a:r>
              <a:rPr lang="fr-CA" sz="1200" u="sng" kern="0" dirty="0">
                <a:latin typeface="Arial"/>
                <a:cs typeface="+mn-cs"/>
                <a:hlinkClick r:id="rId19"/>
              </a:rPr>
              <a:t>Site Web</a:t>
            </a:r>
            <a:r>
              <a:rPr lang="fr-CA" sz="1200" kern="0" dirty="0">
                <a:latin typeface="Arial"/>
                <a:cs typeface="+mn-cs"/>
              </a:rPr>
              <a:t> . . . Option consommateurs</a:t>
            </a:r>
            <a:br>
              <a:rPr lang="fr-CA" sz="1200" kern="0" dirty="0">
                <a:latin typeface="Arial"/>
                <a:cs typeface="+mn-cs"/>
              </a:rPr>
            </a:br>
            <a:r>
              <a:rPr lang="fr-CA" sz="1200" u="sng" kern="0" dirty="0">
                <a:latin typeface="Arial"/>
                <a:cs typeface="+mn-cs"/>
                <a:hlinkClick r:id="rId20"/>
              </a:rPr>
              <a:t>Site Web</a:t>
            </a:r>
            <a:r>
              <a:rPr lang="fr-CA" sz="1200" kern="0" dirty="0">
                <a:latin typeface="Arial"/>
                <a:cs typeface="+mn-cs"/>
              </a:rPr>
              <a:t> . . . Réseaux canadiens de recherche en politiques publiques</a:t>
            </a:r>
            <a:br>
              <a:rPr lang="fr-CA" sz="1200" kern="0" dirty="0">
                <a:latin typeface="Arial"/>
                <a:cs typeface="+mn-cs"/>
              </a:rPr>
            </a:br>
            <a:r>
              <a:rPr lang="fr-CA" sz="1200" u="sng" kern="0" dirty="0">
                <a:latin typeface="Arial"/>
                <a:cs typeface="+mn-cs"/>
                <a:hlinkClick r:id="rId21"/>
              </a:rPr>
              <a:t>Site Web</a:t>
            </a:r>
            <a:r>
              <a:rPr lang="fr-CA" sz="1200" kern="0" dirty="0">
                <a:latin typeface="Arial"/>
                <a:cs typeface="+mn-cs"/>
              </a:rPr>
              <a:t> . . . Société canadienne d'évaluation</a:t>
            </a:r>
          </a:p>
          <a:p>
            <a:pPr lvl="0" defTabSz="914400" eaLnBrk="0" fontAlgn="base" hangingPunct="0">
              <a:spcAft>
                <a:spcPct val="0"/>
              </a:spcAft>
              <a:defRPr/>
            </a:pPr>
            <a:r>
              <a:rPr lang="fr-CA" sz="1200" u="sng" kern="0" dirty="0">
                <a:latin typeface="Arial"/>
                <a:cs typeface="+mn-cs"/>
                <a:hlinkClick r:id="rId22"/>
              </a:rPr>
              <a:t>Site Web</a:t>
            </a:r>
            <a:r>
              <a:rPr lang="fr-CA" sz="1200" kern="0" dirty="0">
                <a:latin typeface="Arial"/>
                <a:cs typeface="+mn-cs"/>
              </a:rPr>
              <a:t> . . . Union des consommateurs</a:t>
            </a:r>
            <a:br>
              <a:rPr lang="fr-CA" sz="1200" kern="0" dirty="0">
                <a:latin typeface="Arial"/>
                <a:cs typeface="+mn-cs"/>
              </a:rPr>
            </a:br>
            <a:r>
              <a:rPr lang="fr-CA" sz="1200" u="sng" kern="0" dirty="0">
                <a:latin typeface="Arial"/>
                <a:cs typeface="+mn-cs"/>
                <a:hlinkClick r:id="rId23"/>
              </a:rPr>
              <a:t>Site Web</a:t>
            </a:r>
            <a:r>
              <a:rPr lang="fr-CA" sz="1200" kern="0" dirty="0">
                <a:latin typeface="Arial"/>
                <a:cs typeface="+mn-cs"/>
              </a:rPr>
              <a:t> . . . Union des producteurs agricoles (</a:t>
            </a:r>
            <a:r>
              <a:rPr lang="fr-CA" sz="1200" kern="0" dirty="0" err="1">
                <a:latin typeface="Arial"/>
                <a:cs typeface="+mn-cs"/>
              </a:rPr>
              <a:t>UPA</a:t>
            </a:r>
            <a:r>
              <a:rPr lang="fr-CA" sz="1200" kern="0" dirty="0">
                <a:latin typeface="Arial"/>
                <a:cs typeface="+mn-cs"/>
              </a:rPr>
              <a:t>)</a:t>
            </a:r>
            <a:br>
              <a:rPr lang="fr-CA" sz="1200" kern="0" dirty="0">
                <a:latin typeface="Arial"/>
                <a:cs typeface="+mn-cs"/>
              </a:rPr>
            </a:br>
            <a:r>
              <a:rPr lang="fr-CA" sz="1200" u="sng" kern="0" dirty="0">
                <a:latin typeface="Arial"/>
                <a:cs typeface="+mn-cs"/>
                <a:hlinkClick r:id="rId24"/>
              </a:rPr>
              <a:t>Site Web .</a:t>
            </a:r>
            <a:r>
              <a:rPr lang="fr-CA" sz="1200" kern="0" dirty="0">
                <a:latin typeface="Arial"/>
                <a:cs typeface="+mn-cs"/>
              </a:rPr>
              <a:t> . . </a:t>
            </a:r>
            <a:r>
              <a:rPr lang="fr-CA" sz="1200" kern="0" dirty="0" err="1">
                <a:latin typeface="Arial"/>
                <a:cs typeface="+mn-cs"/>
              </a:rPr>
              <a:t>Universalia</a:t>
            </a:r>
            <a:endParaRPr lang="fr-CA" sz="1200" kern="0" dirty="0">
              <a:latin typeface="Arial"/>
              <a:cs typeface="+mn-cs"/>
            </a:endParaRPr>
          </a:p>
          <a:p>
            <a:endParaRPr lang="fr-CA" dirty="0"/>
          </a:p>
        </p:txBody>
      </p:sp>
    </p:spTree>
    <p:extLst>
      <p:ext uri="{BB962C8B-B14F-4D97-AF65-F5344CB8AC3E}">
        <p14:creationId xmlns:p14="http://schemas.microsoft.com/office/powerpoint/2010/main" val="511032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Le portfolio de carrière</a:t>
            </a:r>
          </a:p>
        </p:txBody>
      </p:sp>
      <p:sp>
        <p:nvSpPr>
          <p:cNvPr id="3" name="Content Placeholder 2"/>
          <p:cNvSpPr>
            <a:spLocks noGrp="1"/>
          </p:cNvSpPr>
          <p:nvPr>
            <p:ph idx="1"/>
          </p:nvPr>
        </p:nvSpPr>
        <p:spPr>
          <a:xfrm>
            <a:off x="120316" y="1525167"/>
            <a:ext cx="9023684" cy="4432113"/>
          </a:xfrm>
        </p:spPr>
        <p:txBody>
          <a:bodyPr/>
          <a:lstStyle/>
          <a:p>
            <a:r>
              <a:rPr lang="fr-CA" b="1" dirty="0" smtClean="0"/>
              <a:t>Investir dans son portfolio de carrière:</a:t>
            </a:r>
          </a:p>
          <a:p>
            <a:r>
              <a:rPr lang="fr-CA" dirty="0" smtClean="0"/>
              <a:t>Quelques heures d’effort </a:t>
            </a:r>
            <a:r>
              <a:rPr lang="fr-CA" b="1" dirty="0" smtClean="0"/>
              <a:t>= </a:t>
            </a:r>
            <a:r>
              <a:rPr lang="fr-CA" dirty="0" smtClean="0"/>
              <a:t>40,000  $ et plus en salaire annuel</a:t>
            </a:r>
          </a:p>
          <a:p>
            <a:endParaRPr lang="fr-CA" dirty="0"/>
          </a:p>
          <a:p>
            <a:pPr marL="342900" indent="-342900">
              <a:buFont typeface="Wingdings" panose="05000000000000000000" pitchFamily="2" charset="2"/>
              <a:buChar char="ü"/>
            </a:pPr>
            <a:r>
              <a:rPr lang="fr-CA" b="1" dirty="0" smtClean="0"/>
              <a:t>Contenu du portfolio de carrière;</a:t>
            </a:r>
          </a:p>
          <a:p>
            <a:pPr marL="342900" indent="-342900">
              <a:buFont typeface="Wingdings" panose="05000000000000000000" pitchFamily="2" charset="2"/>
              <a:buChar char="ü"/>
            </a:pPr>
            <a:r>
              <a:rPr lang="fr-CA" b="1" dirty="0" smtClean="0"/>
              <a:t>Pourquoi l’utiliser: </a:t>
            </a:r>
            <a:r>
              <a:rPr lang="fr-CA" dirty="0" smtClean="0"/>
              <a:t>un CV à vie;</a:t>
            </a:r>
          </a:p>
          <a:p>
            <a:pPr marL="342900" indent="-342900">
              <a:buFont typeface="Wingdings" panose="05000000000000000000" pitchFamily="2" charset="2"/>
              <a:buChar char="ü"/>
            </a:pPr>
            <a:r>
              <a:rPr lang="fr-CA" b="1" dirty="0" smtClean="0"/>
              <a:t>Comment se servir du portfolio;</a:t>
            </a:r>
          </a:p>
          <a:p>
            <a:endParaRPr lang="fr-CA" b="1" dirty="0" smtClean="0"/>
          </a:p>
          <a:p>
            <a:r>
              <a:rPr lang="fr-CA" b="1" dirty="0" smtClean="0"/>
              <a:t>Prochaine étape:</a:t>
            </a:r>
          </a:p>
          <a:p>
            <a:pPr marL="342900" indent="-342900">
              <a:buFont typeface="Wingdings" panose="05000000000000000000" pitchFamily="2" charset="2"/>
              <a:buChar char="Ø"/>
            </a:pPr>
            <a:r>
              <a:rPr lang="fr-CA" b="1" dirty="0" smtClean="0"/>
              <a:t>Commencer à remplir votre portfolio de carrière;</a:t>
            </a:r>
          </a:p>
          <a:p>
            <a:pPr marL="342900" indent="-342900">
              <a:buFont typeface="Wingdings" panose="05000000000000000000" pitchFamily="2" charset="2"/>
              <a:buChar char="Ø"/>
            </a:pPr>
            <a:r>
              <a:rPr lang="fr-CA" b="1" dirty="0" smtClean="0"/>
              <a:t>Copier et coller les objectifs de cours provenant  de vos syllabus de cours.</a:t>
            </a:r>
            <a:endParaRPr lang="fr-CA" b="1" dirty="0"/>
          </a:p>
        </p:txBody>
      </p:sp>
    </p:spTree>
    <p:extLst>
      <p:ext uri="{BB962C8B-B14F-4D97-AF65-F5344CB8AC3E}">
        <p14:creationId xmlns:p14="http://schemas.microsoft.com/office/powerpoint/2010/main" val="4096463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6292"/>
            <a:ext cx="8686800" cy="1228875"/>
          </a:xfrm>
        </p:spPr>
        <p:txBody>
          <a:bodyPr/>
          <a:lstStyle/>
          <a:p>
            <a:pPr algn="ctr"/>
            <a:r>
              <a:rPr lang="fr-CA" dirty="0" smtClean="0"/>
              <a:t>Objectifs du programme Destination carrière</a:t>
            </a:r>
            <a:endParaRPr lang="fr-CA" dirty="0"/>
          </a:p>
        </p:txBody>
      </p:sp>
      <p:sp>
        <p:nvSpPr>
          <p:cNvPr id="3" name="Espace réservé du contenu 2"/>
          <p:cNvSpPr>
            <a:spLocks noGrp="1"/>
          </p:cNvSpPr>
          <p:nvPr>
            <p:ph idx="1"/>
          </p:nvPr>
        </p:nvSpPr>
        <p:spPr>
          <a:xfrm>
            <a:off x="0" y="1407694"/>
            <a:ext cx="9144000" cy="4559969"/>
          </a:xfrm>
        </p:spPr>
        <p:txBody>
          <a:bodyPr/>
          <a:lstStyle/>
          <a:p>
            <a:pPr marL="265113" indent="-265113">
              <a:buFont typeface="+mj-lt"/>
              <a:buAutoNum type="arabicPeriod"/>
            </a:pPr>
            <a:r>
              <a:rPr lang="fr-FR" b="1" dirty="0" smtClean="0"/>
              <a:t>Accroître la </a:t>
            </a:r>
            <a:r>
              <a:rPr lang="fr-FR" b="1" dirty="0"/>
              <a:t>connaissance de soi</a:t>
            </a:r>
            <a:r>
              <a:rPr lang="fr-FR" b="1" dirty="0" smtClean="0"/>
              <a:t>;</a:t>
            </a:r>
          </a:p>
          <a:p>
            <a:pPr marL="457200" indent="-457200">
              <a:buFont typeface="+mj-lt"/>
              <a:buAutoNum type="arabicPeriod"/>
            </a:pPr>
            <a:endParaRPr lang="fr-FR" b="1" dirty="0"/>
          </a:p>
          <a:p>
            <a:pPr marL="265113" indent="-265113">
              <a:buFont typeface="+mj-lt"/>
              <a:buAutoNum type="arabicPeriod"/>
            </a:pPr>
            <a:r>
              <a:rPr lang="fr-FR" b="1" dirty="0" smtClean="0"/>
              <a:t>Développer </a:t>
            </a:r>
            <a:r>
              <a:rPr lang="fr-FR" b="1" dirty="0"/>
              <a:t>tes connaissances du marché du travail </a:t>
            </a:r>
            <a:r>
              <a:rPr lang="fr-FR" b="1" dirty="0" smtClean="0"/>
              <a:t>et </a:t>
            </a:r>
            <a:r>
              <a:rPr lang="fr-FR" b="1" dirty="0"/>
              <a:t>de ton domaine d’étude</a:t>
            </a:r>
            <a:r>
              <a:rPr lang="fr-FR" b="1" dirty="0" smtClean="0"/>
              <a:t>;</a:t>
            </a:r>
          </a:p>
          <a:p>
            <a:pPr marL="457200" indent="-457200">
              <a:buFont typeface="+mj-lt"/>
              <a:buAutoNum type="arabicPeriod"/>
            </a:pPr>
            <a:endParaRPr lang="fr-FR" b="1" dirty="0"/>
          </a:p>
          <a:p>
            <a:pPr marL="265113" indent="-265113">
              <a:buFont typeface="+mj-lt"/>
              <a:buAutoNum type="arabicPeriod"/>
            </a:pPr>
            <a:r>
              <a:rPr lang="fr-FR" b="1" dirty="0" smtClean="0"/>
              <a:t>Améliorer </a:t>
            </a:r>
            <a:r>
              <a:rPr lang="fr-FR" b="1" dirty="0"/>
              <a:t>tes habiletés à la recherche </a:t>
            </a:r>
            <a:r>
              <a:rPr lang="fr-FR" b="1" dirty="0" smtClean="0"/>
              <a:t>d’emploi;</a:t>
            </a:r>
          </a:p>
          <a:p>
            <a:pPr marL="457200" indent="-457200">
              <a:buFont typeface="+mj-lt"/>
              <a:buAutoNum type="arabicPeriod"/>
            </a:pPr>
            <a:endParaRPr lang="fr-FR" b="1" dirty="0" smtClean="0"/>
          </a:p>
          <a:p>
            <a:pPr marL="265113" indent="-265113">
              <a:buFont typeface="+mj-lt"/>
              <a:buAutoNum type="arabicPeriod"/>
            </a:pPr>
            <a:r>
              <a:rPr lang="fr-FR" b="1" dirty="0" smtClean="0"/>
              <a:t>Obtenir une reconnaissance officielle de l’Université de Moncton.</a:t>
            </a:r>
            <a:endParaRPr lang="fr-FR" b="1" dirty="0"/>
          </a:p>
          <a:p>
            <a:endParaRPr lang="fr-FR" sz="900" b="1" dirty="0" smtClean="0"/>
          </a:p>
          <a:p>
            <a:pPr algn="ctr"/>
            <a:r>
              <a:rPr lang="fr-FR" b="1" dirty="0" smtClean="0"/>
              <a:t>Pour plus d’information et comment participer:</a:t>
            </a:r>
          </a:p>
          <a:p>
            <a:pPr algn="ctr"/>
            <a:r>
              <a:rPr lang="fr-CA" b="1" dirty="0" smtClean="0">
                <a:hlinkClick r:id="rId2"/>
              </a:rPr>
              <a:t>http</a:t>
            </a:r>
            <a:r>
              <a:rPr lang="fr-CA" b="1" dirty="0">
                <a:hlinkClick r:id="rId2"/>
              </a:rPr>
              <a:t>://</a:t>
            </a:r>
            <a:r>
              <a:rPr lang="fr-CA" b="1" dirty="0" smtClean="0">
                <a:hlinkClick r:id="rId2"/>
              </a:rPr>
              <a:t>www.umoncton.ca/umcm-saee/node/417</a:t>
            </a:r>
            <a:endParaRPr lang="fr-CA" b="1" dirty="0" smtClean="0"/>
          </a:p>
          <a:p>
            <a:endParaRPr lang="fr-CA" dirty="0"/>
          </a:p>
        </p:txBody>
      </p:sp>
    </p:spTree>
    <p:extLst>
      <p:ext uri="{BB962C8B-B14F-4D97-AF65-F5344CB8AC3E}">
        <p14:creationId xmlns:p14="http://schemas.microsoft.com/office/powerpoint/2010/main" val="1234738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52703"/>
            <a:ext cx="8229600" cy="1159528"/>
          </a:xfrm>
        </p:spPr>
        <p:txBody>
          <a:bodyPr>
            <a:normAutofit/>
          </a:bodyPr>
          <a:lstStyle/>
          <a:p>
            <a:pPr algn="ctr"/>
            <a:r>
              <a:rPr lang="fr-CA" dirty="0" smtClean="0"/>
              <a:t>TAUX DE PLACEMENT</a:t>
            </a:r>
            <a:endParaRPr lang="fr-CA" dirty="0"/>
          </a:p>
        </p:txBody>
      </p:sp>
      <p:sp>
        <p:nvSpPr>
          <p:cNvPr id="3" name="Espace réservé du texte 2"/>
          <p:cNvSpPr>
            <a:spLocks noGrp="1"/>
          </p:cNvSpPr>
          <p:nvPr>
            <p:ph type="body" sz="quarter" idx="10"/>
          </p:nvPr>
        </p:nvSpPr>
        <p:spPr>
          <a:xfrm>
            <a:off x="0" y="1732547"/>
            <a:ext cx="9144000" cy="4186990"/>
          </a:xfrm>
        </p:spPr>
        <p:txBody>
          <a:bodyPr/>
          <a:lstStyle/>
          <a:p>
            <a:endParaRPr lang="fr-CA" b="1" dirty="0" smtClean="0"/>
          </a:p>
          <a:p>
            <a:endParaRPr lang="fr-CA" b="1" dirty="0"/>
          </a:p>
          <a:p>
            <a:endParaRPr lang="fr-CA" b="1" dirty="0" smtClean="0"/>
          </a:p>
          <a:p>
            <a:pPr algn="ctr"/>
            <a:r>
              <a:rPr lang="fr-CA" sz="2400" b="1" dirty="0">
                <a:hlinkClick r:id="rId2"/>
              </a:rPr>
              <a:t>https://</a:t>
            </a:r>
            <a:r>
              <a:rPr lang="fr-CA" sz="2400" b="1" dirty="0" smtClean="0">
                <a:hlinkClick r:id="rId2"/>
              </a:rPr>
              <a:t>choisir.umoncton.ca/placement</a:t>
            </a:r>
            <a:r>
              <a:rPr lang="fr-CA" sz="2400" b="1" dirty="0" smtClean="0"/>
              <a:t> </a:t>
            </a:r>
            <a:endParaRPr lang="fr-CA" sz="2400" b="1" dirty="0"/>
          </a:p>
        </p:txBody>
      </p:sp>
    </p:spTree>
    <p:extLst>
      <p:ext uri="{BB962C8B-B14F-4D97-AF65-F5344CB8AC3E}">
        <p14:creationId xmlns:p14="http://schemas.microsoft.com/office/powerpoint/2010/main" val="500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52703"/>
            <a:ext cx="8229600" cy="1159528"/>
          </a:xfrm>
        </p:spPr>
        <p:txBody>
          <a:bodyPr>
            <a:normAutofit/>
          </a:bodyPr>
          <a:lstStyle/>
          <a:p>
            <a:pPr algn="ctr"/>
            <a:r>
              <a:rPr lang="fr-CA" dirty="0" smtClean="0"/>
              <a:t>QUE PUIS-JE FAIRE AVEC MON </a:t>
            </a:r>
            <a:r>
              <a:rPr lang="fr-CA" dirty="0" err="1" smtClean="0"/>
              <a:t>BACC</a:t>
            </a:r>
            <a:r>
              <a:rPr lang="fr-CA" dirty="0" smtClean="0"/>
              <a:t>.?</a:t>
            </a:r>
            <a:endParaRPr lang="fr-CA" dirty="0"/>
          </a:p>
        </p:txBody>
      </p:sp>
      <p:sp>
        <p:nvSpPr>
          <p:cNvPr id="3" name="Espace réservé du texte 2"/>
          <p:cNvSpPr>
            <a:spLocks noGrp="1"/>
          </p:cNvSpPr>
          <p:nvPr>
            <p:ph type="body" sz="quarter" idx="10"/>
          </p:nvPr>
        </p:nvSpPr>
        <p:spPr>
          <a:xfrm>
            <a:off x="0" y="1732547"/>
            <a:ext cx="9144000" cy="4186990"/>
          </a:xfrm>
        </p:spPr>
        <p:txBody>
          <a:bodyPr/>
          <a:lstStyle/>
          <a:p>
            <a:pPr marL="342900" indent="-342900">
              <a:buFont typeface="Wingdings" panose="05000000000000000000" pitchFamily="2" charset="2"/>
              <a:buChar char="Ø"/>
            </a:pPr>
            <a:r>
              <a:rPr lang="fr-CA" b="1" dirty="0" smtClean="0"/>
              <a:t>Télécharger une des monographies par programme d’études;</a:t>
            </a:r>
          </a:p>
          <a:p>
            <a:pPr marL="360363" indent="-360363" algn="ctr"/>
            <a:r>
              <a:rPr lang="fr-CA" b="1" dirty="0"/>
              <a:t>	</a:t>
            </a:r>
            <a:r>
              <a:rPr lang="fr-CA" b="1" dirty="0" smtClean="0">
                <a:hlinkClick r:id="rId2"/>
              </a:rPr>
              <a:t>www.umoncton.ca/umcm-saee/node/134</a:t>
            </a:r>
            <a:r>
              <a:rPr lang="fr-CA" b="1" dirty="0" smtClean="0"/>
              <a:t> </a:t>
            </a:r>
            <a:endParaRPr lang="fr-CA" b="1" dirty="0"/>
          </a:p>
          <a:p>
            <a:endParaRPr lang="fr-CA" b="1" dirty="0" smtClean="0"/>
          </a:p>
          <a:p>
            <a:endParaRPr lang="fr-CA" b="1" dirty="0" smtClean="0"/>
          </a:p>
          <a:p>
            <a:pPr marL="342900" indent="-342900">
              <a:buFont typeface="Wingdings" panose="05000000000000000000" pitchFamily="2" charset="2"/>
              <a:buChar char="Ø"/>
            </a:pPr>
            <a:r>
              <a:rPr lang="fr-CA" b="1" dirty="0" smtClean="0"/>
              <a:t>Compétences acquises suite au </a:t>
            </a:r>
            <a:r>
              <a:rPr lang="fr-CA" b="1" dirty="0" err="1" smtClean="0"/>
              <a:t>Bacc</a:t>
            </a:r>
            <a:r>
              <a:rPr lang="fr-CA" b="1" dirty="0" smtClean="0"/>
              <a:t>. en page 2 de votre monographie;</a:t>
            </a:r>
          </a:p>
          <a:p>
            <a:pPr marL="342900" indent="-342900">
              <a:buFont typeface="Wingdings" panose="05000000000000000000" pitchFamily="2" charset="2"/>
              <a:buChar char="Ø"/>
            </a:pPr>
            <a:endParaRPr lang="fr-CA" b="1" dirty="0" smtClean="0"/>
          </a:p>
          <a:p>
            <a:pPr marL="342900" indent="-342900">
              <a:buFont typeface="Wingdings" panose="05000000000000000000" pitchFamily="2" charset="2"/>
              <a:buChar char="Ø"/>
            </a:pPr>
            <a:endParaRPr lang="fr-CA" b="1" dirty="0"/>
          </a:p>
          <a:p>
            <a:pPr marL="342900" indent="-342900">
              <a:buFont typeface="Wingdings" panose="05000000000000000000" pitchFamily="2" charset="2"/>
              <a:buChar char="Ø"/>
            </a:pPr>
            <a:r>
              <a:rPr lang="fr-CA" b="1" dirty="0" smtClean="0"/>
              <a:t>Exemples de certains types d’emploi </a:t>
            </a:r>
            <a:r>
              <a:rPr lang="fr-CA" b="1" dirty="0"/>
              <a:t>en page </a:t>
            </a:r>
            <a:r>
              <a:rPr lang="fr-CA" b="1" dirty="0" smtClean="0"/>
              <a:t>3 </a:t>
            </a:r>
            <a:r>
              <a:rPr lang="fr-CA" b="1" dirty="0"/>
              <a:t>de votre </a:t>
            </a:r>
            <a:r>
              <a:rPr lang="fr-CA" b="1" dirty="0" smtClean="0"/>
              <a:t>monographie.</a:t>
            </a:r>
            <a:endParaRPr lang="fr-CA" b="1" dirty="0"/>
          </a:p>
          <a:p>
            <a:pPr marL="342900" indent="-342900">
              <a:buFont typeface="Wingdings" panose="05000000000000000000" pitchFamily="2" charset="2"/>
              <a:buChar char="Ø"/>
            </a:pPr>
            <a:endParaRPr lang="fr-CA" b="1" dirty="0" smtClean="0"/>
          </a:p>
          <a:p>
            <a:endParaRPr lang="fr-CA" b="1" dirty="0"/>
          </a:p>
          <a:p>
            <a:endParaRPr lang="fr-CA" b="1" dirty="0" smtClean="0"/>
          </a:p>
          <a:p>
            <a:pPr algn="ctr"/>
            <a:endParaRPr lang="fr-CA" sz="2400" b="1" dirty="0"/>
          </a:p>
        </p:txBody>
      </p:sp>
    </p:spTree>
    <p:extLst>
      <p:ext uri="{BB962C8B-B14F-4D97-AF65-F5344CB8AC3E}">
        <p14:creationId xmlns:p14="http://schemas.microsoft.com/office/powerpoint/2010/main" val="38551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smtClean="0"/>
              <a:t>QUIZZ SUR LA RECHERCHE DE TRAVAIL</a:t>
            </a:r>
            <a:endParaRPr lang="fr-CA" dirty="0"/>
          </a:p>
        </p:txBody>
      </p:sp>
      <p:sp>
        <p:nvSpPr>
          <p:cNvPr id="3" name="Content Placeholder 2"/>
          <p:cNvSpPr>
            <a:spLocks noGrp="1"/>
          </p:cNvSpPr>
          <p:nvPr>
            <p:ph idx="1"/>
          </p:nvPr>
        </p:nvSpPr>
        <p:spPr>
          <a:xfrm>
            <a:off x="156410" y="1720517"/>
            <a:ext cx="8682789" cy="4090736"/>
          </a:xfrm>
        </p:spPr>
        <p:txBody>
          <a:bodyPr/>
          <a:lstStyle/>
          <a:p>
            <a:r>
              <a:rPr lang="fr-FR" b="1" dirty="0"/>
              <a:t>Combien de CV, en moyenne, dois-je envoyer aux employeurs pour décrocher un emploi?</a:t>
            </a:r>
          </a:p>
          <a:p>
            <a:r>
              <a:rPr lang="fr-FR" dirty="0"/>
              <a:t>	</a:t>
            </a:r>
          </a:p>
          <a:p>
            <a:pPr algn="ctr"/>
            <a:r>
              <a:rPr lang="fr-FR" dirty="0"/>
              <a:t>	</a:t>
            </a:r>
            <a:r>
              <a:rPr lang="fr-FR" b="1" dirty="0"/>
              <a:t>10</a:t>
            </a:r>
          </a:p>
          <a:p>
            <a:pPr algn="ctr"/>
            <a:r>
              <a:rPr lang="fr-FR" b="1" dirty="0"/>
              <a:t>	30</a:t>
            </a:r>
          </a:p>
          <a:p>
            <a:pPr algn="ctr"/>
            <a:r>
              <a:rPr lang="fr-FR" b="1" dirty="0"/>
              <a:t>	50 </a:t>
            </a:r>
          </a:p>
          <a:p>
            <a:pPr algn="ctr"/>
            <a:r>
              <a:rPr lang="fr-FR" b="1" dirty="0"/>
              <a:t>	75 </a:t>
            </a:r>
          </a:p>
          <a:p>
            <a:pPr algn="ctr"/>
            <a:r>
              <a:rPr lang="fr-FR" b="1" dirty="0"/>
              <a:t>	100</a:t>
            </a:r>
          </a:p>
          <a:p>
            <a:endParaRPr lang="fr-CA" dirty="0"/>
          </a:p>
        </p:txBody>
      </p:sp>
    </p:spTree>
    <p:extLst>
      <p:ext uri="{BB962C8B-B14F-4D97-AF65-F5344CB8AC3E}">
        <p14:creationId xmlns:p14="http://schemas.microsoft.com/office/powerpoint/2010/main" val="40270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smtClean="0"/>
              <a:t>QUIZZ SUR LA RECHERCHE DE TRAVAIL</a:t>
            </a:r>
            <a:endParaRPr lang="fr-CA" dirty="0"/>
          </a:p>
        </p:txBody>
      </p:sp>
      <p:sp>
        <p:nvSpPr>
          <p:cNvPr id="3" name="Content Placeholder 2"/>
          <p:cNvSpPr>
            <a:spLocks noGrp="1"/>
          </p:cNvSpPr>
          <p:nvPr>
            <p:ph idx="1"/>
          </p:nvPr>
        </p:nvSpPr>
        <p:spPr>
          <a:xfrm>
            <a:off x="156410" y="1720517"/>
            <a:ext cx="8682789" cy="4090736"/>
          </a:xfrm>
        </p:spPr>
        <p:txBody>
          <a:bodyPr/>
          <a:lstStyle/>
          <a:p>
            <a:r>
              <a:rPr lang="fr-FR" b="1" dirty="0"/>
              <a:t>Quel pourcentage (%) d’employeurs acceptent des candidatures </a:t>
            </a:r>
            <a:r>
              <a:rPr lang="fr-FR" b="1" dirty="0" smtClean="0"/>
              <a:t>spontanées (</a:t>
            </a:r>
            <a:r>
              <a:rPr lang="fr-FR" b="1" dirty="0"/>
              <a:t>CV non-sollicités </a:t>
            </a:r>
            <a:r>
              <a:rPr lang="fr-FR" b="1" dirty="0" smtClean="0"/>
              <a:t>)?</a:t>
            </a:r>
            <a:endParaRPr lang="fr-FR" b="1" dirty="0"/>
          </a:p>
          <a:p>
            <a:endParaRPr lang="fr-FR" b="1" dirty="0"/>
          </a:p>
          <a:p>
            <a:pPr algn="ctr"/>
            <a:r>
              <a:rPr lang="fr-FR" b="1" dirty="0"/>
              <a:t>	11%</a:t>
            </a:r>
          </a:p>
          <a:p>
            <a:pPr algn="ctr"/>
            <a:r>
              <a:rPr lang="fr-FR" b="1" dirty="0"/>
              <a:t>	28%</a:t>
            </a:r>
          </a:p>
          <a:p>
            <a:pPr algn="ctr"/>
            <a:r>
              <a:rPr lang="fr-FR" b="1" dirty="0"/>
              <a:t>	53%</a:t>
            </a:r>
          </a:p>
          <a:p>
            <a:pPr algn="ctr"/>
            <a:r>
              <a:rPr lang="fr-FR" b="1" dirty="0"/>
              <a:t>	79%</a:t>
            </a:r>
          </a:p>
          <a:p>
            <a:pPr algn="ctr"/>
            <a:r>
              <a:rPr lang="fr-FR" b="1" dirty="0"/>
              <a:t>	95%</a:t>
            </a:r>
          </a:p>
          <a:p>
            <a:endParaRPr lang="fr-CA" dirty="0"/>
          </a:p>
        </p:txBody>
      </p:sp>
    </p:spTree>
    <p:extLst>
      <p:ext uri="{BB962C8B-B14F-4D97-AF65-F5344CB8AC3E}">
        <p14:creationId xmlns:p14="http://schemas.microsoft.com/office/powerpoint/2010/main" val="19640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smtClean="0"/>
              <a:t>QUIZZ SUR LA RECHERCHE DE TRAVAIL</a:t>
            </a:r>
            <a:endParaRPr lang="fr-CA" dirty="0"/>
          </a:p>
        </p:txBody>
      </p:sp>
      <p:sp>
        <p:nvSpPr>
          <p:cNvPr id="3" name="Content Placeholder 2"/>
          <p:cNvSpPr>
            <a:spLocks noGrp="1"/>
          </p:cNvSpPr>
          <p:nvPr>
            <p:ph idx="1"/>
          </p:nvPr>
        </p:nvSpPr>
        <p:spPr>
          <a:xfrm>
            <a:off x="156410" y="1720517"/>
            <a:ext cx="8682789" cy="4090736"/>
          </a:xfrm>
        </p:spPr>
        <p:txBody>
          <a:bodyPr/>
          <a:lstStyle/>
          <a:p>
            <a:r>
              <a:rPr lang="fr-FR" b="1" dirty="0"/>
              <a:t>Plus de 80 % des offres d’emplois actuellement disponibles ne seront jamais affichées</a:t>
            </a:r>
          </a:p>
          <a:p>
            <a:pPr algn="ctr"/>
            <a:r>
              <a:rPr lang="fr-FR" b="1" dirty="0"/>
              <a:t>	Vrai</a:t>
            </a:r>
          </a:p>
          <a:p>
            <a:pPr algn="ctr"/>
            <a:r>
              <a:rPr lang="fr-FR" b="1" dirty="0"/>
              <a:t>	Faux</a:t>
            </a:r>
          </a:p>
          <a:p>
            <a:endParaRPr lang="fr-FR" b="1" dirty="0"/>
          </a:p>
          <a:p>
            <a:endParaRPr lang="fr-FR" b="1" dirty="0"/>
          </a:p>
          <a:p>
            <a:r>
              <a:rPr lang="fr-FR" b="1" dirty="0"/>
              <a:t>Les employeurs jettent à la poubelle plus de 90% des CV qu’ils reçoivent</a:t>
            </a:r>
          </a:p>
          <a:p>
            <a:pPr algn="ctr"/>
            <a:r>
              <a:rPr lang="fr-FR" b="1" dirty="0"/>
              <a:t>	Vrai</a:t>
            </a:r>
          </a:p>
          <a:p>
            <a:pPr algn="ctr"/>
            <a:r>
              <a:rPr lang="fr-FR" b="1" dirty="0"/>
              <a:t>	Faux</a:t>
            </a:r>
          </a:p>
          <a:p>
            <a:endParaRPr lang="fr-CA" dirty="0"/>
          </a:p>
        </p:txBody>
      </p:sp>
    </p:spTree>
    <p:extLst>
      <p:ext uri="{BB962C8B-B14F-4D97-AF65-F5344CB8AC3E}">
        <p14:creationId xmlns:p14="http://schemas.microsoft.com/office/powerpoint/2010/main" val="42283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ltLang="fr-FR" sz="3200" dirty="0"/>
              <a:t>DÉFIS EN RECHERCHE DE TRAVAIL</a:t>
            </a:r>
            <a:endParaRPr lang="fr-CA" dirty="0"/>
          </a:p>
        </p:txBody>
      </p:sp>
      <p:sp>
        <p:nvSpPr>
          <p:cNvPr id="3" name="Espace réservé du texte 2"/>
          <p:cNvSpPr>
            <a:spLocks noGrp="1"/>
          </p:cNvSpPr>
          <p:nvPr>
            <p:ph type="body" sz="quarter" idx="10"/>
          </p:nvPr>
        </p:nvSpPr>
        <p:spPr>
          <a:xfrm>
            <a:off x="120316" y="1778000"/>
            <a:ext cx="8744284" cy="3987800"/>
          </a:xfrm>
        </p:spPr>
        <p:txBody>
          <a:bodyPr/>
          <a:lstStyle/>
          <a:p>
            <a:r>
              <a:rPr lang="fr-FR" b="1" dirty="0"/>
              <a:t>Défi </a:t>
            </a:r>
            <a:r>
              <a:rPr lang="fr-FR" b="1" dirty="0" smtClean="0"/>
              <a:t>1</a:t>
            </a:r>
            <a:endParaRPr lang="fr-FR" b="1" dirty="0"/>
          </a:p>
          <a:p>
            <a:endParaRPr lang="fr-FR" dirty="0"/>
          </a:p>
          <a:p>
            <a:pPr marL="342900" indent="-342900">
              <a:buFont typeface="Wingdings" panose="05000000000000000000" pitchFamily="2" charset="2"/>
              <a:buChar char="Ø"/>
            </a:pPr>
            <a:r>
              <a:rPr lang="fr-FR" b="1" dirty="0"/>
              <a:t>Méconnaissance du lien entre le programme d’étude, ses acquis universitaires, l’accès au monde du travail et sa contribution professionnelle;</a:t>
            </a:r>
          </a:p>
          <a:p>
            <a:pPr marL="342900" indent="-342900">
              <a:buFont typeface="Wingdings" panose="05000000000000000000" pitchFamily="2" charset="2"/>
              <a:buChar char="Ø"/>
            </a:pPr>
            <a:endParaRPr lang="fr-FR" b="1" dirty="0"/>
          </a:p>
          <a:p>
            <a:pPr marL="342900" indent="-342900">
              <a:buFont typeface="Wingdings" panose="05000000000000000000" pitchFamily="2" charset="2"/>
              <a:buChar char="Ø"/>
            </a:pPr>
            <a:r>
              <a:rPr lang="fr-FR" b="1" dirty="0"/>
              <a:t>Méconnaissance de soi et des besoins des employeurs.</a:t>
            </a:r>
          </a:p>
          <a:p>
            <a:endParaRPr lang="fr-CA" dirty="0"/>
          </a:p>
        </p:txBody>
      </p:sp>
    </p:spTree>
    <p:extLst>
      <p:ext uri="{BB962C8B-B14F-4D97-AF65-F5344CB8AC3E}">
        <p14:creationId xmlns:p14="http://schemas.microsoft.com/office/powerpoint/2010/main" val="157374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13275</TotalTime>
  <Words>1431</Words>
  <Application>Microsoft Office PowerPoint</Application>
  <PresentationFormat>Affichage à l'écran (4:3)</PresentationFormat>
  <Paragraphs>595</Paragraphs>
  <Slides>39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Calibri</vt:lpstr>
      <vt:lpstr>Century Gothic</vt:lpstr>
      <vt:lpstr>Symbol</vt:lpstr>
      <vt:lpstr>Wingdings</vt:lpstr>
      <vt:lpstr>Default Theme</vt:lpstr>
      <vt:lpstr>  SANT-1003 Perspective d’emplois: Psychologie Kinésiologie Gestion du loisir, sports et tourisme      Daniel Grant, CRHA Conseiller en emploi et liaison avec les employeurs Service de recherche de travail   </vt:lpstr>
      <vt:lpstr>SUIVANT CETTE PRÉSENTATION VOUS ALLEZ:</vt:lpstr>
      <vt:lpstr>ACCÈS AUX RESSOURCES, OUTILS ET TECHNIQUES DE RECHERCHE DE TRAVAIL</vt:lpstr>
      <vt:lpstr>TAUX DE PLACEMENT</vt:lpstr>
      <vt:lpstr>QUE PUIS-JE FAIRE AVEC MON BACC.?</vt:lpstr>
      <vt:lpstr>QUIZZ SUR LA RECHERCHE DE TRAVAIL</vt:lpstr>
      <vt:lpstr>QUIZZ SUR LA RECHERCHE DE TRAVAIL</vt:lpstr>
      <vt:lpstr>QUIZZ SUR LA RECHERCHE DE TRAVAIL</vt:lpstr>
      <vt:lpstr>DÉFIS EN RECHERCHE DE TRAVAIL</vt:lpstr>
      <vt:lpstr>DÉFIS EN RECHERCHE DE TRAVAIL</vt:lpstr>
      <vt:lpstr>DÉFIS EN RECHERCHE DE TRAVAIL</vt:lpstr>
      <vt:lpstr>EMPLOIS EN PSYCHOLOGIE (11 diapositives)</vt:lpstr>
      <vt:lpstr>EMPLOIS EN PSYCHOLOGIE</vt:lpstr>
      <vt:lpstr>EMPLOIS EN PSYCHOLOGIE</vt:lpstr>
      <vt:lpstr>EMPLOIS EN PSYCHOLOGIE</vt:lpstr>
      <vt:lpstr>EMPLOIS EN PSYCHOLOGIE</vt:lpstr>
      <vt:lpstr>EMPLOIS EN PSYCHOLOGIE</vt:lpstr>
      <vt:lpstr>EMPLOIS EN PSYCHOLOGIE</vt:lpstr>
      <vt:lpstr>EMPLOIS EN PSYCHOLOGIE</vt:lpstr>
      <vt:lpstr>EMPLOIS EN PSYCHOLOGIE</vt:lpstr>
      <vt:lpstr>EMPLOIS EN PSYCHOLOGIE</vt:lpstr>
      <vt:lpstr>EMPLOIS EN PSYCHOLOGIE</vt:lpstr>
      <vt:lpstr>EMPLOIS EN KINÉSIOLOGIE (7 diapositives)</vt:lpstr>
      <vt:lpstr>EMPLOIS EN KINÉSIOLOGIE</vt:lpstr>
      <vt:lpstr>EMPLOIS EN KINÉSIOLOGIE</vt:lpstr>
      <vt:lpstr>EMPLOIS EN KINÉSIOLOGIE</vt:lpstr>
      <vt:lpstr>EMPLOIS EN KINÉSIOLOGIE</vt:lpstr>
      <vt:lpstr>EMPLOIS EN KINÉSIOLOGIE</vt:lpstr>
      <vt:lpstr>EMPLOIS EN KINÉSIOLOGIE</vt:lpstr>
      <vt:lpstr>EMPLOIS EN GESTION DU LOISIR, SPORT ET TOURISME (7 diapositives)</vt:lpstr>
      <vt:lpstr>EMPLOIS EN GESTION DU LOISIR, SPORT ET TOURISME </vt:lpstr>
      <vt:lpstr>EMPLOIS EN GESTION DU LOISIR, SPORT ET TOURISME</vt:lpstr>
      <vt:lpstr>EMPLOIS EN GESTION DU LOISIR, SPORT ET TOURISME</vt:lpstr>
      <vt:lpstr>EMPLOIS EN GESTION DU LOISIR, SPORT ET TOURISME</vt:lpstr>
      <vt:lpstr>EMPLOIS EN GESTION DU LOISIR, SPORT ET TOURISME</vt:lpstr>
      <vt:lpstr>EMPLOIS EN GESTION DU LOISIR, SPORT ET TOURISME</vt:lpstr>
      <vt:lpstr>EMPLOIS EN GESTION DU LOISIR, SPORT ET TOURISME</vt:lpstr>
      <vt:lpstr>Le portfolio de carrière</vt:lpstr>
      <vt:lpstr>Objectifs du programme Destination carrière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Cormier</dc:creator>
  <cp:lastModifiedBy>Daniel Grant</cp:lastModifiedBy>
  <cp:revision>518</cp:revision>
  <cp:lastPrinted>2017-11-09T19:27:29Z</cp:lastPrinted>
  <dcterms:created xsi:type="dcterms:W3CDTF">2015-02-05T13:42:13Z</dcterms:created>
  <dcterms:modified xsi:type="dcterms:W3CDTF">2017-11-15T18:12:29Z</dcterms:modified>
</cp:coreProperties>
</file>