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13" r:id="rId2"/>
    <p:sldId id="341" r:id="rId3"/>
    <p:sldId id="346" r:id="rId4"/>
    <p:sldId id="347" r:id="rId5"/>
    <p:sldId id="348" r:id="rId6"/>
    <p:sldId id="331" r:id="rId7"/>
    <p:sldId id="332" r:id="rId8"/>
    <p:sldId id="333" r:id="rId9"/>
    <p:sldId id="343" r:id="rId10"/>
    <p:sldId id="344" r:id="rId11"/>
    <p:sldId id="345" r:id="rId12"/>
    <p:sldId id="329" r:id="rId13"/>
    <p:sldId id="34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20">
          <p15:clr>
            <a:srgbClr val="A4A3A4"/>
          </p15:clr>
        </p15:guide>
        <p15:guide id="4" pos="2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B8C"/>
    <a:srgbClr val="FAA00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75000" autoAdjust="0"/>
  </p:normalViewPr>
  <p:slideViewPr>
    <p:cSldViewPr snapToGrid="0" snapToObjects="1">
      <p:cViewPr varScale="1">
        <p:scale>
          <a:sx n="80" d="100"/>
          <a:sy n="80" d="100"/>
        </p:scale>
        <p:origin x="1974" y="96"/>
      </p:cViewPr>
      <p:guideLst>
        <p:guide orient="horz" pos="2160"/>
        <p:guide pos="2880"/>
        <p:guide orient="horz" pos="1520"/>
        <p:guide pos="2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6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2017-11-15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2017-11-15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D930-458E-47B3-8839-2A2ACDB5F61D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398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deM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34290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 smtClean="0"/>
              <a:t>Sous-titre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02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 smtClean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74881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65880" y="175260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44" y="1535113"/>
            <a:ext cx="387804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 smtClean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925" y="1535113"/>
            <a:ext cx="3825875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 smtClean="0"/>
              <a:t>Cliquez pour modifier votre texte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9344" y="220815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65880" y="221194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41402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 smtClean="0"/>
              <a:t>Sous-titre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14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 smtClean="0"/>
              <a:t>Titre</a:t>
            </a:r>
            <a:endParaRPr lang="en-US" dirty="0"/>
          </a:p>
        </p:txBody>
      </p:sp>
      <p:pic>
        <p:nvPicPr>
          <p:cNvPr id="5" name="Picture 4" descr="UdeM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9144000" cy="22098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99607"/>
            <a:ext cx="4562475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81600" y="2306638"/>
            <a:ext cx="3378200" cy="2265362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5989" y="1680519"/>
            <a:ext cx="8353167" cy="347636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</a:t>
            </a:r>
            <a:br>
              <a:rPr lang="fr-CA" dirty="0" smtClean="0"/>
            </a:br>
            <a:r>
              <a:rPr lang="fr-CA" dirty="0" smtClean="0"/>
              <a:t>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874" y="2789238"/>
            <a:ext cx="4673601" cy="11430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778000"/>
            <a:ext cx="8229600" cy="3987800"/>
          </a:xfrm>
          <a:prstGeom prst="rect">
            <a:avLst/>
          </a:prstGeom>
        </p:spPr>
        <p:txBody>
          <a:bodyPr vert="horz"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</a:p>
          <a:p>
            <a:pPr lvl="0"/>
            <a:r>
              <a:rPr lang="fr-CA" noProof="0" dirty="0" smtClean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748810"/>
            <a:ext cx="8229600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09605" y="2356107"/>
            <a:ext cx="6405772" cy="360117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30" r:id="rId6"/>
    <p:sldLayoutId id="2147484141" r:id="rId7"/>
    <p:sldLayoutId id="2147484142" r:id="rId8"/>
    <p:sldLayoutId id="2147484146" r:id="rId9"/>
    <p:sldLayoutId id="2147484132" r:id="rId10"/>
    <p:sldLayoutId id="2147484133" r:id="rId11"/>
    <p:sldLayoutId id="2147484134" r:id="rId12"/>
    <p:sldLayoutId id="214748413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oncton.ca/umcm-saee/node/417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oncton.ca/umcm-saee/Recherche_travai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hoisir.umoncton.ca/placemen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oncton.ca/umcm-saee/node/13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6884"/>
            <a:ext cx="9144000" cy="4764505"/>
          </a:xfrm>
        </p:spPr>
        <p:txBody>
          <a:bodyPr/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ADMN</a:t>
            </a:r>
            <a:r>
              <a:rPr lang="fr-FR" sz="3600" dirty="0" smtClean="0"/>
              <a:t>-1000</a:t>
            </a:r>
            <a:br>
              <a:rPr lang="fr-FR" sz="3600" dirty="0" smtClean="0"/>
            </a:br>
            <a:r>
              <a:rPr lang="fr-FR" sz="3600" dirty="0" smtClean="0"/>
              <a:t>Stratégies de recherche d’emploi et gestion des acquis universitaires</a:t>
            </a:r>
            <a:br>
              <a:rPr lang="fr-FR" sz="3600" dirty="0" smtClean="0"/>
            </a:b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/>
              <a:t/>
            </a:r>
            <a:br>
              <a:rPr lang="fr-FR" sz="800" dirty="0"/>
            </a:b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/>
              <a:t/>
            </a:r>
            <a:br>
              <a:rPr lang="fr-FR" sz="800" dirty="0"/>
            </a:br>
            <a:r>
              <a:rPr lang="fr-FR" sz="1600" dirty="0" smtClean="0"/>
              <a:t>Daniel Grant, CRHA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b="0" dirty="0"/>
              <a:t>Conseiller en emploi et liaison avec les employeurs</a:t>
            </a:r>
            <a:br>
              <a:rPr lang="fr-FR" sz="1600" b="0" dirty="0"/>
            </a:br>
            <a:r>
              <a:rPr lang="fr-FR" sz="1600" b="0" dirty="0"/>
              <a:t>Service de recherche de travail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CA" sz="800" dirty="0"/>
              <a:t/>
            </a:r>
            <a:br>
              <a:rPr lang="fr-CA" sz="800" dirty="0"/>
            </a:b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2600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2800" dirty="0"/>
              <a:t>DÉFIS EN RECHERCHE DE TRAVAIL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20316" y="1778000"/>
            <a:ext cx="8744284" cy="3987800"/>
          </a:xfrm>
        </p:spPr>
        <p:txBody>
          <a:bodyPr/>
          <a:lstStyle/>
          <a:p>
            <a:r>
              <a:rPr lang="fr-FR" b="1" dirty="0" smtClean="0"/>
              <a:t>Défi </a:t>
            </a:r>
            <a:r>
              <a:rPr lang="fr-FR" b="1" dirty="0"/>
              <a:t>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Identifier et poursuivre ses intérêts, passions du moment</a:t>
            </a:r>
            <a:r>
              <a:rPr lang="fr-FR" b="1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/>
              <a:t>Faire preuve d’incertitude positive;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/>
              <a:t>Bien </a:t>
            </a:r>
            <a:r>
              <a:rPr lang="fr-FR" b="1" dirty="0"/>
              <a:t>se connaître et se faire </a:t>
            </a:r>
            <a:r>
              <a:rPr lang="fr-FR" b="1" dirty="0" smtClean="0"/>
              <a:t>confiance.</a:t>
            </a: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81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DÉFIS EN RECHERCHE DE TRAVAIL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1525167"/>
            <a:ext cx="9143999" cy="4081379"/>
          </a:xfrm>
        </p:spPr>
        <p:txBody>
          <a:bodyPr/>
          <a:lstStyle/>
          <a:p>
            <a:r>
              <a:rPr lang="fr-FR" b="1" dirty="0"/>
              <a:t>Défi 3</a:t>
            </a:r>
          </a:p>
          <a:p>
            <a:endParaRPr lang="fr-FR" dirty="0" smtClean="0"/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fr-FR" b="1" dirty="0" smtClean="0"/>
              <a:t>Derrière </a:t>
            </a:r>
            <a:r>
              <a:rPr lang="fr-FR" b="1" dirty="0"/>
              <a:t>le rideau de la méthode </a:t>
            </a:r>
            <a:r>
              <a:rPr lang="fr-FR" b="1" dirty="0" smtClean="0"/>
              <a:t>d’embauche;</a:t>
            </a: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fr-FR" b="1" dirty="0"/>
              <a:t>Comment l’employeur identifie et sélectionne initialement les </a:t>
            </a:r>
            <a:r>
              <a:rPr lang="fr-FR" b="1" dirty="0" smtClean="0"/>
              <a:t>candidats-es;</a:t>
            </a: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fr-FR" b="1" dirty="0" smtClean="0"/>
              <a:t>Plus de 80% des emplois ne sont jamais affichées publiquement;</a:t>
            </a: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fr-FR" b="1" dirty="0"/>
              <a:t>P</a:t>
            </a:r>
            <a:r>
              <a:rPr lang="fr-FR" b="1" dirty="0" smtClean="0"/>
              <a:t>rocessus </a:t>
            </a:r>
            <a:r>
              <a:rPr lang="fr-FR" b="1" dirty="0"/>
              <a:t>de recherche de </a:t>
            </a:r>
            <a:r>
              <a:rPr lang="fr-FR" b="1" dirty="0" smtClean="0"/>
              <a:t>travail = Candidatures spontanées.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5095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Le portfolio de carrière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525167"/>
            <a:ext cx="9023684" cy="4432113"/>
          </a:xfrm>
        </p:spPr>
        <p:txBody>
          <a:bodyPr/>
          <a:lstStyle/>
          <a:p>
            <a:r>
              <a:rPr lang="fr-CA" b="1" dirty="0" smtClean="0"/>
              <a:t>Investir dans son portfolio de carrière:</a:t>
            </a:r>
          </a:p>
          <a:p>
            <a:r>
              <a:rPr lang="fr-CA" dirty="0" smtClean="0"/>
              <a:t>Quelques heures d’effort </a:t>
            </a:r>
            <a:r>
              <a:rPr lang="fr-CA" b="1" dirty="0" smtClean="0"/>
              <a:t>= </a:t>
            </a:r>
            <a:r>
              <a:rPr lang="fr-CA" dirty="0" smtClean="0"/>
              <a:t>40,000  $ et plus en salaire annuel</a:t>
            </a:r>
          </a:p>
          <a:p>
            <a:endParaRPr lang="fr-CA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A" b="1" dirty="0" smtClean="0"/>
              <a:t>Contenu du portfolio de carrière;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A" b="1" dirty="0" smtClean="0"/>
              <a:t>Pourquoi l’utiliser: </a:t>
            </a:r>
            <a:r>
              <a:rPr lang="fr-CA" dirty="0" smtClean="0"/>
              <a:t>un CV à vie;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A" b="1" dirty="0" smtClean="0"/>
              <a:t>Comment se servir du portfolio;</a:t>
            </a:r>
          </a:p>
          <a:p>
            <a:endParaRPr lang="fr-CA" b="1" dirty="0" smtClean="0"/>
          </a:p>
          <a:p>
            <a:r>
              <a:rPr lang="fr-CA" b="1" dirty="0" smtClean="0"/>
              <a:t>Prochaine étape: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b="1" dirty="0" smtClean="0"/>
              <a:t>Commencer à remplir votre portfolio de carrière;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b="1" dirty="0" smtClean="0"/>
              <a:t>Copier et coller les objectifs de cours provenant  de vos syllabus de cours.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40964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6292"/>
            <a:ext cx="8686800" cy="1228875"/>
          </a:xfrm>
        </p:spPr>
        <p:txBody>
          <a:bodyPr/>
          <a:lstStyle/>
          <a:p>
            <a:pPr algn="ctr"/>
            <a:r>
              <a:rPr lang="fr-CA" dirty="0" smtClean="0"/>
              <a:t>Objectifs du programme Destination carrière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07694"/>
            <a:ext cx="9144000" cy="4559969"/>
          </a:xfrm>
        </p:spPr>
        <p:txBody>
          <a:bodyPr/>
          <a:lstStyle/>
          <a:p>
            <a:pPr marL="265113" indent="-265113">
              <a:buFont typeface="+mj-lt"/>
              <a:buAutoNum type="arabicPeriod"/>
            </a:pPr>
            <a:r>
              <a:rPr lang="fr-FR" b="1" dirty="0" smtClean="0"/>
              <a:t>Accroître la </a:t>
            </a:r>
            <a:r>
              <a:rPr lang="fr-FR" b="1" dirty="0"/>
              <a:t>connaissance de soi</a:t>
            </a:r>
            <a:r>
              <a:rPr lang="fr-FR" b="1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fr-FR" b="1" dirty="0"/>
          </a:p>
          <a:p>
            <a:pPr marL="265113" indent="-265113">
              <a:buFont typeface="+mj-lt"/>
              <a:buAutoNum type="arabicPeriod"/>
            </a:pPr>
            <a:r>
              <a:rPr lang="fr-FR" b="1" dirty="0" smtClean="0"/>
              <a:t>Développer </a:t>
            </a:r>
            <a:r>
              <a:rPr lang="fr-FR" b="1" dirty="0"/>
              <a:t>tes connaissances du marché du travail </a:t>
            </a:r>
            <a:r>
              <a:rPr lang="fr-FR" b="1" dirty="0" smtClean="0"/>
              <a:t>et </a:t>
            </a:r>
            <a:r>
              <a:rPr lang="fr-FR" b="1" dirty="0"/>
              <a:t>de ton domaine d’étude</a:t>
            </a:r>
            <a:r>
              <a:rPr lang="fr-FR" b="1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fr-FR" b="1" dirty="0"/>
          </a:p>
          <a:p>
            <a:pPr marL="265113" indent="-265113">
              <a:buFont typeface="+mj-lt"/>
              <a:buAutoNum type="arabicPeriod"/>
            </a:pPr>
            <a:r>
              <a:rPr lang="fr-FR" b="1" dirty="0" smtClean="0"/>
              <a:t>Améliorer </a:t>
            </a:r>
            <a:r>
              <a:rPr lang="fr-FR" b="1" dirty="0"/>
              <a:t>tes habiletés à la recherche </a:t>
            </a:r>
            <a:r>
              <a:rPr lang="fr-FR" b="1" dirty="0" smtClean="0"/>
              <a:t>d’emploi;</a:t>
            </a:r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265113" indent="-265113">
              <a:buFont typeface="+mj-lt"/>
              <a:buAutoNum type="arabicPeriod"/>
            </a:pPr>
            <a:r>
              <a:rPr lang="fr-FR" b="1" dirty="0" smtClean="0"/>
              <a:t>Obtenir une reconnaissance officielle de l’Université de Moncton.</a:t>
            </a:r>
            <a:endParaRPr lang="fr-FR" b="1" dirty="0"/>
          </a:p>
          <a:p>
            <a:endParaRPr lang="fr-FR" sz="900" b="1" dirty="0" smtClean="0"/>
          </a:p>
          <a:p>
            <a:pPr algn="ctr"/>
            <a:r>
              <a:rPr lang="fr-FR" b="1" dirty="0" smtClean="0"/>
              <a:t>Pour plus d’information et comment participer:</a:t>
            </a:r>
          </a:p>
          <a:p>
            <a:pPr algn="ctr"/>
            <a:r>
              <a:rPr lang="fr-CA" b="1" dirty="0" smtClean="0">
                <a:hlinkClick r:id="rId2"/>
              </a:rPr>
              <a:t>http</a:t>
            </a:r>
            <a:r>
              <a:rPr lang="fr-CA" b="1" dirty="0">
                <a:hlinkClick r:id="rId2"/>
              </a:rPr>
              <a:t>://</a:t>
            </a:r>
            <a:r>
              <a:rPr lang="fr-CA" b="1" dirty="0" smtClean="0">
                <a:hlinkClick r:id="rId2"/>
              </a:rPr>
              <a:t>www.umoncton.ca/umcm-saee/node/417</a:t>
            </a:r>
            <a:endParaRPr lang="fr-CA" b="1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47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75977"/>
            <a:ext cx="8229600" cy="867928"/>
          </a:xfrm>
        </p:spPr>
        <p:txBody>
          <a:bodyPr/>
          <a:lstStyle/>
          <a:p>
            <a:pPr algn="ctr"/>
            <a:r>
              <a:rPr lang="fr-CA" dirty="0" smtClean="0"/>
              <a:t>SUIVANT CETTE PRÉSENTATION VOUS ALLEZ: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-1" y="1164220"/>
            <a:ext cx="9144001" cy="47553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/>
              <a:t>Connaître le taux de placement;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/>
              <a:t>Discerner les défis liés à la recherche de travail;</a:t>
            </a: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/>
              <a:t>Identifier les </a:t>
            </a:r>
            <a:r>
              <a:rPr lang="fr-FR" b="1" dirty="0"/>
              <a:t>compétences </a:t>
            </a:r>
            <a:r>
              <a:rPr lang="fr-FR" b="1" dirty="0" smtClean="0"/>
              <a:t>acquises dans votre </a:t>
            </a:r>
            <a:r>
              <a:rPr lang="fr-FR" b="1" dirty="0" err="1" smtClean="0"/>
              <a:t>Bacc</a:t>
            </a:r>
            <a:r>
              <a:rPr lang="fr-FR" b="1" dirty="0" smtClean="0"/>
              <a:t>.;</a:t>
            </a: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/>
              <a:t>Découvrir les emplois possibles;</a:t>
            </a: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/>
              <a:t>Disposer d’un portfolio de carrière pour vous créer un inventaire de compétences;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b="1" dirty="0" smtClean="0"/>
              <a:t>Comprendre les avantages du programme Destination carrière.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4065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52703"/>
            <a:ext cx="8229600" cy="1159528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ACCÈS AUX RESSOURCES, OUTILS ET TECHNIQUES DE RECHERCHE DE TRAVAIL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1732547"/>
            <a:ext cx="9144000" cy="4186990"/>
          </a:xfrm>
        </p:spPr>
        <p:txBody>
          <a:bodyPr/>
          <a:lstStyle/>
          <a:p>
            <a:endParaRPr lang="fr-CA" b="1" dirty="0" smtClean="0"/>
          </a:p>
          <a:p>
            <a:endParaRPr lang="fr-CA" b="1" dirty="0"/>
          </a:p>
          <a:p>
            <a:endParaRPr lang="fr-CA" b="1" dirty="0" smtClean="0"/>
          </a:p>
          <a:p>
            <a:pPr algn="ctr"/>
            <a:r>
              <a:rPr lang="fr-CA" sz="2400" b="1" dirty="0" smtClean="0">
                <a:hlinkClick r:id="rId2"/>
              </a:rPr>
              <a:t>www.umoncton.ca/umcm-saee/Recherche_travail</a:t>
            </a:r>
            <a:endParaRPr lang="fr-CA" sz="2400" b="1" dirty="0" smtClean="0"/>
          </a:p>
          <a:p>
            <a:pPr algn="ctr"/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6480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52703"/>
            <a:ext cx="8229600" cy="1159528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TAUX DE PLACEMENT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1732547"/>
            <a:ext cx="9144000" cy="4186990"/>
          </a:xfrm>
        </p:spPr>
        <p:txBody>
          <a:bodyPr/>
          <a:lstStyle/>
          <a:p>
            <a:endParaRPr lang="fr-CA" b="1" dirty="0" smtClean="0"/>
          </a:p>
          <a:p>
            <a:endParaRPr lang="fr-CA" b="1" dirty="0"/>
          </a:p>
          <a:p>
            <a:endParaRPr lang="fr-CA" b="1" dirty="0" smtClean="0"/>
          </a:p>
          <a:p>
            <a:pPr algn="ctr"/>
            <a:r>
              <a:rPr lang="fr-CA" sz="2400" b="1" dirty="0">
                <a:hlinkClick r:id="rId2"/>
              </a:rPr>
              <a:t>https://</a:t>
            </a:r>
            <a:r>
              <a:rPr lang="fr-CA" sz="2400" b="1" dirty="0" smtClean="0">
                <a:hlinkClick r:id="rId2"/>
              </a:rPr>
              <a:t>choisir.umoncton.ca/placement</a:t>
            </a:r>
            <a:r>
              <a:rPr lang="fr-CA" sz="2400" b="1" dirty="0" smtClean="0"/>
              <a:t> 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37288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52703"/>
            <a:ext cx="8229600" cy="1159528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QUE PUIS-JE FAIRE AVEC MON </a:t>
            </a:r>
            <a:r>
              <a:rPr lang="fr-CA" dirty="0" err="1" smtClean="0"/>
              <a:t>BACC</a:t>
            </a:r>
            <a:r>
              <a:rPr lang="fr-CA" dirty="0" smtClean="0"/>
              <a:t>.?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1732547"/>
            <a:ext cx="9144000" cy="418699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b="1" dirty="0" smtClean="0"/>
              <a:t>Télécharger une des monographies par programme d’études;</a:t>
            </a:r>
          </a:p>
          <a:p>
            <a:pPr marL="360363" indent="-360363" algn="ctr"/>
            <a:r>
              <a:rPr lang="fr-CA" b="1" dirty="0"/>
              <a:t>	</a:t>
            </a:r>
            <a:r>
              <a:rPr lang="fr-CA" b="1" dirty="0" smtClean="0">
                <a:hlinkClick r:id="rId2"/>
              </a:rPr>
              <a:t>www.umoncton.ca/umcm-saee/node/134</a:t>
            </a:r>
            <a:r>
              <a:rPr lang="fr-CA" b="1" dirty="0" smtClean="0"/>
              <a:t> </a:t>
            </a:r>
            <a:endParaRPr lang="fr-CA" b="1" dirty="0"/>
          </a:p>
          <a:p>
            <a:endParaRPr lang="fr-CA" b="1" dirty="0" smtClean="0"/>
          </a:p>
          <a:p>
            <a:endParaRPr lang="fr-CA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b="1" dirty="0" smtClean="0"/>
              <a:t>Compétences acquises suite au </a:t>
            </a:r>
            <a:r>
              <a:rPr lang="fr-CA" b="1" dirty="0" err="1" smtClean="0"/>
              <a:t>Bacc</a:t>
            </a:r>
            <a:r>
              <a:rPr lang="fr-CA" b="1" dirty="0" smtClean="0"/>
              <a:t>. en page 2 de votre monographie;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b="1" dirty="0" smtClean="0"/>
              <a:t>Exemples de certains types d’emploi </a:t>
            </a:r>
            <a:r>
              <a:rPr lang="fr-CA" b="1" dirty="0"/>
              <a:t>en page </a:t>
            </a:r>
            <a:r>
              <a:rPr lang="fr-CA" b="1" dirty="0" smtClean="0"/>
              <a:t>3 </a:t>
            </a:r>
            <a:r>
              <a:rPr lang="fr-CA" b="1" dirty="0"/>
              <a:t>de votre </a:t>
            </a:r>
            <a:r>
              <a:rPr lang="fr-CA" b="1" dirty="0" smtClean="0"/>
              <a:t>monographie.</a:t>
            </a:r>
            <a:endParaRPr lang="fr-CA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b="1" dirty="0" smtClean="0"/>
          </a:p>
          <a:p>
            <a:endParaRPr lang="fr-CA" b="1" dirty="0"/>
          </a:p>
          <a:p>
            <a:endParaRPr lang="fr-CA" b="1" dirty="0" smtClean="0"/>
          </a:p>
          <a:p>
            <a:pPr algn="ctr"/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8865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Quizz sur la recherche de </a:t>
            </a:r>
            <a:r>
              <a:rPr lang="fr-CA" dirty="0" smtClean="0"/>
              <a:t>travail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0" y="1720517"/>
            <a:ext cx="8682789" cy="4090736"/>
          </a:xfrm>
        </p:spPr>
        <p:txBody>
          <a:bodyPr/>
          <a:lstStyle/>
          <a:p>
            <a:r>
              <a:rPr lang="fr-FR" b="1" dirty="0"/>
              <a:t>Combien de CV, en moyenne, dois-je envoyer aux employeurs pour décrocher un emploi?</a:t>
            </a:r>
          </a:p>
          <a:p>
            <a:r>
              <a:rPr lang="fr-FR" dirty="0"/>
              <a:t>	</a:t>
            </a:r>
          </a:p>
          <a:p>
            <a:pPr algn="ctr"/>
            <a:r>
              <a:rPr lang="fr-FR" dirty="0"/>
              <a:t>	</a:t>
            </a:r>
            <a:r>
              <a:rPr lang="fr-FR" b="1" dirty="0"/>
              <a:t>10</a:t>
            </a:r>
          </a:p>
          <a:p>
            <a:pPr algn="ctr"/>
            <a:r>
              <a:rPr lang="fr-FR" b="1" dirty="0"/>
              <a:t>	30</a:t>
            </a:r>
          </a:p>
          <a:p>
            <a:pPr algn="ctr"/>
            <a:r>
              <a:rPr lang="fr-FR" b="1" dirty="0"/>
              <a:t>	50 </a:t>
            </a:r>
          </a:p>
          <a:p>
            <a:pPr algn="ctr"/>
            <a:r>
              <a:rPr lang="fr-FR" b="1" dirty="0"/>
              <a:t>	75 </a:t>
            </a:r>
          </a:p>
          <a:p>
            <a:pPr algn="ctr"/>
            <a:r>
              <a:rPr lang="fr-FR" b="1" dirty="0"/>
              <a:t>	100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70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Quizz sur la recherche de </a:t>
            </a:r>
            <a:r>
              <a:rPr lang="fr-CA" dirty="0" smtClean="0"/>
              <a:t>travail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0" y="1720517"/>
            <a:ext cx="8682789" cy="4090736"/>
          </a:xfrm>
        </p:spPr>
        <p:txBody>
          <a:bodyPr/>
          <a:lstStyle/>
          <a:p>
            <a:r>
              <a:rPr lang="fr-FR" b="1" dirty="0"/>
              <a:t>Quel pourcentage (%) d’employeurs acceptent des candidatures </a:t>
            </a:r>
            <a:r>
              <a:rPr lang="fr-FR" b="1" dirty="0" smtClean="0"/>
              <a:t>spontanées (</a:t>
            </a:r>
            <a:r>
              <a:rPr lang="fr-FR" b="1" dirty="0"/>
              <a:t>CV non-sollicités </a:t>
            </a:r>
            <a:r>
              <a:rPr lang="fr-FR" b="1" dirty="0" smtClean="0"/>
              <a:t>)?</a:t>
            </a:r>
            <a:endParaRPr lang="fr-FR" b="1" dirty="0"/>
          </a:p>
          <a:p>
            <a:endParaRPr lang="fr-FR" b="1" dirty="0"/>
          </a:p>
          <a:p>
            <a:pPr algn="ctr"/>
            <a:r>
              <a:rPr lang="fr-FR" b="1" dirty="0"/>
              <a:t>	11%</a:t>
            </a:r>
          </a:p>
          <a:p>
            <a:pPr algn="ctr"/>
            <a:r>
              <a:rPr lang="fr-FR" b="1" dirty="0"/>
              <a:t>	28%</a:t>
            </a:r>
          </a:p>
          <a:p>
            <a:pPr algn="ctr"/>
            <a:r>
              <a:rPr lang="fr-FR" b="1" dirty="0"/>
              <a:t>	53%</a:t>
            </a:r>
          </a:p>
          <a:p>
            <a:pPr algn="ctr"/>
            <a:r>
              <a:rPr lang="fr-FR" b="1" dirty="0"/>
              <a:t>	79%</a:t>
            </a:r>
          </a:p>
          <a:p>
            <a:pPr algn="ctr"/>
            <a:r>
              <a:rPr lang="fr-FR" b="1" dirty="0"/>
              <a:t>	95%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40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Quizz sur la recherche de </a:t>
            </a:r>
            <a:r>
              <a:rPr lang="fr-CA" dirty="0" smtClean="0"/>
              <a:t>travail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0" y="1720517"/>
            <a:ext cx="8682789" cy="4090736"/>
          </a:xfrm>
        </p:spPr>
        <p:txBody>
          <a:bodyPr/>
          <a:lstStyle/>
          <a:p>
            <a:r>
              <a:rPr lang="fr-FR" b="1" dirty="0"/>
              <a:t>Plus de 80 % des offres d’emplois actuellement disponibles ne seront jamais affichées</a:t>
            </a:r>
          </a:p>
          <a:p>
            <a:pPr algn="ctr"/>
            <a:r>
              <a:rPr lang="fr-FR" b="1" dirty="0"/>
              <a:t>	Vrai</a:t>
            </a:r>
          </a:p>
          <a:p>
            <a:pPr algn="ctr"/>
            <a:r>
              <a:rPr lang="fr-FR" b="1" dirty="0"/>
              <a:t>	Faux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Les employeurs jettent à la poubelle plus de 90% des CV qu’ils reçoivent</a:t>
            </a:r>
          </a:p>
          <a:p>
            <a:pPr algn="ctr"/>
            <a:r>
              <a:rPr lang="fr-FR" b="1" dirty="0"/>
              <a:t>	Vrai</a:t>
            </a:r>
          </a:p>
          <a:p>
            <a:pPr algn="ctr"/>
            <a:r>
              <a:rPr lang="fr-FR" b="1" dirty="0"/>
              <a:t>	Faux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83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200" dirty="0"/>
              <a:t>DÉFIS EN RECHERCHE DE TRAVAIL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20316" y="1778000"/>
            <a:ext cx="8744284" cy="3987800"/>
          </a:xfrm>
        </p:spPr>
        <p:txBody>
          <a:bodyPr/>
          <a:lstStyle/>
          <a:p>
            <a:r>
              <a:rPr lang="fr-FR" b="1" dirty="0"/>
              <a:t>Défi </a:t>
            </a:r>
            <a:r>
              <a:rPr lang="fr-FR" b="1" dirty="0" smtClean="0"/>
              <a:t>1</a:t>
            </a:r>
            <a:endParaRPr lang="fr-FR" b="1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Méconnaissance du lien entre le programme d’étude, ses acquis universitaires, l’accès au monde du travail et sa contribution professionnelle;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Méconnaissance de soi et des besoins des employeurs.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37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13262</TotalTime>
  <Words>380</Words>
  <Application>Microsoft Office PowerPoint</Application>
  <PresentationFormat>Affichage à l'écran (4:3)</PresentationFormat>
  <Paragraphs>106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Default Theme</vt:lpstr>
      <vt:lpstr>  ADMN-1000 Stratégies de recherche d’emploi et gestion des acquis universitaires      Daniel Grant, CRHA Conseiller en emploi et liaison avec les employeurs Service de recherche de travail   </vt:lpstr>
      <vt:lpstr>SUIVANT CETTE PRÉSENTATION VOUS ALLEZ:</vt:lpstr>
      <vt:lpstr>ACCÈS AUX RESSOURCES, OUTILS ET TECHNIQUES DE RECHERCHE DE TRAVAIL</vt:lpstr>
      <vt:lpstr>TAUX DE PLACEMENT</vt:lpstr>
      <vt:lpstr>QUE PUIS-JE FAIRE AVEC MON BACC.?</vt:lpstr>
      <vt:lpstr>Quizz sur la recherche de travail</vt:lpstr>
      <vt:lpstr>Quizz sur la recherche de travail</vt:lpstr>
      <vt:lpstr>Quizz sur la recherche de travail</vt:lpstr>
      <vt:lpstr>DÉFIS EN RECHERCHE DE TRAVAIL</vt:lpstr>
      <vt:lpstr>DÉFIS EN RECHERCHE DE TRAVAIL</vt:lpstr>
      <vt:lpstr>DÉFIS EN RECHERCHE DE TRAVAIL</vt:lpstr>
      <vt:lpstr>Le portfolio de carrière</vt:lpstr>
      <vt:lpstr>Objectifs du programme Destination carrière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Daniel Grant</cp:lastModifiedBy>
  <cp:revision>509</cp:revision>
  <cp:lastPrinted>2017-11-09T19:27:29Z</cp:lastPrinted>
  <dcterms:created xsi:type="dcterms:W3CDTF">2015-02-05T13:42:13Z</dcterms:created>
  <dcterms:modified xsi:type="dcterms:W3CDTF">2017-11-15T18:12:20Z</dcterms:modified>
</cp:coreProperties>
</file>